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8CA"/>
          </a:solidFill>
        </a:fill>
      </a:tcStyle>
    </a:wholeTbl>
    <a:band2H>
      <a:tcTxStyle b="def" i="def"/>
      <a:tcStyle>
        <a:tcBdr/>
        <a:fill>
          <a:solidFill>
            <a:srgbClr val="FAEC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0CD"/>
          </a:solidFill>
        </a:fill>
      </a:tcStyle>
    </a:wholeTbl>
    <a:band2H>
      <a:tcTxStyle b="def" i="def"/>
      <a:tcStyle>
        <a:tcBdr/>
        <a:fill>
          <a:solidFill>
            <a:srgbClr val="EDE9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FD9"/>
          </a:solidFill>
        </a:fill>
      </a:tcStyle>
    </a:wholeTbl>
    <a:band2H>
      <a:tcTxStyle b="def" i="def"/>
      <a:tcStyle>
        <a:tcBdr/>
        <a:fill>
          <a:solidFill>
            <a:srgbClr val="EEF0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" name="Shape 15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" name="Shape 17"/>
          <p:cNvSpPr/>
          <p:nvPr>
            <p:ph type="body" sz="quarter" idx="1"/>
          </p:nvPr>
        </p:nvSpPr>
        <p:spPr>
          <a:xfrm>
            <a:off x="1100050" y="4455619"/>
            <a:ext cx="100584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hape 18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hape 10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7" name="Shape 117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8" name="Shape 118"/>
          <p:cNvSpPr/>
          <p:nvPr>
            <p:ph type="title"/>
          </p:nvPr>
        </p:nvSpPr>
        <p:spPr>
          <a:xfrm>
            <a:off x="8724900" y="414777"/>
            <a:ext cx="2628900" cy="575742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xfrm>
            <a:off x="838200" y="414777"/>
            <a:ext cx="7734300" cy="575742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" name="Shape 27"/>
          <p:cNvSpPr/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" name="Shape 37"/>
          <p:cNvSpPr/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1097280" y="4453128"/>
            <a:ext cx="100584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buClrTx/>
              <a:buSzTx/>
              <a:buFontTx/>
              <a:buNone/>
              <a:defRPr cap="all" spc="200" sz="2400">
                <a:solidFill>
                  <a:srgbClr val="637052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half" idx="1"/>
          </p:nvPr>
        </p:nvSpPr>
        <p:spPr>
          <a:xfrm>
            <a:off x="1097278" y="1845734"/>
            <a:ext cx="4937761" cy="402336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sz="quarter" idx="1"/>
          </p:nvPr>
        </p:nvSpPr>
        <p:spPr>
          <a:xfrm>
            <a:off x="1097280" y="1846052"/>
            <a:ext cx="4937760" cy="736283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lvl1pPr>
            <a:lvl2pPr marL="0" indent="45720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lvl2pPr>
            <a:lvl3pPr marL="0" indent="91440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lvl3pPr>
            <a:lvl4pPr marL="0" indent="137160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lvl4pPr>
            <a:lvl5pPr marL="0" indent="182880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body" sz="quarter" idx="13"/>
          </p:nvPr>
        </p:nvSpPr>
        <p:spPr>
          <a:xfrm>
            <a:off x="6217920" y="1846052"/>
            <a:ext cx="4937761" cy="736283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0" indent="0">
              <a:buClrTx/>
              <a:buSzTx/>
              <a:buFontTx/>
              <a:buNone/>
              <a:defRPr cap="all">
                <a:solidFill>
                  <a:srgbClr val="637052"/>
                </a:solidFill>
              </a:defRPr>
            </a:pP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5" name="Shape 75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15" y="0"/>
            <a:ext cx="4050793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84" name="Shape 84"/>
          <p:cNvSpPr/>
          <p:nvPr/>
        </p:nvSpPr>
        <p:spPr>
          <a:xfrm>
            <a:off x="4040070" y="0"/>
            <a:ext cx="64009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85" name="Shape 85"/>
          <p:cNvSpPr/>
          <p:nvPr>
            <p:ph type="title"/>
          </p:nvPr>
        </p:nvSpPr>
        <p:spPr>
          <a:xfrm>
            <a:off x="457200" y="594359"/>
            <a:ext cx="3200400" cy="2286001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4800600" y="731519"/>
            <a:ext cx="6492241" cy="52578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hape 87"/>
          <p:cNvSpPr/>
          <p:nvPr>
            <p:ph type="body" sz="quarter" idx="13"/>
          </p:nvPr>
        </p:nvSpPr>
        <p:spPr>
          <a:xfrm>
            <a:off x="457200" y="2926079"/>
            <a:ext cx="3200400" cy="3379125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pP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7052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14" y="4915075"/>
            <a:ext cx="12188826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7" name="Shape 97"/>
          <p:cNvSpPr/>
          <p:nvPr>
            <p:ph type="title"/>
          </p:nvPr>
        </p:nvSpPr>
        <p:spPr>
          <a:xfrm>
            <a:off x="1097280" y="5074920"/>
            <a:ext cx="10113265" cy="822961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8" name="Shape 98"/>
          <p:cNvSpPr/>
          <p:nvPr>
            <p:ph type="pic" idx="13"/>
          </p:nvPr>
        </p:nvSpPr>
        <p:spPr>
          <a:xfrm>
            <a:off x="14" y="0"/>
            <a:ext cx="12191987" cy="49150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9" name="Shape 99"/>
          <p:cNvSpPr/>
          <p:nvPr>
            <p:ph type="body" sz="quarter" idx="1"/>
          </p:nvPr>
        </p:nvSpPr>
        <p:spPr>
          <a:xfrm>
            <a:off x="1097280" y="5907023"/>
            <a:ext cx="10113265" cy="594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hape 10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>
            <a:off x="-1" y="6334316"/>
            <a:ext cx="12192003" cy="659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hape 7"/>
          <p:cNvSpPr/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0" strike="noStrike" sz="4800" u="none">
          <a:ln>
            <a:noFill/>
          </a:ln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91439" marR="0" indent="-91439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 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1pPr>
      <a:lvl2pPr marL="404368" marR="0" indent="-2032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2pPr>
      <a:lvl3pPr marL="64530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3pPr>
      <a:lvl4pPr marL="82818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4pPr>
      <a:lvl5pPr marL="101106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5pPr>
      <a:lvl6pPr marL="11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6pPr>
      <a:lvl7pPr marL="13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7pPr>
      <a:lvl8pPr marL="15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8pPr>
      <a:lvl9pPr marL="17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b="0" baseline="0" cap="none" i="0" spc="0" strike="noStrike" sz="2000" u="none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ctr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/>
          <a:lstStyle>
            <a:lvl1pPr>
              <a:defRPr b="1" spc="-100" sz="4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BEEF CATTLE FATTENING USING FODDER BASED RATION (FBR)</a:t>
            </a:r>
          </a:p>
        </p:txBody>
      </p:sp>
      <p:sp>
        <p:nvSpPr>
          <p:cNvPr id="130" name="Shape 130"/>
          <p:cNvSpPr/>
          <p:nvPr>
            <p:ph type="subTitle" sz="quarter" idx="1"/>
          </p:nvPr>
        </p:nvSpPr>
        <p:spPr>
          <a:xfrm>
            <a:off x="1100050" y="4455619"/>
            <a:ext cx="10356272" cy="11430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50000"/>
              </a:lnSpc>
              <a:spcBef>
                <a:spcPts val="0"/>
              </a:spcBef>
              <a:tabLst>
                <a:tab pos="1016000" algn="l"/>
              </a:tabLst>
              <a:defRPr b="1" cap="none" spc="0" sz="19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Dube.S, Mkhombe. R, Thwala.M, Lukhele.A, Sihlongonyane. M and Sihlongonyane.N.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106" y="556510"/>
            <a:ext cx="10739788" cy="55781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4884" y="1670151"/>
            <a:ext cx="11504256" cy="35176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2801" y="2311007"/>
            <a:ext cx="11272428" cy="25748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7310" y="1143545"/>
            <a:ext cx="9977380" cy="45709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title"/>
          </p:nvPr>
        </p:nvSpPr>
        <p:spPr>
          <a:xfrm>
            <a:off x="1031382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>
              <a:defRPr b="1" spc="-88" sz="38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4. CONCLUSION</a:t>
            </a:r>
            <a:br/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/>
          <a:lstStyle/>
          <a:p>
            <a:pPr marL="91440" indent="-91440" algn="just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optimal utilization of the fodder crops, even though the animals take quite longer to be ready for market and the weight gain per day lower than the commercial feed,</a:t>
            </a:r>
          </a:p>
          <a:p>
            <a:pPr marL="240631" indent="-240631" algn="just">
              <a:buClrTx/>
              <a:buFontTx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</a:t>
            </a:r>
            <a:r>
              <a:rPr b="1"/>
              <a:t>Considerably increase</a:t>
            </a:r>
            <a:r>
              <a:t> animal production, </a:t>
            </a:r>
          </a:p>
          <a:p>
            <a:pPr marL="240631" indent="-240631" algn="just">
              <a:buClrTx/>
              <a:buFontTx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Help to </a:t>
            </a:r>
            <a:r>
              <a:rPr b="1"/>
              <a:t>reduce </a:t>
            </a:r>
            <a:r>
              <a:t>the acknowledged animal </a:t>
            </a:r>
            <a:r>
              <a:rPr b="1"/>
              <a:t>protein deficit</a:t>
            </a:r>
          </a:p>
          <a:p>
            <a:pPr marL="240631" indent="-240631" algn="just">
              <a:buClrTx/>
              <a:buFontTx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Lower cost</a:t>
            </a:r>
            <a:r>
              <a:t> of feed production, thus resulting in improved net profits</a:t>
            </a:r>
            <a:r>
              <a:rPr b="1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pc="-75" sz="3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5. RECOMMENDATIONS</a:t>
            </a:r>
            <a:br/>
          </a:p>
        </p:txBody>
      </p:sp>
      <p:sp>
        <p:nvSpPr>
          <p:cNvPr id="169" name="Shape 169"/>
          <p:cNvSpPr/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/>
          <a:lstStyle/>
          <a:p>
            <a:pPr marL="91440" indent="-91440">
              <a:lnSpc>
                <a:spcPct val="120000"/>
              </a:lnSpc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feedlots must be stocked with </a:t>
            </a:r>
            <a:r>
              <a:rPr b="1"/>
              <a:t>at least 20 animals</a:t>
            </a:r>
            <a:r>
              <a:t> of about 300kg</a:t>
            </a:r>
          </a:p>
          <a:p>
            <a:pPr marL="91440" indent="-91440">
              <a:lnSpc>
                <a:spcPct val="120000"/>
              </a:lnSpc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Each animal must be bought at least  at </a:t>
            </a:r>
            <a:r>
              <a:rPr b="1"/>
              <a:t>SZL 15/ live Kg </a:t>
            </a:r>
            <a:r>
              <a:t>and sold at about </a:t>
            </a:r>
            <a:r>
              <a:rPr b="1"/>
              <a:t>SZL 20/live Kg</a:t>
            </a:r>
            <a:r>
              <a:t> as per the projections.</a:t>
            </a:r>
          </a:p>
          <a:p>
            <a:pPr marL="91440" indent="-91440">
              <a:lnSpc>
                <a:spcPct val="120000"/>
              </a:lnSpc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One laborer</a:t>
            </a:r>
            <a:r>
              <a:t> must be hired to run each feedlot.</a:t>
            </a:r>
          </a:p>
          <a:p>
            <a:pPr marL="91440" indent="-91440">
              <a:lnSpc>
                <a:spcPct val="120000"/>
              </a:lnSpc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Feeding must be done on the </a:t>
            </a:r>
            <a:r>
              <a:rPr b="1"/>
              <a:t>same time</a:t>
            </a:r>
            <a:r>
              <a:t> each day.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title"/>
          </p:nvPr>
        </p:nvSpPr>
        <p:spPr>
          <a:xfrm>
            <a:off x="1147812" y="2703621"/>
            <a:ext cx="10058401" cy="1450758"/>
          </a:xfrm>
          <a:prstGeom prst="rect">
            <a:avLst/>
          </a:prstGeom>
        </p:spPr>
        <p:txBody>
          <a:bodyPr anchor="ctr"/>
          <a:lstStyle>
            <a:lvl1pPr algn="ctr">
              <a:defRPr b="1" spc="-104" sz="5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>
            <a:lvl1pPr>
              <a:defRPr b="1" cap="all" spc="-79" sz="38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PRESENTATION OUTLINE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xfrm>
            <a:off x="1229886" y="1845794"/>
            <a:ext cx="9966961" cy="4023300"/>
          </a:xfrm>
          <a:prstGeom prst="rect">
            <a:avLst/>
          </a:prstGeom>
        </p:spPr>
        <p:txBody>
          <a:bodyPr/>
          <a:lstStyle/>
          <a:p>
            <a:pPr marL="320842" indent="-320842" algn="just">
              <a:lnSpc>
                <a:spcPct val="150000"/>
              </a:lnSpc>
              <a:buClrTx/>
              <a:buFontTx/>
              <a:buAutoNum type="arabicPeriod" startAt="1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INTRODUCTION</a:t>
            </a:r>
          </a:p>
          <a:p>
            <a:pPr marL="320842" indent="-320842" algn="just">
              <a:lnSpc>
                <a:spcPct val="150000"/>
              </a:lnSpc>
              <a:buClrTx/>
              <a:buFontTx/>
              <a:buAutoNum type="arabicPeriod" startAt="1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MATERIALS AND METHODS</a:t>
            </a:r>
          </a:p>
          <a:p>
            <a:pPr marL="320842" indent="-320842" algn="just">
              <a:lnSpc>
                <a:spcPct val="150000"/>
              </a:lnSpc>
              <a:buClrTx/>
              <a:buFontTx/>
              <a:buAutoNum type="arabicPeriod" startAt="1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RESULTS AND DISCUSSIONS</a:t>
            </a:r>
          </a:p>
          <a:p>
            <a:pPr marL="320842" indent="-320842" algn="just">
              <a:lnSpc>
                <a:spcPct val="150000"/>
              </a:lnSpc>
              <a:buClrTx/>
              <a:buFontTx/>
              <a:buAutoNum type="arabicPeriod" startAt="1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CONCLUSION</a:t>
            </a:r>
          </a:p>
          <a:p>
            <a:pPr marL="320842" indent="-320842" algn="just">
              <a:lnSpc>
                <a:spcPct val="150000"/>
              </a:lnSpc>
              <a:buClrTx/>
              <a:buFontTx/>
              <a:buAutoNum type="arabicPeriod" startAt="1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RECOMMENDATIONS</a:t>
            </a:r>
          </a:p>
          <a:p>
            <a:pPr marL="91440" indent="-91440" algn="just">
              <a:lnSpc>
                <a:spcPct val="72000"/>
              </a:lnSpc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>
            <a:lvl1pPr>
              <a:defRPr b="1" cap="all" spc="-79" sz="38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1. INTRODUCTION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1229886" y="1845794"/>
            <a:ext cx="9966961" cy="4023300"/>
          </a:xfrm>
          <a:prstGeom prst="rect">
            <a:avLst/>
          </a:prstGeom>
        </p:spPr>
        <p:txBody>
          <a:bodyPr/>
          <a:lstStyle/>
          <a:p>
            <a:pPr marL="81381" indent="-81381" algn="just" defTabSz="813816">
              <a:lnSpc>
                <a:spcPct val="72000"/>
              </a:lnSpc>
              <a:spcBef>
                <a:spcPts val="1000"/>
              </a:spcBef>
              <a:defRPr sz="2136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Feed-lotting is the feeding of beef cattle with a protein balanced, high-energy diet </a:t>
            </a:r>
            <a:r>
              <a:rPr b="1"/>
              <a:t>under confinement</a:t>
            </a:r>
            <a:r>
              <a:t> to increase live weights and improve </a:t>
            </a:r>
            <a:r>
              <a:rPr b="1"/>
              <a:t>degree of finish</a:t>
            </a:r>
            <a:r>
              <a:t> and thus obtain </a:t>
            </a:r>
            <a:r>
              <a:rPr b="1"/>
              <a:t>better grades</a:t>
            </a:r>
            <a:r>
              <a:t> at the abattoir. </a:t>
            </a:r>
          </a:p>
          <a:p>
            <a:pPr marL="81381" indent="-81381" algn="just" defTabSz="813816">
              <a:lnSpc>
                <a:spcPct val="72000"/>
              </a:lnSpc>
              <a:spcBef>
                <a:spcPts val="1000"/>
              </a:spcBef>
              <a:defRPr sz="2136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Agro-industrial by-products, fodder crops and crop residues represent a vast animal feed resource, which is as </a:t>
            </a:r>
            <a:r>
              <a:rPr b="1"/>
              <a:t>yet largely unexploited i</a:t>
            </a:r>
            <a:r>
              <a:t>n Swaziland.</a:t>
            </a:r>
          </a:p>
          <a:p>
            <a:pPr marL="81381" indent="-81381" algn="just" defTabSz="813816">
              <a:lnSpc>
                <a:spcPct val="72000"/>
              </a:lnSpc>
              <a:spcBef>
                <a:spcPts val="1000"/>
              </a:spcBef>
              <a:defRPr sz="2136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Ration formulation</a:t>
            </a:r>
            <a:r>
              <a:t> is the process of combining an assortment of feed ingredients into a ration that will meet the nutrient requirements of animals for the intended purpose of production. </a:t>
            </a:r>
          </a:p>
          <a:p>
            <a:pPr marL="81381" indent="-81381" algn="just" defTabSz="813816">
              <a:lnSpc>
                <a:spcPct val="72000"/>
              </a:lnSpc>
              <a:spcBef>
                <a:spcPts val="1000"/>
              </a:spcBef>
              <a:defRPr sz="2136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The ration must be balanced </a:t>
            </a:r>
            <a:r>
              <a:t>in such a way that it provides amongst others: sufficient quantity of energy yielding nutrients, quantity and adequate quality of proteins and bulk or roughage for normal rumen function. </a:t>
            </a:r>
          </a:p>
          <a:p>
            <a:pPr marL="81381" indent="-81381" algn="just" defTabSz="813816">
              <a:lnSpc>
                <a:spcPct val="72000"/>
              </a:lnSpc>
              <a:spcBef>
                <a:spcPts val="1000"/>
              </a:spcBef>
              <a:defRPr sz="2136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idx="1"/>
          </p:nvPr>
        </p:nvSpPr>
        <p:spPr>
          <a:xfrm>
            <a:off x="1204868" y="1735006"/>
            <a:ext cx="9944288" cy="4023299"/>
          </a:xfrm>
          <a:prstGeom prst="rect">
            <a:avLst/>
          </a:prstGeom>
        </p:spPr>
        <p:txBody>
          <a:bodyPr/>
          <a:lstStyle/>
          <a:p>
            <a:pPr marL="91440" indent="-91440" algn="just">
              <a:lnSpc>
                <a:spcPct val="72000"/>
              </a:lnSpc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Objective of this study was to </a:t>
            </a:r>
          </a:p>
          <a:p>
            <a:pPr marL="91440" indent="-91440" algn="just">
              <a:lnSpc>
                <a:spcPct val="72000"/>
              </a:lnSpc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Examine the </a:t>
            </a:r>
            <a:r>
              <a:rPr b="1"/>
              <a:t>growth response</a:t>
            </a:r>
            <a:r>
              <a:t> of local cattle breeds finished on fodder based rations from weight of entry to weight at marketing and to </a:t>
            </a:r>
            <a:r>
              <a:rPr b="1"/>
              <a:t>identify constraints</a:t>
            </a:r>
            <a:r>
              <a:t> so that improvement strategies might be formulated. </a:t>
            </a:r>
          </a:p>
          <a:p>
            <a:pPr marL="91440" indent="-91440" algn="just">
              <a:lnSpc>
                <a:spcPct val="72000"/>
              </a:lnSpc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marL="91440" indent="-91440" algn="just">
              <a:lnSpc>
                <a:spcPct val="72000"/>
              </a:lnSpc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research has been, and is being carried out on the potential of by-products, fodder crops and crop residues and to exploit their </a:t>
            </a:r>
            <a:r>
              <a:rPr b="1"/>
              <a:t>use on feedlot animal’s nutrition.</a:t>
            </a:r>
            <a:r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xfrm>
            <a:off x="1097280" y="286603"/>
            <a:ext cx="10058401" cy="1364429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b="1" cap="all" spc="-79" sz="38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2. MATERIALS and METHODS</a:t>
            </a:r>
          </a:p>
        </p:txBody>
      </p:sp>
      <p:sp>
        <p:nvSpPr>
          <p:cNvPr id="141" name="Shape 141"/>
          <p:cNvSpPr/>
          <p:nvPr>
            <p:ph type="body" idx="1"/>
          </p:nvPr>
        </p:nvSpPr>
        <p:spPr>
          <a:xfrm>
            <a:off x="1097280" y="1751277"/>
            <a:ext cx="10058401" cy="4482793"/>
          </a:xfrm>
          <a:prstGeom prst="rect">
            <a:avLst/>
          </a:prstGeom>
        </p:spPr>
        <p:txBody>
          <a:bodyPr/>
          <a:lstStyle/>
          <a:p>
            <a:pPr marL="20694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Research was conducted at 3 Farmer companies </a:t>
            </a:r>
          </a:p>
          <a:p>
            <a:pPr marL="20694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Animals sourced from </a:t>
            </a:r>
            <a:r>
              <a:rPr b="1" i="1"/>
              <a:t>individual farmers</a:t>
            </a:r>
            <a:r>
              <a:t> at agreed price kg. </a:t>
            </a:r>
          </a:p>
          <a:p>
            <a:pPr marL="20694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Animals were </a:t>
            </a:r>
            <a:r>
              <a:rPr b="1" i="1"/>
              <a:t>weighed</a:t>
            </a:r>
            <a:r>
              <a:t>, </a:t>
            </a:r>
            <a:r>
              <a:rPr b="1" i="1"/>
              <a:t>dewormed</a:t>
            </a:r>
            <a:r>
              <a:t> and </a:t>
            </a:r>
            <a:r>
              <a:rPr b="1" i="1"/>
              <a:t>vaccinated</a:t>
            </a:r>
            <a:r>
              <a:t> on entry in to the feedlot.</a:t>
            </a:r>
          </a:p>
          <a:p>
            <a:pPr marL="20694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groups of feeder cattle were </a:t>
            </a:r>
            <a:r>
              <a:rPr b="1" i="1"/>
              <a:t>assigned to a dietary treatment</a:t>
            </a:r>
            <a:r>
              <a:t> and fed  at </a:t>
            </a:r>
            <a:r>
              <a:rPr i="1"/>
              <a:t>ad libitum</a:t>
            </a:r>
            <a:endParaRPr i="1"/>
          </a:p>
          <a:p>
            <a:pPr marL="20694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Dietary treatments were:</a:t>
            </a:r>
          </a:p>
          <a:p>
            <a:pPr lvl="1" marL="53460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Lucerne </a:t>
            </a:r>
          </a:p>
          <a:p>
            <a:pPr lvl="1" marL="53460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Cowpeas </a:t>
            </a:r>
          </a:p>
          <a:p>
            <a:pPr lvl="1" marL="53460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Yellow maize and stalks</a:t>
            </a:r>
          </a:p>
          <a:p>
            <a:pPr lvl="1" marL="53460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Chicken litter</a:t>
            </a:r>
          </a:p>
          <a:p>
            <a:pPr lvl="1" marL="534603" indent="-206943" algn="just" defTabSz="786384">
              <a:spcBef>
                <a:spcPts val="1000"/>
              </a:spcBef>
              <a:buClrTx/>
              <a:buFontTx/>
              <a:buChar char="•"/>
              <a:defRPr sz="2064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Molasses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xfrm>
            <a:off x="732182" y="520768"/>
            <a:ext cx="10515601" cy="1325564"/>
          </a:xfrm>
          <a:prstGeom prst="rect">
            <a:avLst/>
          </a:prstGeom>
        </p:spPr>
        <p:txBody>
          <a:bodyPr anchor="ctr"/>
          <a:lstStyle>
            <a:lvl1pPr algn="ctr">
              <a:defRPr b="1" i="1" spc="-125" sz="3000">
                <a:solidFill>
                  <a:srgbClr val="44546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Nutritional Content of feeds</a:t>
            </a:r>
          </a:p>
        </p:txBody>
      </p:sp>
      <p:graphicFrame>
        <p:nvGraphicFramePr>
          <p:cNvPr id="144" name="Table 144"/>
          <p:cNvGraphicFramePr/>
          <p:nvPr/>
        </p:nvGraphicFramePr>
        <p:xfrm>
          <a:off x="2439136" y="2118993"/>
          <a:ext cx="7501152" cy="33381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{C7B018BB-80A7-4F77-B60F-C8B233D01FF8}</a:tableStyleId>
              </a:tblPr>
              <a:tblGrid>
                <a:gridCol w="3281494"/>
                <a:gridCol w="1121184"/>
                <a:gridCol w="1940062"/>
              </a:tblGrid>
              <a:tr h="8648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b="1"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Feed 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b="1"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Protein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b="1"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Inclusion in the diet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2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Lucerne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18.3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15%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725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Cowpeas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18.1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15%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5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Yellow maize and stalks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9.4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54%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71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litter 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24.2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15%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Molasses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chemeClr val="accent1">
                        <a:satOff val="-5820"/>
                        <a:lumOff val="2588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5.5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21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1%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/>
          </p:nvPr>
        </p:nvSpPr>
        <p:spPr>
          <a:xfrm>
            <a:off x="838200" y="2345420"/>
            <a:ext cx="10515600" cy="1325564"/>
          </a:xfrm>
          <a:prstGeom prst="rect">
            <a:avLst/>
          </a:prstGeom>
        </p:spPr>
        <p:txBody>
          <a:bodyPr anchor="ctr"/>
          <a:lstStyle>
            <a:lvl1pPr algn="ctr">
              <a:defRPr b="1" spc="-158" sz="3800">
                <a:solidFill>
                  <a:srgbClr val="44546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3. RESULTS AND DISCUSSION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xfrm>
            <a:off x="1097280" y="505430"/>
            <a:ext cx="10058401" cy="846714"/>
          </a:xfrm>
          <a:prstGeom prst="rect">
            <a:avLst/>
          </a:prstGeom>
        </p:spPr>
        <p:txBody>
          <a:bodyPr anchor="ctr"/>
          <a:lstStyle>
            <a:lvl1pPr algn="ctr">
              <a:defRPr b="1" i="1" spc="-111" sz="3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Production and Profitability Analysis: Actuals &amp; Projections</a:t>
            </a:r>
          </a:p>
        </p:txBody>
      </p:sp>
      <p:graphicFrame>
        <p:nvGraphicFramePr>
          <p:cNvPr id="149" name="Table 149"/>
          <p:cNvGraphicFramePr/>
          <p:nvPr/>
        </p:nvGraphicFramePr>
        <p:xfrm>
          <a:off x="1240247" y="1341827"/>
          <a:ext cx="9911630" cy="477842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373409"/>
                <a:gridCol w="2405967"/>
                <a:gridCol w="1219695"/>
                <a:gridCol w="1154650"/>
                <a:gridCol w="1255663"/>
                <a:gridCol w="1172003"/>
                <a:gridCol w="1292139"/>
              </a:tblGrid>
              <a:tr h="363800">
                <a:tc gridSpan="2" rowSpan="2"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Average per animal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rowSpan="2" hMerge="1">
                  <a:tcPr/>
                </a:tc>
                <a:tc gridSpan="3"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Actuals</a:t>
                      </a:r>
                    </a:p>
                  </a:txBody>
                  <a:tcPr marL="50800" marR="50800" marT="50800" marB="50800" anchor="b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Projections</a:t>
                      </a:r>
                    </a:p>
                  </a:txBody>
                  <a:tcPr marL="50800" marR="50800" marT="50800" marB="50800" anchor="b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  <a:tc hMerge="1">
                  <a:tcPr/>
                </a:tc>
              </a:tr>
              <a:tr h="673100"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Demo Centre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Singeni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Nxutsamlo</a:t>
                      </a:r>
                    </a:p>
                  </a:txBody>
                  <a:tcPr marL="50800" marR="50800" marT="50800" marB="50800" anchor="ctr" anchorCtr="0" horzOverflow="overflow"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Proj. FBR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700"/>
                        <a:t>Proj. CMR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</a:tr>
              <a:tr h="363800">
                <a:tc rowSpan="4">
                  <a:txBody>
                    <a:bodyPr/>
                    <a:lstStyle/>
                    <a:p>
                      <a:pPr marL="71755" marR="71755"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400"/>
                        <a:t>Production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535353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535353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Initial Weight (kg)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353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304.0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265.8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202.3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300.0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300.0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Final Weight (kg)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353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337.0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308.0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305.3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384.0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399.0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Days on feedlot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353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88.0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76.5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137.7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120.0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90.0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</a:tr>
              <a:tr h="407516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Daily weight gain(kg)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35353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0.38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0.55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0.75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0.70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500"/>
                        <a:t>1.10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b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535353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</a:tr>
              <a:tr h="363800">
                <a:tc rowSpan="5">
                  <a:txBody>
                    <a:bodyPr/>
                    <a:lstStyle/>
                    <a:p>
                      <a:pPr marL="71755" marR="71755" algn="ctr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400"/>
                        <a:t>Profitability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Selling price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5,933.9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5,452.8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5,401.3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8,448.0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8,778.0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Purchase price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4,187.5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4,251.3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3,366.7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4,500.0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4,500.0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Feed expenses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1,074.7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934.2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1,681.6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1,465.4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3,483.0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Labour cost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211.8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196.4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1,767.2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231.00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173.3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solidFill>
                      <a:srgbClr val="D9D9D9"/>
                    </a:solidFill>
                  </a:tcPr>
                </a:tc>
              </a:tr>
              <a:tr h="36380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Profit/animal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460.0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71.0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1400"/>
                        <a:t>(1,414.1)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400"/>
                        <a:t>2,251.6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1400"/>
                        <a:t>621.8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50" name="Shape 150"/>
          <p:cNvSpPr/>
          <p:nvPr/>
        </p:nvSpPr>
        <p:spPr>
          <a:xfrm>
            <a:off x="1422400" y="1352635"/>
            <a:ext cx="127000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>
            <a:lvl1pPr algn="ctr">
              <a:defRPr b="1" spc="-69" sz="3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Feed cost comparison; FBR vs CMR</a:t>
            </a:r>
          </a:p>
        </p:txBody>
      </p:sp>
      <p:sp>
        <p:nvSpPr>
          <p:cNvPr id="153" name="Shape 153"/>
          <p:cNvSpPr/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				 	</a:t>
            </a:r>
          </a:p>
        </p:txBody>
      </p:sp>
      <p:graphicFrame>
        <p:nvGraphicFramePr>
          <p:cNvPr id="154" name="Table 154"/>
          <p:cNvGraphicFramePr/>
          <p:nvPr/>
        </p:nvGraphicFramePr>
        <p:xfrm>
          <a:off x="2748245" y="2032787"/>
          <a:ext cx="6708210" cy="28051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117353"/>
                <a:gridCol w="1154398"/>
                <a:gridCol w="1423757"/>
              </a:tblGrid>
              <a:tr h="853241"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2400"/>
                        <a:t>Average per animal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2400"/>
                        <a:t>FBR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b="1" sz="2400"/>
                        <a:t>CMR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2971"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Weight of feed (kg)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8.6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8.6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2971"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Cost per kg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1.4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4.5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853241">
                <a:tc>
                  <a:txBody>
                    <a:bodyPr/>
                    <a:lstStyle/>
                    <a:p>
                      <a:pPr algn="l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Cost per day (SZL)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12.2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/>
                      </a:pPr>
                      <a:r>
                        <a:rPr sz="2400"/>
                        <a:t>38.7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55" name="Shape 155"/>
          <p:cNvSpPr/>
          <p:nvPr/>
        </p:nvSpPr>
        <p:spPr>
          <a:xfrm>
            <a:off x="1541780" y="2219113"/>
            <a:ext cx="12700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FF"/>
      </a:hlink>
      <a:folHlink>
        <a:srgbClr val="FF00FF"/>
      </a:folHlink>
    </a:clrScheme>
    <a:fontScheme name="Retrospec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2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270000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270000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FF"/>
      </a:hlink>
      <a:folHlink>
        <a:srgbClr val="FF00FF"/>
      </a:folHlink>
    </a:clrScheme>
    <a:fontScheme name="Retrospec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2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270000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270000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