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57" r:id="rId4"/>
    <p:sldId id="286" r:id="rId5"/>
    <p:sldId id="284" r:id="rId6"/>
    <p:sldId id="285" r:id="rId7"/>
    <p:sldId id="261" r:id="rId8"/>
    <p:sldId id="269" r:id="rId9"/>
    <p:sldId id="270" r:id="rId10"/>
    <p:sldId id="262" r:id="rId11"/>
    <p:sldId id="272" r:id="rId12"/>
    <p:sldId id="274" r:id="rId13"/>
    <p:sldId id="278" r:id="rId14"/>
    <p:sldId id="273" r:id="rId15"/>
    <p:sldId id="276" r:id="rId16"/>
    <p:sldId id="277" r:id="rId17"/>
    <p:sldId id="263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24" autoAdjust="0"/>
  </p:normalViewPr>
  <p:slideViewPr>
    <p:cSldViewPr>
      <p:cViewPr varScale="1">
        <p:scale>
          <a:sx n="72" d="100"/>
          <a:sy n="72" d="100"/>
        </p:scale>
        <p:origin x="132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‘Preference’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Preference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Market outlet is profitable</c:v>
                </c:pt>
                <c:pt idx="1">
                  <c:v>Market outlet is easily accessible</c:v>
                </c:pt>
                <c:pt idx="2">
                  <c:v>Trust Buyers</c:v>
                </c:pt>
                <c:pt idx="3">
                  <c:v>Long relationship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 formatCode="0.0%">
                  <c:v>0.43800000000000056</c:v>
                </c:pt>
                <c:pt idx="1">
                  <c:v>0.47600000000000031</c:v>
                </c:pt>
                <c:pt idx="2">
                  <c:v>3.7999999999999999E-2</c:v>
                </c:pt>
                <c:pt idx="3">
                  <c:v>4.8000000000000001E-2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424416"/>
        <c:axId val="140167440"/>
      </c:barChart>
      <c:catAx>
        <c:axId val="142424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0167440"/>
        <c:crosses val="autoZero"/>
        <c:auto val="1"/>
        <c:lblAlgn val="ctr"/>
        <c:lblOffset val="100"/>
        <c:noMultiLvlLbl val="0"/>
      </c:catAx>
      <c:valAx>
        <c:axId val="140167440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142424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solidFill>
            <a:schemeClr val="bg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D8024-3B45-4F94-9AB7-726E20FF4239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B5B697-AA40-4162-82F8-7061FADFD470}">
      <dgm:prSet phldrT="[Text]"/>
      <dgm:spPr/>
      <dgm:t>
        <a:bodyPr/>
        <a:lstStyle/>
        <a:p>
          <a:r>
            <a:rPr lang="en-GB" dirty="0" smtClean="0"/>
            <a:t>Production</a:t>
          </a:r>
          <a:endParaRPr lang="en-GB" dirty="0"/>
        </a:p>
      </dgm:t>
    </dgm:pt>
    <dgm:pt modelId="{A3599F98-527F-45C2-802A-53C80F8F6834}" type="parTrans" cxnId="{8636906D-0743-4930-9BF8-5B62065CB099}">
      <dgm:prSet/>
      <dgm:spPr/>
      <dgm:t>
        <a:bodyPr/>
        <a:lstStyle/>
        <a:p>
          <a:endParaRPr lang="en-GB"/>
        </a:p>
      </dgm:t>
    </dgm:pt>
    <dgm:pt modelId="{88B7BC93-0C75-4723-B4BC-93C2A67692E4}" type="sibTrans" cxnId="{8636906D-0743-4930-9BF8-5B62065CB099}">
      <dgm:prSet/>
      <dgm:spPr/>
      <dgm:t>
        <a:bodyPr/>
        <a:lstStyle/>
        <a:p>
          <a:endParaRPr lang="en-GB"/>
        </a:p>
      </dgm:t>
    </dgm:pt>
    <dgm:pt modelId="{9E8C6194-C69E-4734-B0B9-57A4A0174496}">
      <dgm:prSet phldrT="[Text]"/>
      <dgm:spPr/>
      <dgm:t>
        <a:bodyPr/>
        <a:lstStyle/>
        <a:p>
          <a:r>
            <a:rPr lang="en-GB" dirty="0" smtClean="0"/>
            <a:t>Drugs</a:t>
          </a:r>
          <a:endParaRPr lang="en-GB" dirty="0"/>
        </a:p>
      </dgm:t>
    </dgm:pt>
    <dgm:pt modelId="{1189BFB7-BD97-488B-A8C5-A13D1AADBEF6}" type="parTrans" cxnId="{E4BF5C13-A5C7-48CA-8A12-BCDD7D8A5F9D}">
      <dgm:prSet/>
      <dgm:spPr/>
      <dgm:t>
        <a:bodyPr/>
        <a:lstStyle/>
        <a:p>
          <a:endParaRPr lang="en-GB"/>
        </a:p>
      </dgm:t>
    </dgm:pt>
    <dgm:pt modelId="{A09C420C-5858-4711-8CE5-4CBE15BC629B}" type="sibTrans" cxnId="{E4BF5C13-A5C7-48CA-8A12-BCDD7D8A5F9D}">
      <dgm:prSet/>
      <dgm:spPr/>
      <dgm:t>
        <a:bodyPr/>
        <a:lstStyle/>
        <a:p>
          <a:endParaRPr lang="en-GB"/>
        </a:p>
      </dgm:t>
    </dgm:pt>
    <dgm:pt modelId="{4D7A2733-9A60-476E-8CE8-0FBC991105DF}">
      <dgm:prSet phldrT="[Text]"/>
      <dgm:spPr/>
      <dgm:t>
        <a:bodyPr/>
        <a:lstStyle/>
        <a:p>
          <a:r>
            <a:rPr lang="en-GB" dirty="0" smtClean="0"/>
            <a:t>Veterinary Services  </a:t>
          </a:r>
          <a:endParaRPr lang="en-GB" dirty="0"/>
        </a:p>
      </dgm:t>
    </dgm:pt>
    <dgm:pt modelId="{D627D7F3-366D-43E6-901F-F00772112463}" type="parTrans" cxnId="{E84220C5-2BDA-4A4B-BD81-5B20B2D3CFF9}">
      <dgm:prSet/>
      <dgm:spPr/>
      <dgm:t>
        <a:bodyPr/>
        <a:lstStyle/>
        <a:p>
          <a:endParaRPr lang="en-GB"/>
        </a:p>
      </dgm:t>
    </dgm:pt>
    <dgm:pt modelId="{17E4E1D0-2F48-4FE9-883E-90C1B787B9FF}" type="sibTrans" cxnId="{E84220C5-2BDA-4A4B-BD81-5B20B2D3CFF9}">
      <dgm:prSet/>
      <dgm:spPr/>
      <dgm:t>
        <a:bodyPr/>
        <a:lstStyle/>
        <a:p>
          <a:endParaRPr lang="en-GB"/>
        </a:p>
      </dgm:t>
    </dgm:pt>
    <dgm:pt modelId="{D4930DC2-ECC4-4CF5-AE4B-03DD6272BE1A}">
      <dgm:prSet phldrT="[Text]"/>
      <dgm:spPr/>
      <dgm:t>
        <a:bodyPr/>
        <a:lstStyle/>
        <a:p>
          <a:r>
            <a:rPr lang="en-GB" dirty="0" smtClean="0"/>
            <a:t>Production Skills</a:t>
          </a:r>
          <a:endParaRPr lang="en-GB" dirty="0"/>
        </a:p>
      </dgm:t>
    </dgm:pt>
    <dgm:pt modelId="{5C7ECEE2-C5F7-43BB-B490-720AA6F44567}" type="parTrans" cxnId="{E4FB3325-87B0-43E1-996D-72BBD603CBC7}">
      <dgm:prSet/>
      <dgm:spPr/>
      <dgm:t>
        <a:bodyPr/>
        <a:lstStyle/>
        <a:p>
          <a:endParaRPr lang="en-GB"/>
        </a:p>
      </dgm:t>
    </dgm:pt>
    <dgm:pt modelId="{BB033424-8F61-431A-AEA9-86787B2721E0}" type="sibTrans" cxnId="{E4FB3325-87B0-43E1-996D-72BBD603CBC7}">
      <dgm:prSet/>
      <dgm:spPr/>
      <dgm:t>
        <a:bodyPr/>
        <a:lstStyle/>
        <a:p>
          <a:endParaRPr lang="en-GB"/>
        </a:p>
      </dgm:t>
    </dgm:pt>
    <dgm:pt modelId="{4B707984-221E-4792-9A3D-E4308DE2EC82}" type="pres">
      <dgm:prSet presAssocID="{BEED8024-3B45-4F94-9AB7-726E20FF42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46B8D5A-2E24-4F13-BE6B-71F081E78836}" type="pres">
      <dgm:prSet presAssocID="{53B5B697-AA40-4162-82F8-7061FADFD470}" presName="centerShape" presStyleLbl="node0" presStyleIdx="0" presStyleCnt="1" custLinFactNeighborX="-725" custLinFactNeighborY="389"/>
      <dgm:spPr/>
      <dgm:t>
        <a:bodyPr/>
        <a:lstStyle/>
        <a:p>
          <a:endParaRPr lang="en-GB"/>
        </a:p>
      </dgm:t>
    </dgm:pt>
    <dgm:pt modelId="{C0D95922-7FE6-4653-A5F5-FA9C45C1E1B5}" type="pres">
      <dgm:prSet presAssocID="{1189BFB7-BD97-488B-A8C5-A13D1AADBEF6}" presName="parTrans" presStyleLbl="sibTrans2D1" presStyleIdx="0" presStyleCnt="3" custLinFactNeighborX="5954" custLinFactNeighborY="-4368"/>
      <dgm:spPr/>
      <dgm:t>
        <a:bodyPr/>
        <a:lstStyle/>
        <a:p>
          <a:endParaRPr lang="en-GB"/>
        </a:p>
      </dgm:t>
    </dgm:pt>
    <dgm:pt modelId="{6275CE0E-31A9-43E7-9B11-EED22C80304B}" type="pres">
      <dgm:prSet presAssocID="{1189BFB7-BD97-488B-A8C5-A13D1AADBEF6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F0648736-0883-4FFA-A34F-82D682F98679}" type="pres">
      <dgm:prSet presAssocID="{9E8C6194-C69E-4734-B0B9-57A4A01744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9D33CD-B68D-45E5-ADDA-D2BD88A5C582}" type="pres">
      <dgm:prSet presAssocID="{D627D7F3-366D-43E6-901F-F00772112463}" presName="parTrans" presStyleLbl="sibTrans2D1" presStyleIdx="1" presStyleCnt="3"/>
      <dgm:spPr/>
      <dgm:t>
        <a:bodyPr/>
        <a:lstStyle/>
        <a:p>
          <a:endParaRPr lang="en-GB"/>
        </a:p>
      </dgm:t>
    </dgm:pt>
    <dgm:pt modelId="{162D3A96-F839-41CD-83CC-28597462AE4D}" type="pres">
      <dgm:prSet presAssocID="{D627D7F3-366D-43E6-901F-F00772112463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86221ED3-9D4D-4F91-9E10-542655720E12}" type="pres">
      <dgm:prSet presAssocID="{4D7A2733-9A60-476E-8CE8-0FBC991105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8FD155-907D-4FF6-8FAC-BB5463157269}" type="pres">
      <dgm:prSet presAssocID="{5C7ECEE2-C5F7-43BB-B490-720AA6F44567}" presName="parTrans" presStyleLbl="sibTrans2D1" presStyleIdx="2" presStyleCnt="3"/>
      <dgm:spPr/>
      <dgm:t>
        <a:bodyPr/>
        <a:lstStyle/>
        <a:p>
          <a:endParaRPr lang="en-GB"/>
        </a:p>
      </dgm:t>
    </dgm:pt>
    <dgm:pt modelId="{0E706686-C5D0-4A96-A191-07784D603850}" type="pres">
      <dgm:prSet presAssocID="{5C7ECEE2-C5F7-43BB-B490-720AA6F44567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67F7FD3F-02DE-49B0-88C1-14C4DE12414A}" type="pres">
      <dgm:prSet presAssocID="{D4930DC2-ECC4-4CF5-AE4B-03DD6272BE1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36906D-0743-4930-9BF8-5B62065CB099}" srcId="{BEED8024-3B45-4F94-9AB7-726E20FF4239}" destId="{53B5B697-AA40-4162-82F8-7061FADFD470}" srcOrd="0" destOrd="0" parTransId="{A3599F98-527F-45C2-802A-53C80F8F6834}" sibTransId="{88B7BC93-0C75-4723-B4BC-93C2A67692E4}"/>
    <dgm:cxn modelId="{E84220C5-2BDA-4A4B-BD81-5B20B2D3CFF9}" srcId="{53B5B697-AA40-4162-82F8-7061FADFD470}" destId="{4D7A2733-9A60-476E-8CE8-0FBC991105DF}" srcOrd="1" destOrd="0" parTransId="{D627D7F3-366D-43E6-901F-F00772112463}" sibTransId="{17E4E1D0-2F48-4FE9-883E-90C1B787B9FF}"/>
    <dgm:cxn modelId="{84A53E79-2BB1-4B5D-9A12-3FCFAB923B42}" type="presOf" srcId="{5C7ECEE2-C5F7-43BB-B490-720AA6F44567}" destId="{B48FD155-907D-4FF6-8FAC-BB5463157269}" srcOrd="0" destOrd="0" presId="urn:microsoft.com/office/officeart/2005/8/layout/radial5"/>
    <dgm:cxn modelId="{BDD72B97-C752-40F7-8991-EB221F065C93}" type="presOf" srcId="{9E8C6194-C69E-4734-B0B9-57A4A0174496}" destId="{F0648736-0883-4FFA-A34F-82D682F98679}" srcOrd="0" destOrd="0" presId="urn:microsoft.com/office/officeart/2005/8/layout/radial5"/>
    <dgm:cxn modelId="{81EB433D-4269-4465-AB2E-D37FA05889A6}" type="presOf" srcId="{1189BFB7-BD97-488B-A8C5-A13D1AADBEF6}" destId="{C0D95922-7FE6-4653-A5F5-FA9C45C1E1B5}" srcOrd="0" destOrd="0" presId="urn:microsoft.com/office/officeart/2005/8/layout/radial5"/>
    <dgm:cxn modelId="{E4BF5C13-A5C7-48CA-8A12-BCDD7D8A5F9D}" srcId="{53B5B697-AA40-4162-82F8-7061FADFD470}" destId="{9E8C6194-C69E-4734-B0B9-57A4A0174496}" srcOrd="0" destOrd="0" parTransId="{1189BFB7-BD97-488B-A8C5-A13D1AADBEF6}" sibTransId="{A09C420C-5858-4711-8CE5-4CBE15BC629B}"/>
    <dgm:cxn modelId="{E4FB3325-87B0-43E1-996D-72BBD603CBC7}" srcId="{53B5B697-AA40-4162-82F8-7061FADFD470}" destId="{D4930DC2-ECC4-4CF5-AE4B-03DD6272BE1A}" srcOrd="2" destOrd="0" parTransId="{5C7ECEE2-C5F7-43BB-B490-720AA6F44567}" sibTransId="{BB033424-8F61-431A-AEA9-86787B2721E0}"/>
    <dgm:cxn modelId="{53E28F70-6E57-46B2-9169-2AE3A7D014C8}" type="presOf" srcId="{BEED8024-3B45-4F94-9AB7-726E20FF4239}" destId="{4B707984-221E-4792-9A3D-E4308DE2EC82}" srcOrd="0" destOrd="0" presId="urn:microsoft.com/office/officeart/2005/8/layout/radial5"/>
    <dgm:cxn modelId="{69F291F5-1178-4DCE-A912-9FB71D5DB9B0}" type="presOf" srcId="{53B5B697-AA40-4162-82F8-7061FADFD470}" destId="{146B8D5A-2E24-4F13-BE6B-71F081E78836}" srcOrd="0" destOrd="0" presId="urn:microsoft.com/office/officeart/2005/8/layout/radial5"/>
    <dgm:cxn modelId="{B52730FF-56D0-42DD-B7E4-C153640C2F34}" type="presOf" srcId="{D627D7F3-366D-43E6-901F-F00772112463}" destId="{EE9D33CD-B68D-45E5-ADDA-D2BD88A5C582}" srcOrd="0" destOrd="0" presId="urn:microsoft.com/office/officeart/2005/8/layout/radial5"/>
    <dgm:cxn modelId="{C77719E3-4794-4284-853A-D7B9C9D047A1}" type="presOf" srcId="{1189BFB7-BD97-488B-A8C5-A13D1AADBEF6}" destId="{6275CE0E-31A9-43E7-9B11-EED22C80304B}" srcOrd="1" destOrd="0" presId="urn:microsoft.com/office/officeart/2005/8/layout/radial5"/>
    <dgm:cxn modelId="{F8E2F92D-29EA-4369-81F9-88ABCC05F9F6}" type="presOf" srcId="{D4930DC2-ECC4-4CF5-AE4B-03DD6272BE1A}" destId="{67F7FD3F-02DE-49B0-88C1-14C4DE12414A}" srcOrd="0" destOrd="0" presId="urn:microsoft.com/office/officeart/2005/8/layout/radial5"/>
    <dgm:cxn modelId="{6B932402-1E14-48F4-9DBD-FE31A8C0989A}" type="presOf" srcId="{5C7ECEE2-C5F7-43BB-B490-720AA6F44567}" destId="{0E706686-C5D0-4A96-A191-07784D603850}" srcOrd="1" destOrd="0" presId="urn:microsoft.com/office/officeart/2005/8/layout/radial5"/>
    <dgm:cxn modelId="{586EF7DB-20F7-4903-BA77-E762C19282AC}" type="presOf" srcId="{4D7A2733-9A60-476E-8CE8-0FBC991105DF}" destId="{86221ED3-9D4D-4F91-9E10-542655720E12}" srcOrd="0" destOrd="0" presId="urn:microsoft.com/office/officeart/2005/8/layout/radial5"/>
    <dgm:cxn modelId="{156E7ED8-F558-40C7-BF44-67C1151E0A5D}" type="presOf" srcId="{D627D7F3-366D-43E6-901F-F00772112463}" destId="{162D3A96-F839-41CD-83CC-28597462AE4D}" srcOrd="1" destOrd="0" presId="urn:microsoft.com/office/officeart/2005/8/layout/radial5"/>
    <dgm:cxn modelId="{421F4D0D-886A-4D3F-AE7F-911E8511D6A2}" type="presParOf" srcId="{4B707984-221E-4792-9A3D-E4308DE2EC82}" destId="{146B8D5A-2E24-4F13-BE6B-71F081E78836}" srcOrd="0" destOrd="0" presId="urn:microsoft.com/office/officeart/2005/8/layout/radial5"/>
    <dgm:cxn modelId="{33254DD8-CDD8-4119-B0A0-E9C1CC7F697E}" type="presParOf" srcId="{4B707984-221E-4792-9A3D-E4308DE2EC82}" destId="{C0D95922-7FE6-4653-A5F5-FA9C45C1E1B5}" srcOrd="1" destOrd="0" presId="urn:microsoft.com/office/officeart/2005/8/layout/radial5"/>
    <dgm:cxn modelId="{D66B2347-529D-46A5-9174-44B5739374F1}" type="presParOf" srcId="{C0D95922-7FE6-4653-A5F5-FA9C45C1E1B5}" destId="{6275CE0E-31A9-43E7-9B11-EED22C80304B}" srcOrd="0" destOrd="0" presId="urn:microsoft.com/office/officeart/2005/8/layout/radial5"/>
    <dgm:cxn modelId="{91317123-7613-4EF7-9BC3-BB2C6C576F53}" type="presParOf" srcId="{4B707984-221E-4792-9A3D-E4308DE2EC82}" destId="{F0648736-0883-4FFA-A34F-82D682F98679}" srcOrd="2" destOrd="0" presId="urn:microsoft.com/office/officeart/2005/8/layout/radial5"/>
    <dgm:cxn modelId="{E8B57AE9-6FEB-43F0-AEFD-E5194BDB56DF}" type="presParOf" srcId="{4B707984-221E-4792-9A3D-E4308DE2EC82}" destId="{EE9D33CD-B68D-45E5-ADDA-D2BD88A5C582}" srcOrd="3" destOrd="0" presId="urn:microsoft.com/office/officeart/2005/8/layout/radial5"/>
    <dgm:cxn modelId="{F8718D89-DBED-4B2F-B722-957008AB1C73}" type="presParOf" srcId="{EE9D33CD-B68D-45E5-ADDA-D2BD88A5C582}" destId="{162D3A96-F839-41CD-83CC-28597462AE4D}" srcOrd="0" destOrd="0" presId="urn:microsoft.com/office/officeart/2005/8/layout/radial5"/>
    <dgm:cxn modelId="{4F6228D3-C68F-4CA5-BD98-2FA988B593D9}" type="presParOf" srcId="{4B707984-221E-4792-9A3D-E4308DE2EC82}" destId="{86221ED3-9D4D-4F91-9E10-542655720E12}" srcOrd="4" destOrd="0" presId="urn:microsoft.com/office/officeart/2005/8/layout/radial5"/>
    <dgm:cxn modelId="{FFE293BC-B1A5-4E3C-89DF-175D7B8CAC71}" type="presParOf" srcId="{4B707984-221E-4792-9A3D-E4308DE2EC82}" destId="{B48FD155-907D-4FF6-8FAC-BB5463157269}" srcOrd="5" destOrd="0" presId="urn:microsoft.com/office/officeart/2005/8/layout/radial5"/>
    <dgm:cxn modelId="{0EF618C2-BDBC-4A45-A9DC-F1B935DDDBB8}" type="presParOf" srcId="{B48FD155-907D-4FF6-8FAC-BB5463157269}" destId="{0E706686-C5D0-4A96-A191-07784D603850}" srcOrd="0" destOrd="0" presId="urn:microsoft.com/office/officeart/2005/8/layout/radial5"/>
    <dgm:cxn modelId="{71AF3C59-1BFD-4D71-A331-A93CC4280EE6}" type="presParOf" srcId="{4B707984-221E-4792-9A3D-E4308DE2EC82}" destId="{67F7FD3F-02DE-49B0-88C1-14C4DE12414A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086C8B-03D3-45C2-B449-565A141E3516}" type="doc">
      <dgm:prSet loTypeId="urn:microsoft.com/office/officeart/2005/8/layout/radial3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400544-EC33-4B74-9272-02B1AF331C70}">
      <dgm:prSet phldrT="[Text]" custT="1"/>
      <dgm:spPr/>
      <dgm:t>
        <a:bodyPr/>
        <a:lstStyle/>
        <a:p>
          <a:r>
            <a:rPr lang="en-GB" sz="2800" b="1" dirty="0" smtClean="0">
              <a:latin typeface="Times New Roman" pitchFamily="18" charset="0"/>
              <a:cs typeface="Times New Roman" pitchFamily="18" charset="0"/>
            </a:rPr>
            <a:t>Marketing</a:t>
          </a:r>
          <a:endParaRPr lang="en-GB" sz="2800" b="1" dirty="0">
            <a:latin typeface="Times New Roman" pitchFamily="18" charset="0"/>
            <a:cs typeface="Times New Roman" pitchFamily="18" charset="0"/>
          </a:endParaRPr>
        </a:p>
      </dgm:t>
    </dgm:pt>
    <dgm:pt modelId="{9AE8432D-8F8C-458B-A451-7E039A50935A}" type="parTrans" cxnId="{9EEC3DCC-D8F4-499F-AC61-28F5F511319B}">
      <dgm:prSet/>
      <dgm:spPr/>
      <dgm:t>
        <a:bodyPr/>
        <a:lstStyle/>
        <a:p>
          <a:endParaRPr lang="en-GB"/>
        </a:p>
      </dgm:t>
    </dgm:pt>
    <dgm:pt modelId="{FAD00267-670D-4006-8873-166234E67E34}" type="sibTrans" cxnId="{9EEC3DCC-D8F4-499F-AC61-28F5F511319B}">
      <dgm:prSet/>
      <dgm:spPr/>
      <dgm:t>
        <a:bodyPr/>
        <a:lstStyle/>
        <a:p>
          <a:endParaRPr lang="en-GB"/>
        </a:p>
      </dgm:t>
    </dgm:pt>
    <dgm:pt modelId="{599CE04B-235D-43ED-89C5-B5E3CAB2A4E7}">
      <dgm:prSet phldrT="[Text]" custT="1"/>
      <dgm:spPr/>
      <dgm:t>
        <a:bodyPr/>
        <a:lstStyle/>
        <a:p>
          <a:r>
            <a:rPr lang="en-GB" sz="2400" b="1" dirty="0" smtClean="0">
              <a:latin typeface="Times New Roman" pitchFamily="18" charset="0"/>
              <a:cs typeface="Times New Roman" pitchFamily="18" charset="0"/>
            </a:rPr>
            <a:t>Market infrastructure</a:t>
          </a:r>
          <a:endParaRPr lang="en-GB" sz="2400" b="1" dirty="0">
            <a:latin typeface="Times New Roman" pitchFamily="18" charset="0"/>
            <a:cs typeface="Times New Roman" pitchFamily="18" charset="0"/>
          </a:endParaRPr>
        </a:p>
      </dgm:t>
    </dgm:pt>
    <dgm:pt modelId="{1EF1DEB7-EED9-4284-A9FA-D2EE9BD15AF7}" type="parTrans" cxnId="{F05882B7-B91D-4815-B570-905C4DA56B79}">
      <dgm:prSet/>
      <dgm:spPr/>
      <dgm:t>
        <a:bodyPr/>
        <a:lstStyle/>
        <a:p>
          <a:endParaRPr lang="en-GB"/>
        </a:p>
      </dgm:t>
    </dgm:pt>
    <dgm:pt modelId="{20C16403-CD67-46B6-8A83-418BA9ADDAC4}" type="sibTrans" cxnId="{F05882B7-B91D-4815-B570-905C4DA56B79}">
      <dgm:prSet/>
      <dgm:spPr/>
      <dgm:t>
        <a:bodyPr/>
        <a:lstStyle/>
        <a:p>
          <a:endParaRPr lang="en-GB"/>
        </a:p>
      </dgm:t>
    </dgm:pt>
    <dgm:pt modelId="{87B399B8-F20B-40E6-95B3-4ADC56930B16}">
      <dgm:prSet phldrT="[Text]" custT="1"/>
      <dgm:spPr/>
      <dgm:t>
        <a:bodyPr/>
        <a:lstStyle/>
        <a:p>
          <a:r>
            <a:rPr lang="en-GB" sz="2400" b="1" dirty="0" smtClean="0">
              <a:latin typeface="Times New Roman" pitchFamily="18" charset="0"/>
              <a:cs typeface="Times New Roman" pitchFamily="18" charset="0"/>
            </a:rPr>
            <a:t>Marketing skills</a:t>
          </a:r>
          <a:endParaRPr lang="en-GB" sz="2400" b="1" dirty="0">
            <a:latin typeface="Times New Roman" pitchFamily="18" charset="0"/>
            <a:cs typeface="Times New Roman" pitchFamily="18" charset="0"/>
          </a:endParaRPr>
        </a:p>
      </dgm:t>
    </dgm:pt>
    <dgm:pt modelId="{5CA14BD0-A11D-4E64-BE0F-5C1626ADD9AC}" type="parTrans" cxnId="{ED948497-AC77-44A2-AA5D-5E2544CF9047}">
      <dgm:prSet/>
      <dgm:spPr/>
      <dgm:t>
        <a:bodyPr/>
        <a:lstStyle/>
        <a:p>
          <a:endParaRPr lang="en-GB"/>
        </a:p>
      </dgm:t>
    </dgm:pt>
    <dgm:pt modelId="{BDD55CBA-1AC6-483C-B801-6437DD740F6A}" type="sibTrans" cxnId="{ED948497-AC77-44A2-AA5D-5E2544CF9047}">
      <dgm:prSet/>
      <dgm:spPr/>
      <dgm:t>
        <a:bodyPr/>
        <a:lstStyle/>
        <a:p>
          <a:endParaRPr lang="en-GB"/>
        </a:p>
      </dgm:t>
    </dgm:pt>
    <dgm:pt modelId="{1981C731-25ED-4A4C-8082-B00BB618E0FB}">
      <dgm:prSet phldrT="[Text]" custT="1"/>
      <dgm:spPr/>
      <dgm:t>
        <a:bodyPr/>
        <a:lstStyle/>
        <a:p>
          <a:r>
            <a:rPr lang="en-GB" sz="2400" b="1" dirty="0" smtClean="0">
              <a:latin typeface="Times New Roman" pitchFamily="18" charset="0"/>
              <a:cs typeface="Times New Roman" pitchFamily="18" charset="0"/>
            </a:rPr>
            <a:t>Access to information</a:t>
          </a:r>
          <a:endParaRPr lang="en-GB" sz="2400" b="1" dirty="0">
            <a:latin typeface="Times New Roman" pitchFamily="18" charset="0"/>
            <a:cs typeface="Times New Roman" pitchFamily="18" charset="0"/>
          </a:endParaRPr>
        </a:p>
      </dgm:t>
    </dgm:pt>
    <dgm:pt modelId="{E9C53BFF-B017-427B-A953-D0E14775525E}" type="parTrans" cxnId="{22F8AC42-10AD-43A2-8F3B-B89ECDFB08EF}">
      <dgm:prSet/>
      <dgm:spPr/>
      <dgm:t>
        <a:bodyPr/>
        <a:lstStyle/>
        <a:p>
          <a:endParaRPr lang="en-GB"/>
        </a:p>
      </dgm:t>
    </dgm:pt>
    <dgm:pt modelId="{C277AA03-0FFC-44D9-B652-2BB43F406C61}" type="sibTrans" cxnId="{22F8AC42-10AD-43A2-8F3B-B89ECDFB08EF}">
      <dgm:prSet/>
      <dgm:spPr/>
      <dgm:t>
        <a:bodyPr/>
        <a:lstStyle/>
        <a:p>
          <a:endParaRPr lang="en-GB"/>
        </a:p>
      </dgm:t>
    </dgm:pt>
    <dgm:pt modelId="{A9EDFBC0-C16A-4503-A4AD-6A3AC1141886}">
      <dgm:prSet phldrT="[Text]" custT="1"/>
      <dgm:spPr/>
      <dgm:t>
        <a:bodyPr/>
        <a:lstStyle/>
        <a:p>
          <a:r>
            <a:rPr lang="en-GB" sz="2400" b="1" dirty="0" smtClean="0">
              <a:latin typeface="Times New Roman" pitchFamily="18" charset="0"/>
              <a:cs typeface="Times New Roman" pitchFamily="18" charset="0"/>
            </a:rPr>
            <a:t>Group marketing</a:t>
          </a:r>
          <a:endParaRPr lang="en-GB" sz="2400" b="1" dirty="0">
            <a:latin typeface="Times New Roman" pitchFamily="18" charset="0"/>
            <a:cs typeface="Times New Roman" pitchFamily="18" charset="0"/>
          </a:endParaRPr>
        </a:p>
      </dgm:t>
    </dgm:pt>
    <dgm:pt modelId="{80EED833-B455-490E-BE31-6AB834955265}" type="parTrans" cxnId="{2D176E25-997D-46D0-87B4-3F552F84A3D8}">
      <dgm:prSet/>
      <dgm:spPr/>
      <dgm:t>
        <a:bodyPr/>
        <a:lstStyle/>
        <a:p>
          <a:endParaRPr lang="en-GB"/>
        </a:p>
      </dgm:t>
    </dgm:pt>
    <dgm:pt modelId="{DDB2D1F7-AE70-4881-AAA0-9FE80E4B03D0}" type="sibTrans" cxnId="{2D176E25-997D-46D0-87B4-3F552F84A3D8}">
      <dgm:prSet/>
      <dgm:spPr/>
      <dgm:t>
        <a:bodyPr/>
        <a:lstStyle/>
        <a:p>
          <a:endParaRPr lang="en-GB"/>
        </a:p>
      </dgm:t>
    </dgm:pt>
    <dgm:pt modelId="{EDCF032B-6D74-42E3-90F2-C09C02263D50}" type="pres">
      <dgm:prSet presAssocID="{8F086C8B-03D3-45C2-B449-565A141E351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EB1AD50-65F9-4DB1-B96C-95820A810394}" type="pres">
      <dgm:prSet presAssocID="{8F086C8B-03D3-45C2-B449-565A141E3516}" presName="radial" presStyleCnt="0">
        <dgm:presLayoutVars>
          <dgm:animLvl val="ctr"/>
        </dgm:presLayoutVars>
      </dgm:prSet>
      <dgm:spPr/>
    </dgm:pt>
    <dgm:pt modelId="{CC699EB8-649B-4B4E-B866-B0F1305C3B1A}" type="pres">
      <dgm:prSet presAssocID="{53400544-EC33-4B74-9272-02B1AF331C70}" presName="centerShape" presStyleLbl="vennNode1" presStyleIdx="0" presStyleCnt="5" custScaleX="87702" custScaleY="50769" custLinFactNeighborX="1989" custLinFactNeighborY="-6132"/>
      <dgm:spPr/>
      <dgm:t>
        <a:bodyPr/>
        <a:lstStyle/>
        <a:p>
          <a:endParaRPr lang="en-GB"/>
        </a:p>
      </dgm:t>
    </dgm:pt>
    <dgm:pt modelId="{D3737ED3-4305-4EDF-92F5-C6EB8EB71B7D}" type="pres">
      <dgm:prSet presAssocID="{599CE04B-235D-43ED-89C5-B5E3CAB2A4E7}" presName="node" presStyleLbl="vennNode1" presStyleIdx="1" presStyleCnt="5" custScaleX="210327" custScaleY="130292" custRadScaleRad="93086" custRadScaleInc="10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F77045-A811-4363-9AA5-646BEB2BA77D}" type="pres">
      <dgm:prSet presAssocID="{87B399B8-F20B-40E6-95B3-4ADC56930B16}" presName="node" presStyleLbl="vennNode1" presStyleIdx="2" presStyleCnt="5" custScaleX="205579" custScaleY="136767" custRadScaleRad="135719" custRadScaleInc="-70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9B1383-D537-4200-91C3-8AAC2EEBABBC}" type="pres">
      <dgm:prSet presAssocID="{1981C731-25ED-4A4C-8082-B00BB618E0FB}" presName="node" presStyleLbl="vennNode1" presStyleIdx="3" presStyleCnt="5" custScaleX="210327" custScaleY="124078" custRadScaleRad="65757" custRadScaleInc="-52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09262D-59F6-47C1-B47F-FBE83AD56DAE}" type="pres">
      <dgm:prSet presAssocID="{A9EDFBC0-C16A-4503-A4AD-6A3AC1141886}" presName="node" presStyleLbl="vennNode1" presStyleIdx="4" presStyleCnt="5" custScaleX="210327" custScaleY="136767" custRadScaleRad="130106" custRadScaleInc="44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948497-AC77-44A2-AA5D-5E2544CF9047}" srcId="{53400544-EC33-4B74-9272-02B1AF331C70}" destId="{87B399B8-F20B-40E6-95B3-4ADC56930B16}" srcOrd="1" destOrd="0" parTransId="{5CA14BD0-A11D-4E64-BE0F-5C1626ADD9AC}" sibTransId="{BDD55CBA-1AC6-483C-B801-6437DD740F6A}"/>
    <dgm:cxn modelId="{E5E55B70-F8F8-44FF-9F98-5E24187EEC40}" type="presOf" srcId="{599CE04B-235D-43ED-89C5-B5E3CAB2A4E7}" destId="{D3737ED3-4305-4EDF-92F5-C6EB8EB71B7D}" srcOrd="0" destOrd="0" presId="urn:microsoft.com/office/officeart/2005/8/layout/radial3"/>
    <dgm:cxn modelId="{00D49207-F7FF-46FA-B3C5-01E0C2CB8807}" type="presOf" srcId="{87B399B8-F20B-40E6-95B3-4ADC56930B16}" destId="{5DF77045-A811-4363-9AA5-646BEB2BA77D}" srcOrd="0" destOrd="0" presId="urn:microsoft.com/office/officeart/2005/8/layout/radial3"/>
    <dgm:cxn modelId="{A515C8BA-8F51-4C84-8782-C380640321AB}" type="presOf" srcId="{8F086C8B-03D3-45C2-B449-565A141E3516}" destId="{EDCF032B-6D74-42E3-90F2-C09C02263D50}" srcOrd="0" destOrd="0" presId="urn:microsoft.com/office/officeart/2005/8/layout/radial3"/>
    <dgm:cxn modelId="{22F8AC42-10AD-43A2-8F3B-B89ECDFB08EF}" srcId="{53400544-EC33-4B74-9272-02B1AF331C70}" destId="{1981C731-25ED-4A4C-8082-B00BB618E0FB}" srcOrd="2" destOrd="0" parTransId="{E9C53BFF-B017-427B-A953-D0E14775525E}" sibTransId="{C277AA03-0FFC-44D9-B652-2BB43F406C61}"/>
    <dgm:cxn modelId="{9EEC3DCC-D8F4-499F-AC61-28F5F511319B}" srcId="{8F086C8B-03D3-45C2-B449-565A141E3516}" destId="{53400544-EC33-4B74-9272-02B1AF331C70}" srcOrd="0" destOrd="0" parTransId="{9AE8432D-8F8C-458B-A451-7E039A50935A}" sibTransId="{FAD00267-670D-4006-8873-166234E67E34}"/>
    <dgm:cxn modelId="{AD27323B-E61F-40A0-80FA-AC48664C169A}" type="presOf" srcId="{53400544-EC33-4B74-9272-02B1AF331C70}" destId="{CC699EB8-649B-4B4E-B866-B0F1305C3B1A}" srcOrd="0" destOrd="0" presId="urn:microsoft.com/office/officeart/2005/8/layout/radial3"/>
    <dgm:cxn modelId="{7D521631-CBE8-4141-99A9-AF67D29A2EFA}" type="presOf" srcId="{A9EDFBC0-C16A-4503-A4AD-6A3AC1141886}" destId="{7009262D-59F6-47C1-B47F-FBE83AD56DAE}" srcOrd="0" destOrd="0" presId="urn:microsoft.com/office/officeart/2005/8/layout/radial3"/>
    <dgm:cxn modelId="{2D176E25-997D-46D0-87B4-3F552F84A3D8}" srcId="{53400544-EC33-4B74-9272-02B1AF331C70}" destId="{A9EDFBC0-C16A-4503-A4AD-6A3AC1141886}" srcOrd="3" destOrd="0" parTransId="{80EED833-B455-490E-BE31-6AB834955265}" sibTransId="{DDB2D1F7-AE70-4881-AAA0-9FE80E4B03D0}"/>
    <dgm:cxn modelId="{7C95149E-21BA-4C9C-862F-0AAADDAA1790}" type="presOf" srcId="{1981C731-25ED-4A4C-8082-B00BB618E0FB}" destId="{209B1383-D537-4200-91C3-8AAC2EEBABBC}" srcOrd="0" destOrd="0" presId="urn:microsoft.com/office/officeart/2005/8/layout/radial3"/>
    <dgm:cxn modelId="{F05882B7-B91D-4815-B570-905C4DA56B79}" srcId="{53400544-EC33-4B74-9272-02B1AF331C70}" destId="{599CE04B-235D-43ED-89C5-B5E3CAB2A4E7}" srcOrd="0" destOrd="0" parTransId="{1EF1DEB7-EED9-4284-A9FA-D2EE9BD15AF7}" sibTransId="{20C16403-CD67-46B6-8A83-418BA9ADDAC4}"/>
    <dgm:cxn modelId="{0F14B256-3C49-4870-9426-06BC6BA9245A}" type="presParOf" srcId="{EDCF032B-6D74-42E3-90F2-C09C02263D50}" destId="{CEB1AD50-65F9-4DB1-B96C-95820A810394}" srcOrd="0" destOrd="0" presId="urn:microsoft.com/office/officeart/2005/8/layout/radial3"/>
    <dgm:cxn modelId="{FF92F132-FCDF-4DFB-9FCE-BD10BAD5E861}" type="presParOf" srcId="{CEB1AD50-65F9-4DB1-B96C-95820A810394}" destId="{CC699EB8-649B-4B4E-B866-B0F1305C3B1A}" srcOrd="0" destOrd="0" presId="urn:microsoft.com/office/officeart/2005/8/layout/radial3"/>
    <dgm:cxn modelId="{2706C71B-9B18-4896-8784-0765B7FA5D1E}" type="presParOf" srcId="{CEB1AD50-65F9-4DB1-B96C-95820A810394}" destId="{D3737ED3-4305-4EDF-92F5-C6EB8EB71B7D}" srcOrd="1" destOrd="0" presId="urn:microsoft.com/office/officeart/2005/8/layout/radial3"/>
    <dgm:cxn modelId="{1AD71CBB-2792-490F-8449-E5F06777E776}" type="presParOf" srcId="{CEB1AD50-65F9-4DB1-B96C-95820A810394}" destId="{5DF77045-A811-4363-9AA5-646BEB2BA77D}" srcOrd="2" destOrd="0" presId="urn:microsoft.com/office/officeart/2005/8/layout/radial3"/>
    <dgm:cxn modelId="{F305BCBF-AE6B-4CAC-8304-3D40E4E1F0E3}" type="presParOf" srcId="{CEB1AD50-65F9-4DB1-B96C-95820A810394}" destId="{209B1383-D537-4200-91C3-8AAC2EEBABBC}" srcOrd="3" destOrd="0" presId="urn:microsoft.com/office/officeart/2005/8/layout/radial3"/>
    <dgm:cxn modelId="{561032F3-118E-4720-A73D-8B3B8C004324}" type="presParOf" srcId="{CEB1AD50-65F9-4DB1-B96C-95820A810394}" destId="{7009262D-59F6-47C1-B47F-FBE83AD56DA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0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89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0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04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84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97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39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2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1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92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65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93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80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91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8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AA5D08-DD49-4D89-B979-337E53FCCC5B}" type="datetimeFigureOut">
              <a:rPr lang="en-US" smtClean="0"/>
              <a:pPr/>
              <a:t>2/20/2017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7503-CD5B-41B2-866E-8743448DBC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97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Goat%20Market%20Channel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c.msu.edu/fs2/zambia/index.html" TargetMode="External"/><Relationship Id="rId2" Type="http://schemas.openxmlformats.org/officeDocument/2006/relationships/hyperlink" Target="http://www.lrrd.org/lrrd16/8/ades1606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amstats.gov.z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8606"/>
            <a:ext cx="9144001" cy="3504450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“Smallholder Goat Farmers’ Market Participation in Choma District, Zambia”.</a:t>
            </a:r>
            <a:endParaRPr lang="en-GB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4077072"/>
            <a:ext cx="8750205" cy="1728192"/>
          </a:xfrm>
        </p:spPr>
        <p:txBody>
          <a:bodyPr>
            <a:noAutofit/>
          </a:bodyPr>
          <a:lstStyle/>
          <a:p>
            <a:r>
              <a:rPr lang="en-GB" sz="4800" b="1" spc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PRESENTATION BY HENRY CHIPASHA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/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RESEARCH FINDINGS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9"/>
            <a:ext cx="9143999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‘Sample Characteristics of Respondents’</a:t>
            </a:r>
          </a:p>
          <a:p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65.4% - male ; 34.6% - female,</a:t>
            </a:r>
          </a:p>
          <a:p>
            <a:pPr>
              <a:buNone/>
            </a:pPr>
            <a:endParaRPr lang="en-GB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49% belong to age group 36 – 50 years,</a:t>
            </a:r>
          </a:p>
          <a:p>
            <a:pPr>
              <a:buNone/>
            </a:pPr>
            <a:endParaRPr lang="en-GB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39.4% rear 5 – 9 goats per year,</a:t>
            </a:r>
          </a:p>
          <a:p>
            <a:pPr>
              <a:buNone/>
            </a:pPr>
            <a:endParaRPr lang="en-GB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40.4% ; rearing goats 1 – 5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RESEARCH FINDINGS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GB" i="1" dirty="0" smtClean="0"/>
              <a:t>‘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Goat Market Channels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Farmer – Urban Trader Channel,</a:t>
            </a:r>
          </a:p>
          <a:p>
            <a:pPr algn="ctr">
              <a:buNone/>
            </a:pP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(61.5%)</a:t>
            </a:r>
          </a:p>
          <a:p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Farmer – Rural Trader Channel,</a:t>
            </a:r>
          </a:p>
          <a:p>
            <a:pPr algn="ctr">
              <a:buNone/>
            </a:pP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(20.2%)</a:t>
            </a:r>
          </a:p>
          <a:p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Farmer – Trader Choma Market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en-GB" sz="4800" b="1" dirty="0" smtClean="0">
                <a:latin typeface="Times New Roman" pitchFamily="18" charset="0"/>
                <a:cs typeface="Times New Roman" pitchFamily="18" charset="0"/>
              </a:rPr>
              <a:t>(18.1%)</a:t>
            </a:r>
            <a:endParaRPr lang="en-GB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9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REASONS FOR PREFERRED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CHANNEL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964247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8929719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PRODUCTION &amp; MARKETING CONSTRAINTS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707018"/>
              </p:ext>
            </p:extLst>
          </p:nvPr>
        </p:nvGraphicFramePr>
        <p:xfrm>
          <a:off x="1" y="1700808"/>
          <a:ext cx="9144002" cy="5157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863"/>
                <a:gridCol w="1415139"/>
                <a:gridCol w="1524000"/>
                <a:gridCol w="1524000"/>
                <a:gridCol w="1524000"/>
                <a:gridCol w="1524000"/>
              </a:tblGrid>
              <a:tr h="1533596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Production &amp; Marketing Constraints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Strongly Disagree</a:t>
                      </a:r>
                    </a:p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Strongly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Agree</a:t>
                      </a:r>
                    </a:p>
                    <a:p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18231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Distance to Market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7.6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2.9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7.6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79.0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168902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 transportation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costs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8.6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1.9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4.8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6.7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77.1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18231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Lack Vet Services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22.0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11.0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8.0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9.0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54.0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18231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High input prices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14.3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7.6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49.5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MARKET MARGINS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435485"/>
              </p:ext>
            </p:extLst>
          </p:nvPr>
        </p:nvGraphicFramePr>
        <p:xfrm>
          <a:off x="-1" y="857234"/>
          <a:ext cx="9144000" cy="6049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974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Market Channel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Average Selling Price/goat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Average Production cost/goat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Transaction Costs/goat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Market Margin/goat</a:t>
                      </a:r>
                    </a:p>
                  </a:txBody>
                  <a:tcPr marL="68580" marR="68580" marT="0" marB="0"/>
                </a:tc>
              </a:tr>
              <a:tr h="1164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Existing Market Channels</a:t>
                      </a:r>
                      <a:endParaRPr lang="en-GB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64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Farmer - Urban Trader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135.49</a:t>
                      </a:r>
                    </a:p>
                  </a:txBody>
                  <a:tcPr marL="68580" marR="68580" marT="0" marB="0"/>
                </a:tc>
              </a:tr>
              <a:tr h="1164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Farmer - Rural Trader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75.49</a:t>
                      </a:r>
                    </a:p>
                  </a:txBody>
                  <a:tcPr marL="68580" marR="68580" marT="0" marB="0"/>
                </a:tc>
              </a:tr>
              <a:tr h="1533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Farmer - Trader Choma Market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34.51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62.49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FACTORS AFFECTING CHOICE OF MARKET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CHANNEL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791752"/>
              </p:ext>
            </p:extLst>
          </p:nvPr>
        </p:nvGraphicFramePr>
        <p:xfrm>
          <a:off x="1" y="1600200"/>
          <a:ext cx="9144000" cy="5501207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6068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Variables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χ </a:t>
                      </a:r>
                      <a:r>
                        <a:rPr lang="en-GB" sz="18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 -value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df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P-value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Decision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8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Experience in goat farming (Years)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1.694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en-GB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0.429</a:t>
                      </a:r>
                      <a:endParaRPr lang="en-GB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significant</a:t>
                      </a:r>
                      <a:endParaRPr lang="en-GB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7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Herd size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en-GB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0.256</a:t>
                      </a:r>
                      <a:endParaRPr lang="en-GB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0.880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significant</a:t>
                      </a:r>
                      <a:endParaRPr lang="en-GB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5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income (ZMK)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4.015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0.135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significant</a:t>
                      </a:r>
                      <a:endParaRPr lang="en-GB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5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 farm size (Ha)</a:t>
                      </a:r>
                      <a:endParaRPr lang="en-GB" sz="1800" b="1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0.007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0.997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Not significant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8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 of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production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(ZMK)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8.983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0.011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SIGNIFICANT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5" cy="11430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FACTORS AFFECTING CHOICE OF MARKET CHANNEL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199"/>
          <a:ext cx="9144000" cy="52578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313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Variables</a:t>
                      </a:r>
                      <a:endParaRPr lang="en-GB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χ</a:t>
                      </a:r>
                      <a:r>
                        <a:rPr lang="en-GB" sz="24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en-GB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 </a:t>
                      </a:r>
                      <a:r>
                        <a:rPr lang="en-GB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value</a:t>
                      </a:r>
                      <a:endParaRPr lang="en-GB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Decision</a:t>
                      </a:r>
                      <a:endParaRPr lang="en-GB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14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5.819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Not significant</a:t>
                      </a:r>
                    </a:p>
                  </a:txBody>
                  <a:tcPr marL="68580" marR="68580" marT="0" marB="0"/>
                </a:tc>
              </a:tr>
              <a:tr h="1314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Gender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0.474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Not significant</a:t>
                      </a:r>
                    </a:p>
                  </a:txBody>
                  <a:tcPr marL="68580" marR="68580" marT="0" marB="0"/>
                </a:tc>
              </a:tr>
              <a:tr h="1314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Level of education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7.771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0.255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Not significant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 fontScale="92500"/>
          </a:bodyPr>
          <a:lstStyle/>
          <a:p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Agro shops &gt; Goat farmers &gt; Traders &gt; Wholesalers &gt; Retailers &gt; Consumers,</a:t>
            </a:r>
          </a:p>
          <a:p>
            <a:endParaRPr lang="en-GB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High disease prevalence, Distance to market, </a:t>
            </a:r>
          </a:p>
          <a:p>
            <a:endParaRPr lang="en-GB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Profitable, </a:t>
            </a:r>
          </a:p>
          <a:p>
            <a:endParaRPr lang="en-GB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Cost of </a:t>
            </a:r>
            <a:r>
              <a:rPr lang="en-GB" sz="4000" dirty="0" smtClean="0">
                <a:latin typeface="Times New Roman" pitchFamily="18" charset="0"/>
                <a:cs typeface="Times New Roman" pitchFamily="18" charset="0"/>
              </a:rPr>
              <a:t>production affects </a:t>
            </a:r>
            <a:r>
              <a:rPr lang="en-GB" sz="4000" smtClean="0">
                <a:latin typeface="Times New Roman" pitchFamily="18" charset="0"/>
                <a:cs typeface="Times New Roman" pitchFamily="18" charset="0"/>
              </a:rPr>
              <a:t>Market Chanel .</a:t>
            </a:r>
            <a:endParaRPr lang="en-GB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RECOMMENDATIONS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7" y="1285860"/>
          <a:ext cx="85725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857256"/>
          </a:xfrm>
        </p:spPr>
        <p:txBody>
          <a:bodyPr/>
          <a:lstStyle/>
          <a:p>
            <a:r>
              <a:rPr lang="en-GB" b="1" dirty="0" smtClean="0"/>
              <a:t>RECOMMENDATIONS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72519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PRESENTATION OUTLINE</a:t>
            </a:r>
            <a:endParaRPr lang="en-GB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3" y="1600200"/>
            <a:ext cx="8715436" cy="5043510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Introduction,</a:t>
            </a:r>
          </a:p>
          <a:p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Problem Statement,</a:t>
            </a:r>
          </a:p>
          <a:p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Research question/objectives,</a:t>
            </a:r>
          </a:p>
          <a:p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Research Methodology,</a:t>
            </a:r>
          </a:p>
          <a:p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Study Findings</a:t>
            </a:r>
          </a:p>
          <a:p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Conclusion &amp; Recommendations</a:t>
            </a: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 smtClean="0"/>
              <a:t>Adesehinwa</a:t>
            </a:r>
            <a:r>
              <a:rPr lang="en-GB" dirty="0" smtClean="0"/>
              <a:t>, AOK, </a:t>
            </a:r>
            <a:r>
              <a:rPr lang="en-GB" dirty="0" err="1" smtClean="0"/>
              <a:t>Okunola</a:t>
            </a:r>
            <a:r>
              <a:rPr lang="en-GB" dirty="0" smtClean="0"/>
              <a:t>, JO &amp; </a:t>
            </a:r>
            <a:r>
              <a:rPr lang="en-GB" dirty="0" err="1" smtClean="0"/>
              <a:t>Adewumi</a:t>
            </a:r>
            <a:r>
              <a:rPr lang="en-GB" dirty="0" smtClean="0"/>
              <a:t>, MK  2004</a:t>
            </a:r>
            <a:r>
              <a:rPr lang="en-GB" b="1" dirty="0" smtClean="0"/>
              <a:t>,</a:t>
            </a:r>
            <a:r>
              <a:rPr lang="en-GB" dirty="0" smtClean="0"/>
              <a:t> </a:t>
            </a:r>
            <a:r>
              <a:rPr lang="en-GB" i="1" dirty="0" smtClean="0"/>
              <a:t>‘</a:t>
            </a:r>
            <a:r>
              <a:rPr lang="en-GB" dirty="0" smtClean="0"/>
              <a:t>Socio-economic characteristics of ruminant livestock farmers and their production constraints in some parts of South-western Nigeria’, </a:t>
            </a:r>
            <a:r>
              <a:rPr lang="en-GB" i="1" dirty="0" smtClean="0"/>
              <a:t>Livestock Research for Rural Development, </a:t>
            </a:r>
            <a:r>
              <a:rPr lang="en-GB" dirty="0" smtClean="0"/>
              <a:t>vol. 16, no. 61, May 4, 2014, </a:t>
            </a:r>
            <a:r>
              <a:rPr lang="en-GB" u="sng" dirty="0" smtClean="0">
                <a:hlinkClick r:id="rId2"/>
              </a:rPr>
              <a:t>http://www.lrrd.org/lrrd16/8/ades16061.htm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r>
              <a:rPr lang="en-GB" dirty="0" smtClean="0"/>
              <a:t>Agriculture and Rural Development 2009, ‘Zambia commercial value chains in Zambian agriculture: do smallholders benefit?’ Sustainable Development Department, Zambia, viewed 28 August 2013, </a:t>
            </a:r>
            <a:r>
              <a:rPr lang="en-GB" u="sng" dirty="0" smtClean="0"/>
              <a:t>https://openknowledge.worldbank.org.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Ajala</a:t>
            </a:r>
            <a:r>
              <a:rPr lang="en-GB" dirty="0" smtClean="0"/>
              <a:t>, MK &amp; </a:t>
            </a:r>
            <a:r>
              <a:rPr lang="en-GB" dirty="0" err="1" smtClean="0"/>
              <a:t>Adesehinwa</a:t>
            </a:r>
            <a:r>
              <a:rPr lang="en-GB" dirty="0" smtClean="0"/>
              <a:t>, AOK   2007, ‘Roles and efficiency of participants in pig marketing in the northern part of Nigeria’, </a:t>
            </a:r>
            <a:r>
              <a:rPr lang="en-GB" i="1" dirty="0" smtClean="0"/>
              <a:t>Journal of Central European Agriculture</a:t>
            </a:r>
            <a:r>
              <a:rPr lang="en-GB" dirty="0" smtClean="0"/>
              <a:t>, vol. 8, no.3, pp.  311 – 326. 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Beneberu</a:t>
            </a:r>
            <a:r>
              <a:rPr lang="en-GB" dirty="0" smtClean="0"/>
              <a:t>, T,  Lemma, WY, </a:t>
            </a:r>
            <a:r>
              <a:rPr lang="en-GB" dirty="0" err="1" smtClean="0"/>
              <a:t>Shenkute</a:t>
            </a:r>
            <a:r>
              <a:rPr lang="en-GB" dirty="0" smtClean="0"/>
              <a:t>, G, </a:t>
            </a:r>
            <a:r>
              <a:rPr lang="en-GB" dirty="0" err="1" smtClean="0"/>
              <a:t>Aschalew</a:t>
            </a:r>
            <a:r>
              <a:rPr lang="en-GB" dirty="0" smtClean="0"/>
              <a:t>, T, Solomon, G, </a:t>
            </a:r>
            <a:r>
              <a:rPr lang="en-GB" dirty="0" err="1" smtClean="0"/>
              <a:t>Getachew</a:t>
            </a:r>
            <a:r>
              <a:rPr lang="en-GB" dirty="0" smtClean="0"/>
              <a:t>, L, Duncan, AJ, &amp; Thorpe, W 2012, ‘</a:t>
            </a:r>
            <a:r>
              <a:rPr lang="en-GB" i="1" dirty="0" smtClean="0"/>
              <a:t>Sheep and feed value chain analysis in North </a:t>
            </a:r>
            <a:r>
              <a:rPr lang="en-GB" i="1" dirty="0" err="1" smtClean="0"/>
              <a:t>Shewa</a:t>
            </a:r>
            <a:r>
              <a:rPr lang="en-GB" i="1" dirty="0" smtClean="0"/>
              <a:t>, central highlands of Ethiopia</a:t>
            </a:r>
            <a:r>
              <a:rPr lang="en-GB" dirty="0" smtClean="0"/>
              <a:t>, International Livestock Research Institute, Addis Ababa, Ethiopia.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Boogaard</a:t>
            </a:r>
            <a:r>
              <a:rPr lang="en-GB" dirty="0" smtClean="0"/>
              <a:t>, BK, </a:t>
            </a:r>
            <a:r>
              <a:rPr lang="en-GB" dirty="0" err="1" smtClean="0"/>
              <a:t>Hendrickx</a:t>
            </a:r>
            <a:r>
              <a:rPr lang="en-GB" dirty="0" smtClean="0"/>
              <a:t>, SCJ &amp; </a:t>
            </a:r>
            <a:r>
              <a:rPr lang="en-GB" dirty="0" err="1" smtClean="0"/>
              <a:t>Swaans</a:t>
            </a:r>
            <a:r>
              <a:rPr lang="en-GB" dirty="0" smtClean="0"/>
              <a:t>, K 2012, ‘Characterization of smallholder goat production and marketing systems in </a:t>
            </a:r>
            <a:r>
              <a:rPr lang="en-GB" dirty="0" err="1" smtClean="0"/>
              <a:t>Inhassoro</a:t>
            </a:r>
            <a:r>
              <a:rPr lang="en-GB" dirty="0" smtClean="0"/>
              <a:t> District, Mozambique: Results of a baseline study’, International Livestock Research Institute, Addis Ababa, Ethiopia.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Central Statistical Office /Food Security Research Programme 2000, </a:t>
            </a:r>
            <a:r>
              <a:rPr lang="en-GB" i="1" dirty="0" smtClean="0"/>
              <a:t>Post Harvest Survey and Supplemental Surveys 2001, 2004, and 2008, </a:t>
            </a:r>
            <a:r>
              <a:rPr lang="en-GB" dirty="0" smtClean="0"/>
              <a:t>FSRP,</a:t>
            </a:r>
            <a:r>
              <a:rPr lang="en-GB" b="1" dirty="0" smtClean="0"/>
              <a:t> </a:t>
            </a:r>
            <a:r>
              <a:rPr lang="en-GB" dirty="0" smtClean="0"/>
              <a:t>Lusaka, viewed 28 July 2013, </a:t>
            </a:r>
            <a:r>
              <a:rPr lang="en-GB" u="sng" dirty="0" smtClean="0">
                <a:hlinkClick r:id="rId3"/>
              </a:rPr>
              <a:t>http://www.aec.msu.edu/fs2/zambia/index.html</a:t>
            </a:r>
            <a:r>
              <a:rPr lang="en-GB" u="sng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r>
              <a:rPr lang="en-MY" dirty="0" smtClean="0"/>
              <a:t>Central Statistical Office 2003, ‘</a:t>
            </a:r>
            <a:r>
              <a:rPr lang="en-MY" i="1" dirty="0" smtClean="0"/>
              <a:t>Agriculture Analytical Report for the 2000 Census of Population and Housing’</a:t>
            </a:r>
            <a:r>
              <a:rPr lang="en-MY" dirty="0" smtClean="0"/>
              <a:t>, Central statistical office, Lusaka, viewed 29 July 2013,</a:t>
            </a:r>
            <a:r>
              <a:rPr lang="en-MY" b="1" i="1" dirty="0" smtClean="0"/>
              <a:t> </a:t>
            </a:r>
            <a:r>
              <a:rPr lang="en-MY" u="sng" dirty="0" smtClean="0">
                <a:hlinkClick r:id="rId4"/>
              </a:rPr>
              <a:t>www.zamstats.gov.zm</a:t>
            </a:r>
            <a:r>
              <a:rPr lang="en-MY" u="sng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5400" dirty="0" smtClean="0"/>
              <a:t>THANK YOU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097220"/>
          </a:xfrm>
        </p:spPr>
        <p:txBody>
          <a:bodyPr/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sz="4400" b="1" i="1" dirty="0" smtClean="0">
                <a:latin typeface="Times New Roman" pitchFamily="18" charset="0"/>
                <a:cs typeface="Times New Roman" pitchFamily="18" charset="0"/>
              </a:rPr>
              <a:t>‘Importance of the Livestock Sector’</a:t>
            </a:r>
          </a:p>
          <a:p>
            <a:pPr algn="ctr"/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30% GDP in SSA,</a:t>
            </a:r>
          </a:p>
          <a:p>
            <a:pPr algn="ctr">
              <a:buNone/>
            </a:pPr>
            <a:endParaRPr lang="en-GB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Provides livelihood to10% in SSA,</a:t>
            </a:r>
          </a:p>
          <a:p>
            <a:pPr algn="ctr">
              <a:buNone/>
            </a:pPr>
            <a:endParaRPr lang="en-GB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28% to agricultural GDP in Zambia,</a:t>
            </a:r>
          </a:p>
          <a:p>
            <a:pPr algn="ctr">
              <a:buNone/>
            </a:pPr>
            <a:endParaRPr lang="en-GB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38.7% livestock producing rural households.</a:t>
            </a:r>
          </a:p>
          <a:p>
            <a:pPr algn="ctr">
              <a:buNone/>
            </a:pPr>
            <a:endParaRPr lang="en-GB" dirty="0" smtClean="0"/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1"/>
            <a:ext cx="9036496" cy="5141167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Despite the potential opportunities of the livestock sector,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Sector is yet to capture the benefits due to low levels of market Participation, poor market infrastructure, Lack of credit facilities,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research conducted on live goat market chain in Choma.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RESEARCH QUESTION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3" y="1600201"/>
            <a:ext cx="8715436" cy="4900634"/>
          </a:xfrm>
        </p:spPr>
        <p:txBody>
          <a:bodyPr>
            <a:normAutofit/>
          </a:bodyPr>
          <a:lstStyle/>
          <a:p>
            <a:r>
              <a:rPr lang="en-GB" sz="6000" b="1" dirty="0" smtClean="0">
                <a:latin typeface="Times New Roman" pitchFamily="18" charset="0"/>
                <a:cs typeface="Times New Roman" pitchFamily="18" charset="0"/>
              </a:rPr>
              <a:t>What factors influence a smallholder goat farmer’s decision on the type of marketing channel to use?</a:t>
            </a:r>
            <a:endParaRPr lang="en-GB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86875" cy="1143000"/>
          </a:xfrm>
        </p:spPr>
        <p:txBody>
          <a:bodyPr/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RESEARCH OBJECTIVES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3" y="1196752"/>
            <a:ext cx="8715436" cy="5446958"/>
          </a:xfrm>
        </p:spPr>
        <p:txBody>
          <a:bodyPr>
            <a:normAutofit fontScale="92500" lnSpcReduction="10000"/>
          </a:bodyPr>
          <a:lstStyle/>
          <a:p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To identify actors, characteristics, functions, linkages, attitudes, habits &amp; practices,</a:t>
            </a:r>
          </a:p>
          <a:p>
            <a:pPr>
              <a:buNone/>
            </a:pPr>
            <a:endParaRPr lang="en-GB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To establish main institutional &amp; technical factors,</a:t>
            </a:r>
          </a:p>
          <a:p>
            <a:pPr>
              <a:buNone/>
            </a:pPr>
            <a:endParaRPr lang="en-GB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To identify key constraints &amp; opportunities in production/marketing. 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STUDY METHODOLOGY</a:t>
            </a:r>
            <a:endParaRPr lang="en-GB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1" y="1600200"/>
            <a:ext cx="8786875" cy="5257800"/>
          </a:xfrm>
        </p:spPr>
        <p:txBody>
          <a:bodyPr>
            <a:normAutofit lnSpcReduction="10000"/>
          </a:bodyPr>
          <a:lstStyle/>
          <a:p>
            <a:r>
              <a:rPr lang="en-GB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Study location – Choma district in Southern Zambia,</a:t>
            </a:r>
          </a:p>
          <a:p>
            <a:pPr>
              <a:buNone/>
            </a:pPr>
            <a:endParaRPr lang="en-GB" sz="40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54% households rear goats,</a:t>
            </a:r>
          </a:p>
          <a:p>
            <a:pPr>
              <a:buNone/>
            </a:pPr>
            <a:endParaRPr lang="en-GB" sz="40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Two stage sampling procedure,</a:t>
            </a:r>
          </a:p>
          <a:p>
            <a:pPr>
              <a:buNone/>
            </a:pPr>
            <a:endParaRPr lang="en-GB" sz="40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Systematic sampling,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3" y="274638"/>
            <a:ext cx="8715436" cy="1143000"/>
          </a:xfrm>
        </p:spPr>
        <p:txBody>
          <a:bodyPr/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STUDY METHODOLOGY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3999" cy="5257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sz="3600" b="1" i="1" dirty="0" smtClean="0">
                <a:latin typeface="Times New Roman" pitchFamily="18" charset="0"/>
                <a:cs typeface="Times New Roman" pitchFamily="18" charset="0"/>
              </a:rPr>
              <a:t>‘Data Collection’</a:t>
            </a:r>
          </a:p>
          <a:p>
            <a:r>
              <a:rPr lang="en-GB" sz="3900" b="1" dirty="0" smtClean="0">
                <a:latin typeface="Times New Roman" pitchFamily="18" charset="0"/>
                <a:cs typeface="Times New Roman" pitchFamily="18" charset="0"/>
              </a:rPr>
              <a:t>Pre-structured questionnaire, interview guides,</a:t>
            </a:r>
          </a:p>
          <a:p>
            <a:pPr>
              <a:buNone/>
            </a:pPr>
            <a:endParaRPr lang="en-GB" sz="3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900" b="1" dirty="0" smtClean="0">
                <a:latin typeface="Times New Roman" pitchFamily="18" charset="0"/>
                <a:cs typeface="Times New Roman" pitchFamily="18" charset="0"/>
              </a:rPr>
              <a:t>110 HH surveyed,</a:t>
            </a:r>
          </a:p>
          <a:p>
            <a:pPr>
              <a:buNone/>
            </a:pPr>
            <a:endParaRPr lang="en-GB" sz="3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900" b="1" dirty="0" smtClean="0">
                <a:latin typeface="Times New Roman" pitchFamily="18" charset="0"/>
                <a:cs typeface="Times New Roman" pitchFamily="18" charset="0"/>
              </a:rPr>
              <a:t>2 FGDs with 7 smallholder goat farmers,</a:t>
            </a:r>
          </a:p>
          <a:p>
            <a:pPr>
              <a:buNone/>
            </a:pPr>
            <a:endParaRPr lang="en-GB" sz="3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3900" b="1" dirty="0" smtClean="0">
                <a:latin typeface="Times New Roman" pitchFamily="18" charset="0"/>
                <a:cs typeface="Times New Roman" pitchFamily="18" charset="0"/>
              </a:rPr>
              <a:t>9 goat traders, 1 wholesaler.</a:t>
            </a:r>
          </a:p>
          <a:p>
            <a:endParaRPr lang="en-GB" dirty="0" smtClean="0">
              <a:cs typeface="Shonar Bangla" pitchFamily="34" charset="0"/>
            </a:endParaRPr>
          </a:p>
          <a:p>
            <a:endParaRPr lang="en-GB" dirty="0">
              <a:cs typeface="Shonar Bangl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/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STUDY METHODOLOGY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GB" sz="5100" b="1" i="1" dirty="0" smtClean="0">
                <a:latin typeface="Times New Roman" pitchFamily="18" charset="0"/>
                <a:cs typeface="Times New Roman" pitchFamily="18" charset="0"/>
              </a:rPr>
              <a:t>‘Data Analysis’</a:t>
            </a:r>
          </a:p>
          <a:p>
            <a:r>
              <a:rPr lang="en-GB" sz="5800" b="1" dirty="0" smtClean="0">
                <a:latin typeface="Times New Roman" pitchFamily="18" charset="0"/>
                <a:cs typeface="Times New Roman" pitchFamily="18" charset="0"/>
              </a:rPr>
              <a:t>105 retained, Data cleaned using Excel,</a:t>
            </a:r>
          </a:p>
          <a:p>
            <a:pPr>
              <a:buNone/>
            </a:pPr>
            <a:endParaRPr lang="en-GB" sz="5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5800" b="1" dirty="0" smtClean="0">
                <a:latin typeface="Times New Roman" pitchFamily="18" charset="0"/>
                <a:cs typeface="Times New Roman" pitchFamily="18" charset="0"/>
              </a:rPr>
              <a:t>Descriptive statistics (SPSS, version 20),</a:t>
            </a:r>
          </a:p>
          <a:p>
            <a:pPr>
              <a:buNone/>
            </a:pPr>
            <a:endParaRPr lang="en-GB" sz="5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5800" b="1" dirty="0" smtClean="0">
                <a:latin typeface="Times New Roman" pitchFamily="18" charset="0"/>
                <a:cs typeface="Times New Roman" pitchFamily="18" charset="0"/>
              </a:rPr>
              <a:t>Market margins,</a:t>
            </a:r>
          </a:p>
          <a:p>
            <a:pPr>
              <a:buNone/>
            </a:pPr>
            <a:endParaRPr lang="en-GB" sz="5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5800" b="1" dirty="0" err="1" smtClean="0">
                <a:latin typeface="Times New Roman" pitchFamily="18" charset="0"/>
                <a:cs typeface="Times New Roman" pitchFamily="18" charset="0"/>
              </a:rPr>
              <a:t>Kruskal</a:t>
            </a:r>
            <a:r>
              <a:rPr lang="en-GB" sz="5800" b="1" dirty="0" smtClean="0">
                <a:latin typeface="Times New Roman" pitchFamily="18" charset="0"/>
                <a:cs typeface="Times New Roman" pitchFamily="18" charset="0"/>
              </a:rPr>
              <a:t> – Wallis non-parametric Test (</a:t>
            </a:r>
            <a:r>
              <a:rPr lang="en-GB" sz="58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5800" b="1" dirty="0" smtClean="0">
                <a:latin typeface="Times New Roman" pitchFamily="18" charset="0"/>
                <a:cs typeface="Times New Roman" pitchFamily="18" charset="0"/>
              </a:rPr>
              <a:t> = 0.05),</a:t>
            </a:r>
          </a:p>
          <a:p>
            <a:pPr>
              <a:buNone/>
            </a:pPr>
            <a:endParaRPr lang="en-GB" sz="5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5800" b="1" dirty="0" smtClean="0">
                <a:latin typeface="Times New Roman" pitchFamily="18" charset="0"/>
                <a:cs typeface="Times New Roman" pitchFamily="18" charset="0"/>
              </a:rPr>
              <a:t>Chi-square test (</a:t>
            </a:r>
            <a:r>
              <a:rPr lang="en-GB" sz="58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5800" b="1" dirty="0" smtClean="0">
                <a:latin typeface="Times New Roman" pitchFamily="18" charset="0"/>
                <a:cs typeface="Times New Roman" pitchFamily="18" charset="0"/>
              </a:rPr>
              <a:t> = 0.05).</a:t>
            </a:r>
            <a:endParaRPr lang="en-GB" sz="5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1674</TotalTime>
  <Words>609</Words>
  <Application>Microsoft Office PowerPoint</Application>
  <PresentationFormat>On-screen Show (4:3)</PresentationFormat>
  <Paragraphs>227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Shonar Bangla</vt:lpstr>
      <vt:lpstr>Times New Roman</vt:lpstr>
      <vt:lpstr>Wingdings 3</vt:lpstr>
      <vt:lpstr>Ion</vt:lpstr>
      <vt:lpstr>“Smallholder Goat Farmers’ Market Participation in Choma District, Zambia”.</vt:lpstr>
      <vt:lpstr>PRESENTATION OUTLINE</vt:lpstr>
      <vt:lpstr>INTRODUCTION</vt:lpstr>
      <vt:lpstr>PROBLEM STATEMENT</vt:lpstr>
      <vt:lpstr>RESEARCH QUESTION</vt:lpstr>
      <vt:lpstr>RESEARCH OBJECTIVES</vt:lpstr>
      <vt:lpstr>STUDY METHODOLOGY</vt:lpstr>
      <vt:lpstr>STUDY METHODOLOGY</vt:lpstr>
      <vt:lpstr>STUDY METHODOLOGY</vt:lpstr>
      <vt:lpstr>RESEARCH FINDINGS</vt:lpstr>
      <vt:lpstr>RESEARCH FINDINGS</vt:lpstr>
      <vt:lpstr>REASONS FOR PREFERRED CHANNEL</vt:lpstr>
      <vt:lpstr>PRODUCTION &amp; MARKETING CONSTRAINTS</vt:lpstr>
      <vt:lpstr>MARKET MARGINS</vt:lpstr>
      <vt:lpstr>FACTORS AFFECTING CHOICE OF MARKET CHANNEL</vt:lpstr>
      <vt:lpstr>FACTORS AFFECTING CHOICE OF MARKET CHANNEL</vt:lpstr>
      <vt:lpstr>CONCLUSIONS</vt:lpstr>
      <vt:lpstr>RECOMMENDATIONS</vt:lpstr>
      <vt:lpstr>RECOMMENDATIONS</vt:lpstr>
      <vt:lpstr>REFERENCES</vt:lpstr>
      <vt:lpstr>THE END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Bashi B</dc:creator>
  <cp:lastModifiedBy>young</cp:lastModifiedBy>
  <cp:revision>45</cp:revision>
  <dcterms:created xsi:type="dcterms:W3CDTF">2014-06-04T06:42:26Z</dcterms:created>
  <dcterms:modified xsi:type="dcterms:W3CDTF">2017-02-20T10:40:45Z</dcterms:modified>
</cp:coreProperties>
</file>