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549" r:id="rId2"/>
    <p:sldId id="561" r:id="rId3"/>
    <p:sldId id="562" r:id="rId4"/>
    <p:sldId id="563" r:id="rId5"/>
    <p:sldId id="564" r:id="rId6"/>
    <p:sldId id="565" r:id="rId7"/>
    <p:sldId id="566" r:id="rId8"/>
    <p:sldId id="567" r:id="rId9"/>
    <p:sldId id="568" r:id="rId10"/>
    <p:sldId id="569" r:id="rId11"/>
    <p:sldId id="582" r:id="rId12"/>
    <p:sldId id="583" r:id="rId13"/>
    <p:sldId id="584" r:id="rId14"/>
    <p:sldId id="581" r:id="rId15"/>
    <p:sldId id="585" r:id="rId16"/>
    <p:sldId id="58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D78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1392" autoAdjust="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2016\MARKETING_OF_LIVE_CATTLE_NAMIBIA_April_2016.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2016\May\May_Total%20Marketing%20of%20cattle_2016.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'Balance Sheet'!$A$9</c:f>
              <c:strCache>
                <c:ptCount val="1"/>
                <c:pt idx="0">
                  <c:v>LIVE CATTLE EXPORT -RSA</c:v>
                </c:pt>
              </c:strCache>
            </c:strRef>
          </c:tx>
          <c:spPr>
            <a:solidFill>
              <a:schemeClr val="accent1"/>
            </a:solidFill>
            <a:ln>
              <a:noFill/>
            </a:ln>
            <a:effectLst/>
          </c:spPr>
          <c:invertIfNegative val="0"/>
          <c:cat>
            <c:numRef>
              <c:f>'Balance Sheet'!$C$2:$AW$2</c:f>
              <c:numCache>
                <c:formatCode>General</c:formatCode>
                <c:ptCount val="47"/>
                <c:pt idx="0">
                  <c:v>1968</c:v>
                </c:pt>
                <c:pt idx="1">
                  <c:v>1969</c:v>
                </c:pt>
                <c:pt idx="2">
                  <c:v>1970</c:v>
                </c:pt>
                <c:pt idx="3">
                  <c:v>1971</c:v>
                </c:pt>
                <c:pt idx="4">
                  <c:v>1972</c:v>
                </c:pt>
                <c:pt idx="5">
                  <c:v>1973</c:v>
                </c:pt>
                <c:pt idx="6">
                  <c:v>1974</c:v>
                </c:pt>
                <c:pt idx="7">
                  <c:v>1975</c:v>
                </c:pt>
                <c:pt idx="8">
                  <c:v>1976</c:v>
                </c:pt>
                <c:pt idx="9">
                  <c:v>1977</c:v>
                </c:pt>
                <c:pt idx="10">
                  <c:v>1978</c:v>
                </c:pt>
                <c:pt idx="11">
                  <c:v>1979</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pt idx="43">
                  <c:v>2011</c:v>
                </c:pt>
                <c:pt idx="44">
                  <c:v>2012</c:v>
                </c:pt>
                <c:pt idx="45">
                  <c:v>2013</c:v>
                </c:pt>
                <c:pt idx="46">
                  <c:v>2014</c:v>
                </c:pt>
              </c:numCache>
            </c:numRef>
          </c:cat>
          <c:val>
            <c:numRef>
              <c:f>'Balance Sheet'!$C$9:$AW$9</c:f>
              <c:numCache>
                <c:formatCode>_ * #,##0_ ;_ * \-#,##0_ ;_ * "-"??_ ;_ @_ </c:formatCode>
                <c:ptCount val="47"/>
                <c:pt idx="0">
                  <c:v>259490</c:v>
                </c:pt>
                <c:pt idx="1">
                  <c:v>240591</c:v>
                </c:pt>
                <c:pt idx="2">
                  <c:v>312383</c:v>
                </c:pt>
                <c:pt idx="3">
                  <c:v>371502</c:v>
                </c:pt>
                <c:pt idx="4">
                  <c:v>429195</c:v>
                </c:pt>
                <c:pt idx="5">
                  <c:v>324547</c:v>
                </c:pt>
                <c:pt idx="6">
                  <c:v>212478</c:v>
                </c:pt>
                <c:pt idx="7">
                  <c:v>249565</c:v>
                </c:pt>
                <c:pt idx="8">
                  <c:v>260869</c:v>
                </c:pt>
                <c:pt idx="9">
                  <c:v>199757</c:v>
                </c:pt>
                <c:pt idx="10">
                  <c:v>239994</c:v>
                </c:pt>
                <c:pt idx="11">
                  <c:v>228857</c:v>
                </c:pt>
                <c:pt idx="12">
                  <c:v>236435</c:v>
                </c:pt>
                <c:pt idx="13">
                  <c:v>330642</c:v>
                </c:pt>
                <c:pt idx="14">
                  <c:v>184954</c:v>
                </c:pt>
                <c:pt idx="15">
                  <c:v>114258</c:v>
                </c:pt>
                <c:pt idx="16">
                  <c:v>112501</c:v>
                </c:pt>
                <c:pt idx="17">
                  <c:v>137375</c:v>
                </c:pt>
                <c:pt idx="18">
                  <c:v>142178</c:v>
                </c:pt>
                <c:pt idx="19">
                  <c:v>184153</c:v>
                </c:pt>
                <c:pt idx="20">
                  <c:v>160077</c:v>
                </c:pt>
                <c:pt idx="21">
                  <c:v>163067</c:v>
                </c:pt>
                <c:pt idx="22">
                  <c:v>144582</c:v>
                </c:pt>
                <c:pt idx="23">
                  <c:v>135367</c:v>
                </c:pt>
                <c:pt idx="24">
                  <c:v>157071</c:v>
                </c:pt>
                <c:pt idx="25">
                  <c:v>179648</c:v>
                </c:pt>
                <c:pt idx="26">
                  <c:v>190660</c:v>
                </c:pt>
                <c:pt idx="27">
                  <c:v>198773</c:v>
                </c:pt>
                <c:pt idx="28">
                  <c:v>279127</c:v>
                </c:pt>
                <c:pt idx="29">
                  <c:v>92661</c:v>
                </c:pt>
                <c:pt idx="30">
                  <c:v>143344</c:v>
                </c:pt>
                <c:pt idx="31">
                  <c:v>152416</c:v>
                </c:pt>
                <c:pt idx="32">
                  <c:v>79969</c:v>
                </c:pt>
                <c:pt idx="33">
                  <c:v>110127</c:v>
                </c:pt>
                <c:pt idx="34">
                  <c:v>148350</c:v>
                </c:pt>
                <c:pt idx="35">
                  <c:v>150601</c:v>
                </c:pt>
                <c:pt idx="36">
                  <c:v>144573</c:v>
                </c:pt>
                <c:pt idx="37">
                  <c:v>210945</c:v>
                </c:pt>
                <c:pt idx="38">
                  <c:v>172790</c:v>
                </c:pt>
                <c:pt idx="39">
                  <c:v>172587</c:v>
                </c:pt>
                <c:pt idx="40">
                  <c:v>127426</c:v>
                </c:pt>
                <c:pt idx="41">
                  <c:v>126461</c:v>
                </c:pt>
                <c:pt idx="42">
                  <c:v>194310</c:v>
                </c:pt>
                <c:pt idx="43">
                  <c:v>201682</c:v>
                </c:pt>
                <c:pt idx="44">
                  <c:v>128493</c:v>
                </c:pt>
                <c:pt idx="45">
                  <c:v>262929</c:v>
                </c:pt>
                <c:pt idx="46">
                  <c:v>100211</c:v>
                </c:pt>
              </c:numCache>
            </c:numRef>
          </c:val>
        </c:ser>
        <c:ser>
          <c:idx val="1"/>
          <c:order val="1"/>
          <c:tx>
            <c:strRef>
              <c:f>'Balance Sheet'!$A$10</c:f>
              <c:strCache>
                <c:ptCount val="1"/>
                <c:pt idx="0">
                  <c:v>TOTAL MARKETED STOCK</c:v>
                </c:pt>
              </c:strCache>
            </c:strRef>
          </c:tx>
          <c:spPr>
            <a:solidFill>
              <a:schemeClr val="accent2"/>
            </a:solidFill>
            <a:ln>
              <a:noFill/>
            </a:ln>
            <a:effectLst/>
          </c:spPr>
          <c:invertIfNegative val="0"/>
          <c:trendline>
            <c:spPr>
              <a:ln w="19050" cap="rnd">
                <a:solidFill>
                  <a:schemeClr val="accent2"/>
                </a:solidFill>
                <a:prstDash val="sysDot"/>
              </a:ln>
              <a:effectLst/>
            </c:spPr>
            <c:trendlineType val="linear"/>
            <c:dispRSqr val="0"/>
            <c:dispEq val="0"/>
          </c:trendline>
          <c:cat>
            <c:numRef>
              <c:f>'Balance Sheet'!$C$2:$AW$2</c:f>
              <c:numCache>
                <c:formatCode>General</c:formatCode>
                <c:ptCount val="47"/>
                <c:pt idx="0">
                  <c:v>1968</c:v>
                </c:pt>
                <c:pt idx="1">
                  <c:v>1969</c:v>
                </c:pt>
                <c:pt idx="2">
                  <c:v>1970</c:v>
                </c:pt>
                <c:pt idx="3">
                  <c:v>1971</c:v>
                </c:pt>
                <c:pt idx="4">
                  <c:v>1972</c:v>
                </c:pt>
                <c:pt idx="5">
                  <c:v>1973</c:v>
                </c:pt>
                <c:pt idx="6">
                  <c:v>1974</c:v>
                </c:pt>
                <c:pt idx="7">
                  <c:v>1975</c:v>
                </c:pt>
                <c:pt idx="8">
                  <c:v>1976</c:v>
                </c:pt>
                <c:pt idx="9">
                  <c:v>1977</c:v>
                </c:pt>
                <c:pt idx="10">
                  <c:v>1978</c:v>
                </c:pt>
                <c:pt idx="11">
                  <c:v>1979</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pt idx="43">
                  <c:v>2011</c:v>
                </c:pt>
                <c:pt idx="44">
                  <c:v>2012</c:v>
                </c:pt>
                <c:pt idx="45">
                  <c:v>2013</c:v>
                </c:pt>
                <c:pt idx="46">
                  <c:v>2014</c:v>
                </c:pt>
              </c:numCache>
            </c:numRef>
          </c:cat>
          <c:val>
            <c:numRef>
              <c:f>'Balance Sheet'!$C$10:$AW$10</c:f>
              <c:numCache>
                <c:formatCode>_ * #,##0_ ;_ * \-#,##0_ ;_ * "-"??_ ;_ @_ </c:formatCode>
                <c:ptCount val="47"/>
                <c:pt idx="0">
                  <c:v>399490</c:v>
                </c:pt>
                <c:pt idx="1">
                  <c:v>387591</c:v>
                </c:pt>
                <c:pt idx="2">
                  <c:v>462383</c:v>
                </c:pt>
                <c:pt idx="3">
                  <c:v>524502</c:v>
                </c:pt>
                <c:pt idx="4">
                  <c:v>585195</c:v>
                </c:pt>
                <c:pt idx="5">
                  <c:v>483547</c:v>
                </c:pt>
                <c:pt idx="6">
                  <c:v>374478</c:v>
                </c:pt>
                <c:pt idx="7">
                  <c:v>327831</c:v>
                </c:pt>
                <c:pt idx="8">
                  <c:v>391627</c:v>
                </c:pt>
                <c:pt idx="9">
                  <c:v>350280</c:v>
                </c:pt>
                <c:pt idx="10">
                  <c:v>398877</c:v>
                </c:pt>
                <c:pt idx="11">
                  <c:v>423180</c:v>
                </c:pt>
                <c:pt idx="12">
                  <c:v>463170</c:v>
                </c:pt>
                <c:pt idx="13">
                  <c:v>473375</c:v>
                </c:pt>
                <c:pt idx="14">
                  <c:v>323317</c:v>
                </c:pt>
                <c:pt idx="15">
                  <c:v>268646</c:v>
                </c:pt>
                <c:pt idx="16">
                  <c:v>268890</c:v>
                </c:pt>
                <c:pt idx="17">
                  <c:v>301036</c:v>
                </c:pt>
                <c:pt idx="18">
                  <c:v>304084</c:v>
                </c:pt>
                <c:pt idx="19">
                  <c:v>348200</c:v>
                </c:pt>
                <c:pt idx="20">
                  <c:v>327002</c:v>
                </c:pt>
                <c:pt idx="21">
                  <c:v>346378</c:v>
                </c:pt>
                <c:pt idx="22">
                  <c:v>323460</c:v>
                </c:pt>
                <c:pt idx="23">
                  <c:v>333845</c:v>
                </c:pt>
                <c:pt idx="24">
                  <c:v>365634</c:v>
                </c:pt>
                <c:pt idx="25">
                  <c:v>400700</c:v>
                </c:pt>
                <c:pt idx="26">
                  <c:v>406044</c:v>
                </c:pt>
                <c:pt idx="27">
                  <c:v>414489</c:v>
                </c:pt>
                <c:pt idx="28">
                  <c:v>497963</c:v>
                </c:pt>
                <c:pt idx="29">
                  <c:v>226775</c:v>
                </c:pt>
                <c:pt idx="30">
                  <c:v>312932</c:v>
                </c:pt>
                <c:pt idx="31">
                  <c:v>352416</c:v>
                </c:pt>
                <c:pt idx="32">
                  <c:v>352581</c:v>
                </c:pt>
                <c:pt idx="33">
                  <c:v>357084</c:v>
                </c:pt>
                <c:pt idx="34">
                  <c:v>358350</c:v>
                </c:pt>
                <c:pt idx="35">
                  <c:v>365601</c:v>
                </c:pt>
                <c:pt idx="36">
                  <c:v>327873</c:v>
                </c:pt>
                <c:pt idx="37">
                  <c:v>378409</c:v>
                </c:pt>
                <c:pt idx="38">
                  <c:v>317797</c:v>
                </c:pt>
                <c:pt idx="39">
                  <c:v>312702</c:v>
                </c:pt>
                <c:pt idx="40">
                  <c:v>277729</c:v>
                </c:pt>
                <c:pt idx="41">
                  <c:v>272251</c:v>
                </c:pt>
                <c:pt idx="42">
                  <c:v>336310</c:v>
                </c:pt>
                <c:pt idx="43">
                  <c:v>340682</c:v>
                </c:pt>
                <c:pt idx="44">
                  <c:v>254964</c:v>
                </c:pt>
                <c:pt idx="45">
                  <c:v>397308</c:v>
                </c:pt>
                <c:pt idx="46">
                  <c:v>221919</c:v>
                </c:pt>
              </c:numCache>
            </c:numRef>
          </c:val>
        </c:ser>
        <c:dLbls>
          <c:showLegendKey val="0"/>
          <c:showVal val="0"/>
          <c:showCatName val="0"/>
          <c:showSerName val="0"/>
          <c:showPercent val="0"/>
          <c:showBubbleSize val="0"/>
        </c:dLbls>
        <c:gapWidth val="150"/>
        <c:axId val="280707936"/>
        <c:axId val="280708328"/>
      </c:barChart>
      <c:lineChart>
        <c:grouping val="standard"/>
        <c:varyColors val="0"/>
        <c:ser>
          <c:idx val="2"/>
          <c:order val="2"/>
          <c:tx>
            <c:strRef>
              <c:f>'Balance Sheet'!$A$8</c:f>
              <c:strCache>
                <c:ptCount val="1"/>
                <c:pt idx="0">
                  <c:v>LOCAL SLAUGHTERING</c:v>
                </c:pt>
              </c:strCache>
            </c:strRef>
          </c:tx>
          <c:spPr>
            <a:ln w="28575" cap="rnd">
              <a:solidFill>
                <a:schemeClr val="accent3"/>
              </a:solidFill>
              <a:round/>
            </a:ln>
            <a:effectLst/>
          </c:spPr>
          <c:marker>
            <c:symbol val="none"/>
          </c:marker>
          <c:cat>
            <c:numRef>
              <c:f>'Balance Sheet'!$C$2:$AW$2</c:f>
              <c:numCache>
                <c:formatCode>General</c:formatCode>
                <c:ptCount val="47"/>
                <c:pt idx="0">
                  <c:v>1968</c:v>
                </c:pt>
                <c:pt idx="1">
                  <c:v>1969</c:v>
                </c:pt>
                <c:pt idx="2">
                  <c:v>1970</c:v>
                </c:pt>
                <c:pt idx="3">
                  <c:v>1971</c:v>
                </c:pt>
                <c:pt idx="4">
                  <c:v>1972</c:v>
                </c:pt>
                <c:pt idx="5">
                  <c:v>1973</c:v>
                </c:pt>
                <c:pt idx="6">
                  <c:v>1974</c:v>
                </c:pt>
                <c:pt idx="7">
                  <c:v>1975</c:v>
                </c:pt>
                <c:pt idx="8">
                  <c:v>1976</c:v>
                </c:pt>
                <c:pt idx="9">
                  <c:v>1977</c:v>
                </c:pt>
                <c:pt idx="10">
                  <c:v>1978</c:v>
                </c:pt>
                <c:pt idx="11">
                  <c:v>1979</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pt idx="43">
                  <c:v>2011</c:v>
                </c:pt>
                <c:pt idx="44">
                  <c:v>2012</c:v>
                </c:pt>
                <c:pt idx="45">
                  <c:v>2013</c:v>
                </c:pt>
                <c:pt idx="46">
                  <c:v>2014</c:v>
                </c:pt>
              </c:numCache>
            </c:numRef>
          </c:cat>
          <c:val>
            <c:numRef>
              <c:f>'Balance Sheet'!$C$8:$AW$8</c:f>
              <c:numCache>
                <c:formatCode>_ * #,##0_ ;_ * \-#,##0_ ;_ * "-"??_ ;_ @_ </c:formatCode>
                <c:ptCount val="47"/>
                <c:pt idx="0">
                  <c:v>140000</c:v>
                </c:pt>
                <c:pt idx="1">
                  <c:v>147000</c:v>
                </c:pt>
                <c:pt idx="2">
                  <c:v>150000</c:v>
                </c:pt>
                <c:pt idx="3">
                  <c:v>153000</c:v>
                </c:pt>
                <c:pt idx="4">
                  <c:v>156000</c:v>
                </c:pt>
                <c:pt idx="5">
                  <c:v>159000</c:v>
                </c:pt>
                <c:pt idx="6">
                  <c:v>162000</c:v>
                </c:pt>
                <c:pt idx="7">
                  <c:v>78266</c:v>
                </c:pt>
                <c:pt idx="8">
                  <c:v>130758</c:v>
                </c:pt>
                <c:pt idx="9">
                  <c:v>150523</c:v>
                </c:pt>
                <c:pt idx="10">
                  <c:v>158883</c:v>
                </c:pt>
                <c:pt idx="11">
                  <c:v>194323</c:v>
                </c:pt>
                <c:pt idx="12">
                  <c:v>226735</c:v>
                </c:pt>
                <c:pt idx="13">
                  <c:v>142733</c:v>
                </c:pt>
                <c:pt idx="14">
                  <c:v>138363</c:v>
                </c:pt>
                <c:pt idx="15">
                  <c:v>154388</c:v>
                </c:pt>
                <c:pt idx="16">
                  <c:v>156389</c:v>
                </c:pt>
                <c:pt idx="17">
                  <c:v>163661</c:v>
                </c:pt>
                <c:pt idx="18">
                  <c:v>161906</c:v>
                </c:pt>
                <c:pt idx="19">
                  <c:v>164047</c:v>
                </c:pt>
                <c:pt idx="20">
                  <c:v>166925</c:v>
                </c:pt>
                <c:pt idx="21">
                  <c:v>183311</c:v>
                </c:pt>
                <c:pt idx="22">
                  <c:v>178878</c:v>
                </c:pt>
                <c:pt idx="23">
                  <c:v>198478</c:v>
                </c:pt>
                <c:pt idx="24">
                  <c:v>208563</c:v>
                </c:pt>
                <c:pt idx="25">
                  <c:v>221052</c:v>
                </c:pt>
                <c:pt idx="26">
                  <c:v>215384</c:v>
                </c:pt>
                <c:pt idx="27">
                  <c:v>215716</c:v>
                </c:pt>
                <c:pt idx="28">
                  <c:v>218836</c:v>
                </c:pt>
                <c:pt idx="29">
                  <c:v>134114</c:v>
                </c:pt>
                <c:pt idx="30">
                  <c:v>169588</c:v>
                </c:pt>
                <c:pt idx="31">
                  <c:v>200000</c:v>
                </c:pt>
                <c:pt idx="32">
                  <c:v>272612</c:v>
                </c:pt>
                <c:pt idx="33">
                  <c:v>246957</c:v>
                </c:pt>
                <c:pt idx="34">
                  <c:v>210000</c:v>
                </c:pt>
                <c:pt idx="35">
                  <c:v>215000</c:v>
                </c:pt>
                <c:pt idx="36">
                  <c:v>183300</c:v>
                </c:pt>
                <c:pt idx="37">
                  <c:v>167464</c:v>
                </c:pt>
                <c:pt idx="38">
                  <c:v>145007</c:v>
                </c:pt>
                <c:pt idx="39">
                  <c:v>140115</c:v>
                </c:pt>
                <c:pt idx="40">
                  <c:v>150303</c:v>
                </c:pt>
                <c:pt idx="41">
                  <c:v>145790</c:v>
                </c:pt>
                <c:pt idx="42">
                  <c:v>142000</c:v>
                </c:pt>
                <c:pt idx="43">
                  <c:v>139000</c:v>
                </c:pt>
                <c:pt idx="44">
                  <c:v>126471</c:v>
                </c:pt>
                <c:pt idx="45">
                  <c:v>134379</c:v>
                </c:pt>
                <c:pt idx="46">
                  <c:v>121708</c:v>
                </c:pt>
              </c:numCache>
            </c:numRef>
          </c:val>
          <c:smooth val="0"/>
        </c:ser>
        <c:dLbls>
          <c:showLegendKey val="0"/>
          <c:showVal val="0"/>
          <c:showCatName val="0"/>
          <c:showSerName val="0"/>
          <c:showPercent val="0"/>
          <c:showBubbleSize val="0"/>
        </c:dLbls>
        <c:marker val="1"/>
        <c:smooth val="0"/>
        <c:axId val="280709112"/>
        <c:axId val="280708720"/>
      </c:lineChart>
      <c:catAx>
        <c:axId val="28070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0708328"/>
        <c:crosses val="autoZero"/>
        <c:auto val="1"/>
        <c:lblAlgn val="ctr"/>
        <c:lblOffset val="100"/>
        <c:noMultiLvlLbl val="0"/>
      </c:catAx>
      <c:valAx>
        <c:axId val="280708328"/>
        <c:scaling>
          <c:orientation val="minMax"/>
          <c:max val="590000"/>
          <c:min val="1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Cattle = heads</a:t>
                </a:r>
              </a:p>
            </c:rich>
          </c:tx>
          <c:layout>
            <c:manualLayout>
              <c:xMode val="edge"/>
              <c:yMode val="edge"/>
              <c:x val="2.0036429872495445E-2"/>
              <c:y val="0.4099201737713820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0707936"/>
        <c:crosses val="autoZero"/>
        <c:crossBetween val="between"/>
      </c:valAx>
      <c:valAx>
        <c:axId val="280708720"/>
        <c:scaling>
          <c:orientation val="minMax"/>
        </c:scaling>
        <c:delete val="0"/>
        <c:axPos val="r"/>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0709112"/>
        <c:crosses val="max"/>
        <c:crossBetween val="between"/>
      </c:valAx>
      <c:catAx>
        <c:axId val="280709112"/>
        <c:scaling>
          <c:orientation val="minMax"/>
        </c:scaling>
        <c:delete val="1"/>
        <c:axPos val="b"/>
        <c:numFmt formatCode="General" sourceLinked="1"/>
        <c:majorTickMark val="none"/>
        <c:minorTickMark val="none"/>
        <c:tickLblPos val="nextTo"/>
        <c:crossAx val="28070872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'Formal sector'!$F$1</c:f>
              <c:strCache>
                <c:ptCount val="1"/>
                <c:pt idx="0">
                  <c:v>Average producer price in formal markets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'Formal sector'!$A$2:$A$26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'Formal sector'!$F$2:$F$26</c:f>
              <c:numCache>
                <c:formatCode>0.00</c:formatCode>
                <c:ptCount val="25"/>
                <c:pt idx="0">
                  <c:v>6.1582491582491414</c:v>
                </c:pt>
                <c:pt idx="1">
                  <c:v>6.3034500699118627</c:v>
                </c:pt>
                <c:pt idx="2">
                  <c:v>6.538952745849282</c:v>
                </c:pt>
                <c:pt idx="3">
                  <c:v>6.829692940804037</c:v>
                </c:pt>
                <c:pt idx="4">
                  <c:v>7.3823328758045257</c:v>
                </c:pt>
                <c:pt idx="5">
                  <c:v>7.41</c:v>
                </c:pt>
                <c:pt idx="6">
                  <c:v>6.98</c:v>
                </c:pt>
                <c:pt idx="7">
                  <c:v>8.11</c:v>
                </c:pt>
                <c:pt idx="8">
                  <c:v>8.1300000000000008</c:v>
                </c:pt>
                <c:pt idx="9">
                  <c:v>8.336666666666666</c:v>
                </c:pt>
                <c:pt idx="10">
                  <c:v>9.0408333333333335</c:v>
                </c:pt>
                <c:pt idx="11">
                  <c:v>10.035</c:v>
                </c:pt>
                <c:pt idx="12">
                  <c:v>12.469722222222224</c:v>
                </c:pt>
                <c:pt idx="13">
                  <c:v>10.857708333333333</c:v>
                </c:pt>
                <c:pt idx="14">
                  <c:v>10.865625000000001</c:v>
                </c:pt>
                <c:pt idx="15">
                  <c:v>11.767777777777779</c:v>
                </c:pt>
                <c:pt idx="16">
                  <c:v>16.070069444444446</c:v>
                </c:pt>
                <c:pt idx="17">
                  <c:v>16.524791666666665</c:v>
                </c:pt>
                <c:pt idx="18">
                  <c:v>20.59513888888889</c:v>
                </c:pt>
                <c:pt idx="19">
                  <c:v>20.455833333333334</c:v>
                </c:pt>
                <c:pt idx="20">
                  <c:v>19.100000000000001</c:v>
                </c:pt>
                <c:pt idx="21">
                  <c:v>23.797777777777778</c:v>
                </c:pt>
                <c:pt idx="22">
                  <c:v>25.960000000000004</c:v>
                </c:pt>
                <c:pt idx="23">
                  <c:v>23.371111111111109</c:v>
                </c:pt>
                <c:pt idx="24">
                  <c:v>29.405666666666669</c:v>
                </c:pt>
              </c:numCache>
            </c:numRef>
          </c:val>
          <c:smooth val="0"/>
        </c:ser>
        <c:ser>
          <c:idx val="3"/>
          <c:order val="1"/>
          <c:tx>
            <c:strRef>
              <c:f>'Formal sector'!$H$1</c:f>
              <c:strCache>
                <c:ptCount val="1"/>
                <c:pt idx="0">
                  <c:v>Average price of cattle in informal markets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'Formal sector'!$A$2:$A$26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'Formal sector'!$H$2:$H$26</c:f>
              <c:numCache>
                <c:formatCode>0.00</c:formatCode>
                <c:ptCount val="25"/>
                <c:pt idx="0">
                  <c:v>3.0537361111111108</c:v>
                </c:pt>
                <c:pt idx="1">
                  <c:v>4.3709556791207245</c:v>
                </c:pt>
                <c:pt idx="2">
                  <c:v>4.2849776500638459</c:v>
                </c:pt>
                <c:pt idx="3">
                  <c:v>4.2415637860082187</c:v>
                </c:pt>
                <c:pt idx="4">
                  <c:v>4.3563416584034567</c:v>
                </c:pt>
                <c:pt idx="5">
                  <c:v>4.4937401483891044</c:v>
                </c:pt>
                <c:pt idx="6">
                  <c:v>4.6709687699171445</c:v>
                </c:pt>
                <c:pt idx="7">
                  <c:v>4.4580335731414866</c:v>
                </c:pt>
                <c:pt idx="8">
                  <c:v>3.8297919433377601</c:v>
                </c:pt>
                <c:pt idx="9">
                  <c:v>3.3956093189964158</c:v>
                </c:pt>
                <c:pt idx="10">
                  <c:v>4.5372585314917648</c:v>
                </c:pt>
                <c:pt idx="11">
                  <c:v>4.8099999999999996</c:v>
                </c:pt>
                <c:pt idx="12">
                  <c:v>6.4690947698841335</c:v>
                </c:pt>
                <c:pt idx="13">
                  <c:v>8.1343116701607272</c:v>
                </c:pt>
                <c:pt idx="14">
                  <c:v>8.0022222222222208</c:v>
                </c:pt>
                <c:pt idx="15">
                  <c:v>9.3204060913705575</c:v>
                </c:pt>
                <c:pt idx="16">
                  <c:v>11.377551020408163</c:v>
                </c:pt>
                <c:pt idx="17">
                  <c:v>10.767676767676768</c:v>
                </c:pt>
                <c:pt idx="18">
                  <c:v>9.0635201022177938</c:v>
                </c:pt>
                <c:pt idx="19">
                  <c:v>10.074313888888888</c:v>
                </c:pt>
                <c:pt idx="20">
                  <c:v>10.064361557788944</c:v>
                </c:pt>
                <c:pt idx="21">
                  <c:v>8.9847703580335025</c:v>
                </c:pt>
                <c:pt idx="22">
                  <c:v>10.427933668341709</c:v>
                </c:pt>
                <c:pt idx="23">
                  <c:v>9.9124603241679807</c:v>
                </c:pt>
                <c:pt idx="24">
                  <c:v>10.843805555555555</c:v>
                </c:pt>
              </c:numCache>
            </c:numRef>
          </c:val>
          <c:smooth val="0"/>
        </c:ser>
        <c:ser>
          <c:idx val="0"/>
          <c:order val="2"/>
          <c:tx>
            <c:strRef>
              <c:f>'Formal sector'!$I$1</c:f>
              <c:strCache>
                <c:ptCount val="1"/>
                <c:pt idx="0">
                  <c:v>Average producer price in Namibia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'Formal sector'!$A$2:$A$26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'Formal sector'!$I$2:$I$26</c:f>
              <c:numCache>
                <c:formatCode>0.00</c:formatCode>
                <c:ptCount val="25"/>
                <c:pt idx="0">
                  <c:v>5.9014622264309722</c:v>
                </c:pt>
                <c:pt idx="1">
                  <c:v>6.7815770006178155</c:v>
                </c:pt>
                <c:pt idx="2">
                  <c:v>6.9544021392081632</c:v>
                </c:pt>
                <c:pt idx="3">
                  <c:v>7.2625720164608953</c:v>
                </c:pt>
                <c:pt idx="4">
                  <c:v>8.7333837583684382</c:v>
                </c:pt>
                <c:pt idx="5">
                  <c:v>8.5525490698071351</c:v>
                </c:pt>
                <c:pt idx="6">
                  <c:v>8.1776274697259392</c:v>
                </c:pt>
                <c:pt idx="7">
                  <c:v>8.2798860911270982</c:v>
                </c:pt>
                <c:pt idx="8">
                  <c:v>8.2076272687029661</c:v>
                </c:pt>
                <c:pt idx="9">
                  <c:v>8.2591173835125442</c:v>
                </c:pt>
                <c:pt idx="10">
                  <c:v>9.3673315949973901</c:v>
                </c:pt>
                <c:pt idx="11">
                  <c:v>10.076066360601002</c:v>
                </c:pt>
                <c:pt idx="12">
                  <c:v>11.969308371416702</c:v>
                </c:pt>
                <c:pt idx="13">
                  <c:v>12.74057780354647</c:v>
                </c:pt>
                <c:pt idx="14">
                  <c:v>12.747651209284756</c:v>
                </c:pt>
                <c:pt idx="15">
                  <c:v>13.875260763930971</c:v>
                </c:pt>
                <c:pt idx="16">
                  <c:v>16.859535404842894</c:v>
                </c:pt>
                <c:pt idx="17">
                  <c:v>16.939604008525563</c:v>
                </c:pt>
                <c:pt idx="18">
                  <c:v>17.069371705485175</c:v>
                </c:pt>
                <c:pt idx="19">
                  <c:v>17.593448633891427</c:v>
                </c:pt>
                <c:pt idx="20">
                  <c:v>17.546403870072215</c:v>
                </c:pt>
                <c:pt idx="21">
                  <c:v>18.815543338253995</c:v>
                </c:pt>
                <c:pt idx="22">
                  <c:v>20.083566231551455</c:v>
                </c:pt>
                <c:pt idx="23">
                  <c:v>19.949849959115884</c:v>
                </c:pt>
                <c:pt idx="24">
                  <c:v>22.124465035816819</c:v>
                </c:pt>
              </c:numCache>
            </c:numRef>
          </c:val>
          <c:smooth val="0"/>
        </c:ser>
        <c:dLbls>
          <c:showLegendKey val="0"/>
          <c:showVal val="0"/>
          <c:showCatName val="0"/>
          <c:showSerName val="0"/>
          <c:showPercent val="0"/>
          <c:showBubbleSize val="0"/>
        </c:dLbls>
        <c:marker val="1"/>
        <c:smooth val="0"/>
        <c:axId val="499603512"/>
        <c:axId val="499600376"/>
      </c:lineChart>
      <c:catAx>
        <c:axId val="499603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9600376"/>
        <c:crosses val="autoZero"/>
        <c:auto val="1"/>
        <c:lblAlgn val="ctr"/>
        <c:lblOffset val="100"/>
        <c:noMultiLvlLbl val="0"/>
      </c:catAx>
      <c:valAx>
        <c:axId val="499600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ZA"/>
                  <a:t>Namibian dollar per kg</a:t>
                </a:r>
              </a:p>
              <a:p>
                <a:pPr>
                  <a:defRPr/>
                </a:pPr>
                <a:endParaRPr lang="en-ZA"/>
              </a:p>
            </c:rich>
          </c:tx>
          <c:layout>
            <c:manualLayout>
              <c:xMode val="edge"/>
              <c:yMode val="edge"/>
              <c:x val="2.0583194101141098E-2"/>
              <c:y val="0.1658307481945199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99603512"/>
        <c:crosses val="autoZero"/>
        <c:crossBetween val="between"/>
      </c:valAx>
      <c:spPr>
        <a:noFill/>
        <a:ln>
          <a:noFill/>
        </a:ln>
        <a:effectLst/>
      </c:spPr>
    </c:plotArea>
    <c:legend>
      <c:legendPos val="b"/>
      <c:layout>
        <c:manualLayout>
          <c:xMode val="edge"/>
          <c:yMode val="edge"/>
          <c:x val="0.11380424321959756"/>
          <c:y val="0.86895936742084456"/>
          <c:w val="0.80572462817147861"/>
          <c:h val="0.1032629655470281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D8F03F5-BC2F-469C-83A2-E011A6A681A2}" type="datetimeFigureOut">
              <a:rPr lang="en-US"/>
              <a:pPr>
                <a:defRPr/>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1BBB13C-36E3-4438-B4A8-14ACC6162C7C}" type="slidenum">
              <a:rPr lang="en-US"/>
              <a:pPr>
                <a:defRPr/>
              </a:pPr>
              <a:t>‹#›</a:t>
            </a:fld>
            <a:endParaRPr lang="en-US"/>
          </a:p>
        </p:txBody>
      </p:sp>
    </p:spTree>
    <p:extLst>
      <p:ext uri="{BB962C8B-B14F-4D97-AF65-F5344CB8AC3E}">
        <p14:creationId xmlns:p14="http://schemas.microsoft.com/office/powerpoint/2010/main" val="1862276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The Agra Pro Vision report reveal that most of the cattle marketed in communal areas are classified as grade C0 to C1 (mostly mature cattle (oxen) with lean weight), while in commercial areas cattle are classified as A1 to A3 or AB1 to AB3 (mostly young cattle and with good confirmation and fatness)</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2</a:t>
            </a:fld>
            <a:endParaRPr lang="en-US"/>
          </a:p>
        </p:txBody>
      </p:sp>
    </p:spTree>
    <p:extLst>
      <p:ext uri="{BB962C8B-B14F-4D97-AF65-F5344CB8AC3E}">
        <p14:creationId xmlns:p14="http://schemas.microsoft.com/office/powerpoint/2010/main" val="76917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200" kern="1200" dirty="0" smtClean="0">
                <a:solidFill>
                  <a:schemeClr val="tx1"/>
                </a:solidFill>
                <a:effectLst/>
                <a:latin typeface="+mn-lt"/>
                <a:ea typeface="+mn-ea"/>
                <a:cs typeface="+mn-cs"/>
              </a:rPr>
              <a:t>Results are consistent with the </a:t>
            </a:r>
            <a:r>
              <a:rPr lang="en-ZA" sz="1200" i="1" kern="1200" dirty="0" smtClean="0">
                <a:solidFill>
                  <a:schemeClr val="tx1"/>
                </a:solidFill>
                <a:effectLst/>
                <a:latin typeface="+mn-lt"/>
                <a:ea typeface="+mn-ea"/>
                <a:cs typeface="+mn-cs"/>
              </a:rPr>
              <a:t>a priori</a:t>
            </a:r>
            <a:r>
              <a:rPr lang="en-ZA" sz="1200" kern="1200" dirty="0" smtClean="0">
                <a:solidFill>
                  <a:schemeClr val="tx1"/>
                </a:solidFill>
                <a:effectLst/>
                <a:latin typeface="+mn-lt"/>
                <a:ea typeface="+mn-ea"/>
                <a:cs typeface="+mn-cs"/>
              </a:rPr>
              <a:t> expectation because they have a negative sign and below the value of 2.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ZA" sz="1200" kern="1200" dirty="0" smtClean="0">
                <a:solidFill>
                  <a:schemeClr val="tx1"/>
                </a:solidFill>
                <a:effectLst/>
                <a:latin typeface="+mn-lt"/>
                <a:ea typeface="+mn-ea"/>
                <a:cs typeface="+mn-cs"/>
              </a:rPr>
              <a:t>Similarly, the coefficients of -1.872, -1.323 and -0.813 on the correction term measures adjustment towards the long-run relationship between beef supplied and the exogenous variables (beef producer price, rainfall, input cost).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12</a:t>
            </a:fld>
            <a:endParaRPr lang="en-US"/>
          </a:p>
        </p:txBody>
      </p:sp>
    </p:spTree>
    <p:extLst>
      <p:ext uri="{BB962C8B-B14F-4D97-AF65-F5344CB8AC3E}">
        <p14:creationId xmlns:p14="http://schemas.microsoft.com/office/powerpoint/2010/main" val="2170151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kern="1200" dirty="0" smtClean="0">
                <a:solidFill>
                  <a:schemeClr val="tx1"/>
                </a:solidFill>
                <a:effectLst/>
                <a:latin typeface="+mn-lt"/>
                <a:ea typeface="+mn-ea"/>
                <a:cs typeface="+mn-cs"/>
              </a:rPr>
              <a:t>Meaning</a:t>
            </a:r>
            <a:r>
              <a:rPr lang="en-ZA" sz="1200" kern="1200" dirty="0" smtClean="0">
                <a:solidFill>
                  <a:schemeClr val="tx1"/>
                </a:solidFill>
                <a:effectLst/>
                <a:latin typeface="+mn-lt"/>
                <a:ea typeface="+mn-ea"/>
                <a:cs typeface="+mn-cs"/>
              </a:rPr>
              <a:t> an increase in the price of cattle and beef will result to a small responsiveness to the number of cattle marketed and amount of beef supplied. </a:t>
            </a:r>
          </a:p>
          <a:p>
            <a:r>
              <a:rPr lang="en-ZA" sz="1200" kern="1200" dirty="0" smtClean="0">
                <a:solidFill>
                  <a:schemeClr val="tx1"/>
                </a:solidFill>
                <a:effectLst/>
                <a:latin typeface="+mn-lt"/>
                <a:ea typeface="+mn-ea"/>
                <a:cs typeface="+mn-cs"/>
              </a:rPr>
              <a:t>This is common for a commodity that is kept for both “</a:t>
            </a:r>
            <a:r>
              <a:rPr lang="en-ZA" sz="1200" b="1" kern="1200" dirty="0" smtClean="0">
                <a:solidFill>
                  <a:schemeClr val="tx1"/>
                </a:solidFill>
                <a:effectLst/>
                <a:latin typeface="+mn-lt"/>
                <a:ea typeface="+mn-ea"/>
                <a:cs typeface="+mn-cs"/>
              </a:rPr>
              <a:t>consumption”</a:t>
            </a:r>
            <a:r>
              <a:rPr lang="en-ZA" sz="1200" kern="1200" dirty="0" smtClean="0">
                <a:solidFill>
                  <a:schemeClr val="tx1"/>
                </a:solidFill>
                <a:effectLst/>
                <a:latin typeface="+mn-lt"/>
                <a:ea typeface="+mn-ea"/>
                <a:cs typeface="+mn-cs"/>
              </a:rPr>
              <a:t> and as “</a:t>
            </a:r>
            <a:r>
              <a:rPr lang="en-ZA" sz="1200" b="1" kern="1200" dirty="0" smtClean="0">
                <a:solidFill>
                  <a:schemeClr val="tx1"/>
                </a:solidFill>
                <a:effectLst/>
                <a:latin typeface="+mn-lt"/>
                <a:ea typeface="+mn-ea"/>
                <a:cs typeface="+mn-cs"/>
              </a:rPr>
              <a:t>capital</a:t>
            </a:r>
            <a:r>
              <a:rPr lang="en-ZA" sz="1200" kern="1200" dirty="0" smtClean="0">
                <a:solidFill>
                  <a:schemeClr val="tx1"/>
                </a:solidFill>
                <a:effectLst/>
                <a:latin typeface="+mn-lt"/>
                <a:ea typeface="+mn-ea"/>
                <a:cs typeface="+mn-cs"/>
              </a:rPr>
              <a:t>” good. </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13</a:t>
            </a:fld>
            <a:endParaRPr lang="en-US"/>
          </a:p>
        </p:txBody>
      </p:sp>
    </p:spTree>
    <p:extLst>
      <p:ext uri="{BB962C8B-B14F-4D97-AF65-F5344CB8AC3E}">
        <p14:creationId xmlns:p14="http://schemas.microsoft.com/office/powerpoint/2010/main" val="286313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16</a:t>
            </a:fld>
            <a:endParaRPr lang="en-US"/>
          </a:p>
        </p:txBody>
      </p:sp>
    </p:spTree>
    <p:extLst>
      <p:ext uri="{BB962C8B-B14F-4D97-AF65-F5344CB8AC3E}">
        <p14:creationId xmlns:p14="http://schemas.microsoft.com/office/powerpoint/2010/main" val="2353336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4</a:t>
            </a:fld>
            <a:endParaRPr lang="en-US"/>
          </a:p>
        </p:txBody>
      </p:sp>
    </p:spTree>
    <p:extLst>
      <p:ext uri="{BB962C8B-B14F-4D97-AF65-F5344CB8AC3E}">
        <p14:creationId xmlns:p14="http://schemas.microsoft.com/office/powerpoint/2010/main" val="311158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Data from the industry indicate that production, marketing and exportation of live cattle and beef has shown a modest growth and steady decline.</a:t>
            </a:r>
          </a:p>
          <a:p>
            <a:r>
              <a:rPr lang="en-ZA" sz="1200" kern="1200" dirty="0" smtClean="0">
                <a:solidFill>
                  <a:schemeClr val="tx1"/>
                </a:solidFill>
                <a:effectLst/>
                <a:latin typeface="+mn-lt"/>
                <a:ea typeface="+mn-ea"/>
                <a:cs typeface="+mn-cs"/>
              </a:rPr>
              <a:t>The modest growth in has been overshadowed by the underutilization of domestic slaughter abattoirs and underutilization of the failure to meet export quotas</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5</a:t>
            </a:fld>
            <a:endParaRPr lang="en-US"/>
          </a:p>
        </p:txBody>
      </p:sp>
    </p:spTree>
    <p:extLst>
      <p:ext uri="{BB962C8B-B14F-4D97-AF65-F5344CB8AC3E}">
        <p14:creationId xmlns:p14="http://schemas.microsoft.com/office/powerpoint/2010/main" val="290611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Meanwhile, prices of both cattle and beef have shown an upward trend (see Figure 2). </a:t>
            </a:r>
          </a:p>
          <a:p>
            <a:r>
              <a:rPr lang="en-ZA" sz="1200" kern="1200" dirty="0" smtClean="0">
                <a:solidFill>
                  <a:schemeClr val="tx1"/>
                </a:solidFill>
                <a:effectLst/>
                <a:latin typeface="+mn-lt"/>
                <a:ea typeface="+mn-ea"/>
                <a:cs typeface="+mn-cs"/>
              </a:rPr>
              <a:t>Consequently, this has led to an economic paradox, where supply is not responding to price!</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6</a:t>
            </a:fld>
            <a:endParaRPr lang="en-US"/>
          </a:p>
        </p:txBody>
      </p:sp>
    </p:spTree>
    <p:extLst>
      <p:ext uri="{BB962C8B-B14F-4D97-AF65-F5344CB8AC3E}">
        <p14:creationId xmlns:p14="http://schemas.microsoft.com/office/powerpoint/2010/main" val="46895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200" b="1" dirty="0" smtClean="0"/>
              <a:t>PROBLEM</a:t>
            </a:r>
            <a:r>
              <a:rPr lang="en-ZA" sz="1200" dirty="0" smtClean="0"/>
              <a:t>: Although the price difference provide incentives for quality based cattle and beef production, however, it would impede the co-movement of prices between the two cattle production systems.</a:t>
            </a:r>
          </a:p>
          <a:p>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7</a:t>
            </a:fld>
            <a:endParaRPr lang="en-US"/>
          </a:p>
        </p:txBody>
      </p:sp>
    </p:spTree>
    <p:extLst>
      <p:ext uri="{BB962C8B-B14F-4D97-AF65-F5344CB8AC3E}">
        <p14:creationId xmlns:p14="http://schemas.microsoft.com/office/powerpoint/2010/main" val="1829253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err="1" smtClean="0">
                <a:solidFill>
                  <a:schemeClr val="tx1"/>
                </a:solidFill>
                <a:effectLst/>
                <a:latin typeface="+mn-lt"/>
                <a:ea typeface="+mn-ea"/>
                <a:cs typeface="+mn-cs"/>
              </a:rPr>
              <a:t>Ogundeji</a:t>
            </a:r>
            <a:r>
              <a:rPr lang="en-ZA" sz="1200" kern="1200" dirty="0" smtClean="0">
                <a:solidFill>
                  <a:schemeClr val="tx1"/>
                </a:solidFill>
                <a:effectLst/>
                <a:latin typeface="+mn-lt"/>
                <a:ea typeface="+mn-ea"/>
                <a:cs typeface="+mn-cs"/>
              </a:rPr>
              <a:t>. (2011) state that the dynamism of the agricultural commodity environment has led to the formulation of dynamic models with specifications that captures the willingness of producers to adjust their production practices to respond to changes in the agricultural commodity environment</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8</a:t>
            </a:fld>
            <a:endParaRPr lang="en-US"/>
          </a:p>
        </p:txBody>
      </p:sp>
    </p:spTree>
    <p:extLst>
      <p:ext uri="{BB962C8B-B14F-4D97-AF65-F5344CB8AC3E}">
        <p14:creationId xmlns:p14="http://schemas.microsoft.com/office/powerpoint/2010/main" val="3148849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The Autoregressive</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Distributed Lag (ARDL) is one approach that has the ability to analyse long-run relations when variables are I(1) and I(0).</a:t>
            </a:r>
          </a:p>
          <a:p>
            <a:r>
              <a:rPr lang="en-ZA" sz="1200" kern="1200" dirty="0" smtClean="0">
                <a:solidFill>
                  <a:schemeClr val="tx1"/>
                </a:solidFill>
                <a:effectLst/>
                <a:latin typeface="+mn-lt"/>
                <a:ea typeface="+mn-ea"/>
                <a:cs typeface="+mn-cs"/>
              </a:rPr>
              <a:t>Therefore, four (4) equations of the following functional relationship are formulated for cattle marketed and beef supply in each market:</a:t>
            </a:r>
            <a:endParaRPr lang="en-GB" sz="1200" kern="1200" dirty="0" smtClean="0">
              <a:solidFill>
                <a:schemeClr val="tx1"/>
              </a:solidFill>
              <a:effectLst/>
              <a:latin typeface="+mn-lt"/>
              <a:ea typeface="+mn-ea"/>
              <a:cs typeface="+mn-cs"/>
            </a:endParaRPr>
          </a:p>
          <a:p>
            <a:r>
              <a:rPr lang="en-ZA" sz="1200" i="1" kern="1200" dirty="0" smtClean="0">
                <a:solidFill>
                  <a:schemeClr val="tx1"/>
                </a:solidFill>
                <a:effectLst/>
                <a:latin typeface="+mn-lt"/>
                <a:ea typeface="+mn-ea"/>
                <a:cs typeface="+mn-cs"/>
              </a:rPr>
              <a:t>BH1 =f(</a:t>
            </a:r>
            <a:r>
              <a:rPr lang="en-ZA" sz="1200" i="1" kern="1200" dirty="0" err="1" smtClean="0">
                <a:solidFill>
                  <a:schemeClr val="tx1"/>
                </a:solidFill>
                <a:effectLst/>
                <a:latin typeface="+mn-lt"/>
                <a:ea typeface="+mn-ea"/>
                <a:cs typeface="+mn-cs"/>
              </a:rPr>
              <a:t>InBPP</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InIC</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InSPP</a:t>
            </a:r>
            <a:r>
              <a:rPr lang="en-ZA" sz="1200" i="1" kern="1200" dirty="0" smtClean="0">
                <a:solidFill>
                  <a:schemeClr val="tx1"/>
                </a:solidFill>
                <a:effectLst/>
                <a:latin typeface="+mn-lt"/>
                <a:ea typeface="+mn-ea"/>
                <a:cs typeface="+mn-cs"/>
              </a:rPr>
              <a:t>, InRF1, InBH1</a:t>
            </a:r>
            <a:r>
              <a:rPr lang="en-ZA" sz="1200" i="1" kern="1200" baseline="-25000" dirty="0" smtClean="0">
                <a:solidFill>
                  <a:schemeClr val="tx1"/>
                </a:solidFill>
                <a:effectLst/>
                <a:latin typeface="+mn-lt"/>
                <a:ea typeface="+mn-ea"/>
                <a:cs typeface="+mn-cs"/>
              </a:rPr>
              <a:t>t-1</a:t>
            </a:r>
            <a:r>
              <a:rPr lang="en-ZA" sz="1200" i="1" kern="1200" dirty="0" smtClean="0">
                <a:solidFill>
                  <a:schemeClr val="tx1"/>
                </a:solidFill>
                <a:effectLst/>
                <a:latin typeface="+mn-lt"/>
                <a:ea typeface="+mn-ea"/>
                <a:cs typeface="+mn-cs"/>
              </a:rPr>
              <a:t>,)			(1)</a:t>
            </a:r>
            <a:endParaRPr lang="en-GB" sz="1200" kern="1200" dirty="0" smtClean="0">
              <a:solidFill>
                <a:schemeClr val="tx1"/>
              </a:solidFill>
              <a:effectLst/>
              <a:latin typeface="+mn-lt"/>
              <a:ea typeface="+mn-ea"/>
              <a:cs typeface="+mn-cs"/>
            </a:endParaRPr>
          </a:p>
          <a:p>
            <a:r>
              <a:rPr lang="en-ZA" sz="1200" i="1" kern="1200" dirty="0" smtClean="0">
                <a:solidFill>
                  <a:schemeClr val="tx1"/>
                </a:solidFill>
                <a:effectLst/>
                <a:latin typeface="+mn-lt"/>
                <a:ea typeface="+mn-ea"/>
                <a:cs typeface="+mn-cs"/>
              </a:rPr>
              <a:t>BS1 =f((InBPP1, InIC1, </a:t>
            </a:r>
            <a:r>
              <a:rPr lang="en-ZA" sz="1200" i="1" kern="1200" dirty="0" err="1" smtClean="0">
                <a:solidFill>
                  <a:schemeClr val="tx1"/>
                </a:solidFill>
                <a:effectLst/>
                <a:latin typeface="+mn-lt"/>
                <a:ea typeface="+mn-ea"/>
                <a:cs typeface="+mn-cs"/>
              </a:rPr>
              <a:t>InSPP</a:t>
            </a:r>
            <a:r>
              <a:rPr lang="en-ZA" sz="1200" i="1" kern="1200" dirty="0" smtClean="0">
                <a:solidFill>
                  <a:schemeClr val="tx1"/>
                </a:solidFill>
                <a:effectLst/>
                <a:latin typeface="+mn-lt"/>
                <a:ea typeface="+mn-ea"/>
                <a:cs typeface="+mn-cs"/>
              </a:rPr>
              <a:t>, InRF1, InBH1</a:t>
            </a:r>
            <a:r>
              <a:rPr lang="en-ZA" sz="1200" i="1" kern="1200" baseline="-25000" dirty="0" smtClean="0">
                <a:solidFill>
                  <a:schemeClr val="tx1"/>
                </a:solidFill>
                <a:effectLst/>
                <a:latin typeface="+mn-lt"/>
                <a:ea typeface="+mn-ea"/>
                <a:cs typeface="+mn-cs"/>
              </a:rPr>
              <a:t>t-1</a:t>
            </a:r>
            <a:r>
              <a:rPr lang="en-ZA" sz="1200" i="1" kern="1200" dirty="0" smtClean="0">
                <a:solidFill>
                  <a:schemeClr val="tx1"/>
                </a:solidFill>
                <a:effectLst/>
                <a:latin typeface="+mn-lt"/>
                <a:ea typeface="+mn-ea"/>
                <a:cs typeface="+mn-cs"/>
              </a:rPr>
              <a:t>,)		(2)</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where BH1 is the breeding herd in the formal sub-sector, BH2 is the breeding herd stock in the informal sub-sector; BS1 is the beef supply in the formal sub-sector, BS2 is beef supply in the informal sub-sector, BPP1 is the beef average producer price in the formal sub-sector; BPP2 is the beef average producer price in the informal sub-sector, IC1 is the input cost (average maize and veterinary costs) in the formal sub-sector; IC2 is the input cost (average veterinary costs) in the informal sub-sector; RF1 is the average rainfall in the formal sub-sector area, RF2 is the average rainfall in the informal sub-sector area, SPP1 is the Sheep average producer price in the formal market, SPP2 is the small stock (goat) average producer price in the informal market, SPP1 is the sheep average producer price in the formal market. More specifically, BH1 is the number of cattle marketed (1,000 heads) and the BS1 is the quantity of beef supplied based on the carcass slaughter weight (1,000 kilogramme), BPP1 is the beef producer price in the formal market (N$ per kilogramme), IC1 is the input cost (N$ per kilogram), RF1 is the rainfall recorded S-VCF in millimetres (100 mm), and the inclusion of the lagged dependent variable as exogenous variable BH1 makes the model an autoregressive with distributed lags in the independent variables.</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9</a:t>
            </a:fld>
            <a:endParaRPr lang="en-US"/>
          </a:p>
        </p:txBody>
      </p:sp>
    </p:spTree>
    <p:extLst>
      <p:ext uri="{BB962C8B-B14F-4D97-AF65-F5344CB8AC3E}">
        <p14:creationId xmlns:p14="http://schemas.microsoft.com/office/powerpoint/2010/main" val="3510646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 performance: </a:t>
            </a:r>
            <a:r>
              <a:rPr lang="en-ZA" sz="1200" kern="1200" dirty="0" smtClean="0">
                <a:solidFill>
                  <a:schemeClr val="tx1"/>
                </a:solidFill>
                <a:effectLst/>
                <a:latin typeface="+mn-lt"/>
                <a:ea typeface="+mn-ea"/>
                <a:cs typeface="+mn-cs"/>
              </a:rPr>
              <a:t>Based on the value of adjusted R-squared for the formal market, informal and the market in broad aggregated, almost 74 percent, 90 percent and 71 percent of the variation in the endogenous (cattle marketed) is explained by the variations in the exogenous variables, respectively. </a:t>
            </a:r>
          </a:p>
          <a:p>
            <a:r>
              <a:rPr lang="en-ZA" sz="1200" kern="1200" dirty="0" smtClean="0">
                <a:solidFill>
                  <a:schemeClr val="tx1"/>
                </a:solidFill>
                <a:effectLst/>
                <a:latin typeface="+mn-lt"/>
                <a:ea typeface="+mn-ea"/>
                <a:cs typeface="+mn-cs"/>
              </a:rPr>
              <a:t>Similarly, the value of R-squared for the formal market, informal and the market in broad aggregated, almost 73 percent, 93 percent and 86 percent of the variation in the endogenous (beef produced) is explained by the variations in the exogenous variables, respectively.</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10</a:t>
            </a:fld>
            <a:endParaRPr lang="en-US"/>
          </a:p>
        </p:txBody>
      </p:sp>
    </p:spTree>
    <p:extLst>
      <p:ext uri="{BB962C8B-B14F-4D97-AF65-F5344CB8AC3E}">
        <p14:creationId xmlns:p14="http://schemas.microsoft.com/office/powerpoint/2010/main" val="1174729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1" dirty="0" smtClean="0"/>
              <a:t>For example </a:t>
            </a:r>
            <a:r>
              <a:rPr lang="en-ZA" sz="1200" dirty="0" smtClean="0"/>
              <a:t>cattle supply response to price for the formal market is 1.894 percent compared to 1.023 percent of the supply response at national level, meaning on the average an increase in price for marketed cattle will result to 2 percent response to cattle marketed in the formal market compared to 1 percent at national level on the annual basis</a:t>
            </a:r>
            <a:endParaRPr lang="en-GB" dirty="0"/>
          </a:p>
        </p:txBody>
      </p:sp>
      <p:sp>
        <p:nvSpPr>
          <p:cNvPr id="4" name="Slide Number Placeholder 3"/>
          <p:cNvSpPr>
            <a:spLocks noGrp="1"/>
          </p:cNvSpPr>
          <p:nvPr>
            <p:ph type="sldNum" sz="quarter" idx="10"/>
          </p:nvPr>
        </p:nvSpPr>
        <p:spPr/>
        <p:txBody>
          <a:bodyPr/>
          <a:lstStyle/>
          <a:p>
            <a:pPr>
              <a:defRPr/>
            </a:pPr>
            <a:fld id="{C1BBB13C-36E3-4438-B4A8-14ACC6162C7C}" type="slidenum">
              <a:rPr lang="en-US" smtClean="0"/>
              <a:pPr>
                <a:defRPr/>
              </a:pPr>
              <a:t>11</a:t>
            </a:fld>
            <a:endParaRPr lang="en-US"/>
          </a:p>
        </p:txBody>
      </p:sp>
    </p:spTree>
    <p:extLst>
      <p:ext uri="{BB962C8B-B14F-4D97-AF65-F5344CB8AC3E}">
        <p14:creationId xmlns:p14="http://schemas.microsoft.com/office/powerpoint/2010/main" val="103001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DA400213-9D8A-4A66-A053-7BA974A3C6EF}" type="datetime1">
              <a:rPr lang="en-US" smtClean="0"/>
              <a:t>3/6/2017</a:t>
            </a:fld>
            <a:endParaRPr lang="en-US"/>
          </a:p>
        </p:txBody>
      </p:sp>
      <p:sp>
        <p:nvSpPr>
          <p:cNvPr id="7" name="Footer Placeholder 19"/>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6B00F623-FC5A-4CB9-81F1-84448F8A8A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F69E106-5C13-4B63-8E70-85D840CA30EF}" type="datetime1">
              <a:rPr lang="en-US" smtClean="0"/>
              <a:t>3/6/2017</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ILRI Conference 2017</a:t>
            </a:r>
            <a:endParaRPr lang="en-US"/>
          </a:p>
        </p:txBody>
      </p:sp>
      <p:sp>
        <p:nvSpPr>
          <p:cNvPr id="6" name="Slide Number Placeholder 21"/>
          <p:cNvSpPr>
            <a:spLocks noGrp="1"/>
          </p:cNvSpPr>
          <p:nvPr>
            <p:ph type="sldNum" sz="quarter" idx="12"/>
          </p:nvPr>
        </p:nvSpPr>
        <p:spPr/>
        <p:txBody>
          <a:bodyPr/>
          <a:lstStyle>
            <a:lvl1pPr>
              <a:defRPr/>
            </a:lvl1pPr>
          </a:lstStyle>
          <a:p>
            <a:pPr>
              <a:defRPr/>
            </a:pPr>
            <a:fld id="{2E4D64C7-FAC8-4A4F-81C9-F05F146C19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CEFAA11-21EC-45FE-8FC0-A68D4D8BBDF5}" type="datetime1">
              <a:rPr lang="en-US" smtClean="0"/>
              <a:t>3/6/2017</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ILRI Conference 2017</a:t>
            </a:r>
            <a:endParaRPr lang="en-US"/>
          </a:p>
        </p:txBody>
      </p:sp>
      <p:sp>
        <p:nvSpPr>
          <p:cNvPr id="6" name="Slide Number Placeholder 21"/>
          <p:cNvSpPr>
            <a:spLocks noGrp="1"/>
          </p:cNvSpPr>
          <p:nvPr>
            <p:ph type="sldNum" sz="quarter" idx="12"/>
          </p:nvPr>
        </p:nvSpPr>
        <p:spPr/>
        <p:txBody>
          <a:bodyPr/>
          <a:lstStyle>
            <a:lvl1pPr>
              <a:defRPr/>
            </a:lvl1pPr>
          </a:lstStyle>
          <a:p>
            <a:pPr>
              <a:defRPr/>
            </a:pPr>
            <a:fld id="{56DB7DBD-E205-4240-8723-B79D966ED9C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a:t>Click to edit Master title style</a:t>
            </a:r>
          </a:p>
        </p:txBody>
      </p:sp>
      <p:sp>
        <p:nvSpPr>
          <p:cNvPr id="3" name="Text Placeholder 2"/>
          <p:cNvSpPr>
            <a:spLocks noGrp="1"/>
          </p:cNvSpPr>
          <p:nvPr>
            <p:ph type="body" sz="half" idx="1"/>
          </p:nvPr>
        </p:nvSpPr>
        <p:spPr>
          <a:xfrm>
            <a:off x="1435100" y="1447800"/>
            <a:ext cx="3673475"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60975" y="1447800"/>
            <a:ext cx="3673475"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581400" y="6305550"/>
            <a:ext cx="2133600" cy="476250"/>
          </a:xfrm>
        </p:spPr>
        <p:txBody>
          <a:bodyPr/>
          <a:lstStyle>
            <a:lvl1pPr>
              <a:defRPr/>
            </a:lvl1pPr>
          </a:lstStyle>
          <a:p>
            <a:pPr>
              <a:defRPr/>
            </a:pPr>
            <a:fld id="{925E8F38-3B06-4351-BA85-21CC882CCA15}" type="datetime1">
              <a:rPr lang="en-US" smtClean="0"/>
              <a:t>3/6/2017</a:t>
            </a:fld>
            <a:endParaRPr lang="en-US"/>
          </a:p>
        </p:txBody>
      </p:sp>
      <p:sp>
        <p:nvSpPr>
          <p:cNvPr id="6" name="Footer Placeholder 5"/>
          <p:cNvSpPr>
            <a:spLocks noGrp="1"/>
          </p:cNvSpPr>
          <p:nvPr>
            <p:ph type="ftr" sz="quarter" idx="11"/>
          </p:nvPr>
        </p:nvSpPr>
        <p:spPr>
          <a:xfrm>
            <a:off x="5715000" y="6305550"/>
            <a:ext cx="2895600" cy="476250"/>
          </a:xfrm>
        </p:spPr>
        <p:txBody>
          <a:bodyPr/>
          <a:lstStyle>
            <a:lvl1pPr>
              <a:defRPr/>
            </a:lvl1pPr>
          </a:lstStyle>
          <a:p>
            <a:pPr>
              <a:defRPr/>
            </a:pPr>
            <a:r>
              <a:rPr lang="en-US" smtClean="0"/>
              <a:t>ILRI Conference 2017</a:t>
            </a:r>
            <a:endParaRPr lang="en-US"/>
          </a:p>
        </p:txBody>
      </p:sp>
      <p:sp>
        <p:nvSpPr>
          <p:cNvPr id="7" name="Slide Number Placeholder 6"/>
          <p:cNvSpPr>
            <a:spLocks noGrp="1"/>
          </p:cNvSpPr>
          <p:nvPr>
            <p:ph type="sldNum" sz="quarter" idx="12"/>
          </p:nvPr>
        </p:nvSpPr>
        <p:spPr>
          <a:xfrm>
            <a:off x="8613775" y="6305550"/>
            <a:ext cx="457200" cy="476250"/>
          </a:xfrm>
        </p:spPr>
        <p:txBody>
          <a:bodyPr/>
          <a:lstStyle>
            <a:lvl1pPr>
              <a:defRPr/>
            </a:lvl1pPr>
          </a:lstStyle>
          <a:p>
            <a:pPr>
              <a:defRPr/>
            </a:pPr>
            <a:fld id="{6A02D74E-AE64-4733-A634-F7E5A65FA2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6437EF7-56E3-4F57-A7D8-ED10F3E3311C}" type="datetime1">
              <a:rPr lang="en-US" smtClean="0"/>
              <a:t>3/6/2017</a:t>
            </a:fld>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ILRI Conference 2017</a:t>
            </a:r>
            <a:endParaRPr lang="en-US"/>
          </a:p>
        </p:txBody>
      </p:sp>
      <p:sp>
        <p:nvSpPr>
          <p:cNvPr id="6" name="Slide Number Placeholder 21"/>
          <p:cNvSpPr>
            <a:spLocks noGrp="1"/>
          </p:cNvSpPr>
          <p:nvPr>
            <p:ph type="sldNum" sz="quarter" idx="12"/>
          </p:nvPr>
        </p:nvSpPr>
        <p:spPr/>
        <p:txBody>
          <a:bodyPr/>
          <a:lstStyle>
            <a:lvl1pPr>
              <a:defRPr/>
            </a:lvl1pPr>
          </a:lstStyle>
          <a:p>
            <a:pPr>
              <a:defRPr/>
            </a:pPr>
            <a:fld id="{79B9C2CC-8D72-4FC5-B0FE-64F0810F72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81E319DA-D309-4A8D-AF20-3744BF0C3505}" type="datetime1">
              <a:rPr lang="en-US" smtClean="0"/>
              <a:t>3/6/2017</a:t>
            </a:fld>
            <a:endParaRPr lang="en-US"/>
          </a:p>
        </p:txBody>
      </p:sp>
      <p:sp>
        <p:nvSpPr>
          <p:cNvPr id="9" name="Footer Placeholder 4"/>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0D11720-1E30-47A7-9F4D-BFBB02F3CA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F6608358-1347-4276-9508-D3E578144320}" type="datetime1">
              <a:rPr lang="en-US" smtClean="0"/>
              <a:t>3/6/2017</a:t>
            </a:fld>
            <a:endParaRPr lang="en-US"/>
          </a:p>
        </p:txBody>
      </p:sp>
      <p:sp>
        <p:nvSpPr>
          <p:cNvPr id="6" name="Footer Placeholder 9"/>
          <p:cNvSpPr>
            <a:spLocks noGrp="1"/>
          </p:cNvSpPr>
          <p:nvPr>
            <p:ph type="ftr" sz="quarter" idx="11"/>
          </p:nvPr>
        </p:nvSpPr>
        <p:spPr/>
        <p:txBody>
          <a:bodyPr/>
          <a:lstStyle>
            <a:lvl1pPr>
              <a:defRPr/>
            </a:lvl1pPr>
          </a:lstStyle>
          <a:p>
            <a:pPr>
              <a:defRPr/>
            </a:pPr>
            <a:r>
              <a:rPr lang="en-US" smtClean="0"/>
              <a:t>ILRI Conference 2017</a:t>
            </a:r>
            <a:endParaRPr lang="en-US"/>
          </a:p>
        </p:txBody>
      </p:sp>
      <p:sp>
        <p:nvSpPr>
          <p:cNvPr id="7" name="Slide Number Placeholder 21"/>
          <p:cNvSpPr>
            <a:spLocks noGrp="1"/>
          </p:cNvSpPr>
          <p:nvPr>
            <p:ph type="sldNum" sz="quarter" idx="12"/>
          </p:nvPr>
        </p:nvSpPr>
        <p:spPr/>
        <p:txBody>
          <a:bodyPr/>
          <a:lstStyle>
            <a:lvl1pPr>
              <a:defRPr/>
            </a:lvl1pPr>
          </a:lstStyle>
          <a:p>
            <a:pPr>
              <a:defRPr/>
            </a:pPr>
            <a:fld id="{37026C78-574A-4EE2-BC0B-37471057A7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8F652A0-4A87-4E0A-A72B-39BB19AC36D3}" type="datetime1">
              <a:rPr lang="en-US" smtClean="0"/>
              <a:t>3/6/2017</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5449945-EA95-4F4C-A8AC-191C32CBF7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C160513-5760-4367-A36C-9EBDBD374BF9}" type="datetime1">
              <a:rPr lang="en-US" smtClean="0"/>
              <a:t>3/6/2017</a:t>
            </a:fld>
            <a:endParaRPr lang="en-US"/>
          </a:p>
        </p:txBody>
      </p:sp>
      <p:sp>
        <p:nvSpPr>
          <p:cNvPr id="4" name="Footer Placeholder 9"/>
          <p:cNvSpPr>
            <a:spLocks noGrp="1"/>
          </p:cNvSpPr>
          <p:nvPr>
            <p:ph type="ftr" sz="quarter" idx="11"/>
          </p:nvPr>
        </p:nvSpPr>
        <p:spPr/>
        <p:txBody>
          <a:bodyPr/>
          <a:lstStyle>
            <a:lvl1pPr>
              <a:defRPr/>
            </a:lvl1pPr>
          </a:lstStyle>
          <a:p>
            <a:pPr>
              <a:defRPr/>
            </a:pPr>
            <a:r>
              <a:rPr lang="en-US" smtClean="0"/>
              <a:t>ILRI Conference 2017</a:t>
            </a:r>
            <a:endParaRPr lang="en-US"/>
          </a:p>
        </p:txBody>
      </p:sp>
      <p:sp>
        <p:nvSpPr>
          <p:cNvPr id="5" name="Slide Number Placeholder 21"/>
          <p:cNvSpPr>
            <a:spLocks noGrp="1"/>
          </p:cNvSpPr>
          <p:nvPr>
            <p:ph type="sldNum" sz="quarter" idx="12"/>
          </p:nvPr>
        </p:nvSpPr>
        <p:spPr/>
        <p:txBody>
          <a:bodyPr/>
          <a:lstStyle>
            <a:lvl1pPr>
              <a:defRPr/>
            </a:lvl1pPr>
          </a:lstStyle>
          <a:p>
            <a:pPr>
              <a:defRPr/>
            </a:pPr>
            <a:fld id="{683BA54B-D3FE-4854-B320-9E9E8AF2F8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4F8D1A05-87D1-407C-A3AC-91AD672319B9}" type="datetime1">
              <a:rPr lang="en-US" smtClean="0"/>
              <a:t>3/6/2017</a:t>
            </a:fld>
            <a:endParaRPr lang="en-US"/>
          </a:p>
        </p:txBody>
      </p:sp>
      <p:sp>
        <p:nvSpPr>
          <p:cNvPr id="5" name="Footer Placeholder 2"/>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6B38EC5A-DFF3-46B8-938C-A10E7B7EF5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4C658C5-6A2B-4552-9B9E-22A19BD5CA5B}" type="datetime1">
              <a:rPr lang="en-US" smtClean="0"/>
              <a:t>3/6/2017</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8A2F71E-7CA3-48BB-A034-75CDE3F11F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4D952B6-66D2-4F7D-A9B4-6ACC4793550C}" type="datetime1">
              <a:rPr lang="en-US" smtClean="0"/>
              <a:t>3/6/2017</a:t>
            </a:fld>
            <a:endParaRPr lang="en-US"/>
          </a:p>
        </p:txBody>
      </p:sp>
      <p:sp>
        <p:nvSpPr>
          <p:cNvPr id="9" name="Footer Placeholder 5"/>
          <p:cNvSpPr>
            <a:spLocks noGrp="1"/>
          </p:cNvSpPr>
          <p:nvPr>
            <p:ph type="ftr" sz="quarter" idx="11"/>
          </p:nvPr>
        </p:nvSpPr>
        <p:spPr/>
        <p:txBody>
          <a:bodyPr/>
          <a:lstStyle>
            <a:lvl1pPr>
              <a:defRPr/>
            </a:lvl1pPr>
            <a:extLst/>
          </a:lstStyle>
          <a:p>
            <a:pPr>
              <a:defRPr/>
            </a:pPr>
            <a:r>
              <a:rPr lang="en-US" smtClean="0"/>
              <a:t>ILRI Conference 2017</a:t>
            </a: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FD24B35-8FB4-4342-8942-59372C176B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B5D63C3C-5E42-4540-BEE4-5550C0DDD10A}" type="datetime1">
              <a:rPr lang="en-US" smtClean="0"/>
              <a:t>3/6/2017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r>
              <a:rPr lang="en-US" smtClean="0"/>
              <a:t>ILRI Conference 2017</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A8EB9CFC-37B4-4C21-A8A2-6753B7AFD215}"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1" r:id="rId2"/>
    <p:sldLayoutId id="2147483674" r:id="rId3"/>
    <p:sldLayoutId id="2147483670" r:id="rId4"/>
    <p:sldLayoutId id="2147483675" r:id="rId5"/>
    <p:sldLayoutId id="2147483669" r:id="rId6"/>
    <p:sldLayoutId id="2147483676" r:id="rId7"/>
    <p:sldLayoutId id="2147483677" r:id="rId8"/>
    <p:sldLayoutId id="2147483678" r:id="rId9"/>
    <p:sldLayoutId id="2147483668" r:id="rId10"/>
    <p:sldLayoutId id="2147483667" r:id="rId11"/>
    <p:sldLayoutId id="2147483672" r:id="rId12"/>
  </p:sldLayoutIdLst>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90600"/>
            <a:ext cx="7772400" cy="1472184"/>
          </a:xfrm>
        </p:spPr>
        <p:txBody>
          <a:bodyPr>
            <a:noAutofit/>
          </a:bodyPr>
          <a:lstStyle/>
          <a:p>
            <a:pPr algn="ctr"/>
            <a:r>
              <a:rPr lang="en-ZA" sz="2800" b="1" dirty="0"/>
              <a:t>Disaggregated supply response of cattle and beef in Namibia: </a:t>
            </a:r>
            <a:r>
              <a:rPr lang="en-ZA" sz="2800" b="1" dirty="0" smtClean="0"/>
              <a:t/>
            </a:r>
            <a:br>
              <a:rPr lang="en-ZA" sz="2800" b="1" dirty="0" smtClean="0"/>
            </a:br>
            <a:r>
              <a:rPr lang="en-ZA" sz="2800" b="1" dirty="0" smtClean="0"/>
              <a:t>An </a:t>
            </a:r>
            <a:r>
              <a:rPr lang="en-ZA" sz="2800" b="1" dirty="0"/>
              <a:t>autoregressive distributed lag approach</a:t>
            </a:r>
            <a:endParaRPr lang="en-GB" sz="2800" dirty="0"/>
          </a:p>
        </p:txBody>
      </p:sp>
      <p:sp>
        <p:nvSpPr>
          <p:cNvPr id="4" name="Subtitle 3"/>
          <p:cNvSpPr>
            <a:spLocks noGrp="1"/>
          </p:cNvSpPr>
          <p:nvPr>
            <p:ph type="subTitle" idx="1"/>
          </p:nvPr>
        </p:nvSpPr>
        <p:spPr>
          <a:xfrm>
            <a:off x="1066800" y="3352800"/>
            <a:ext cx="7772400" cy="3124200"/>
          </a:xfrm>
        </p:spPr>
        <p:txBody>
          <a:bodyPr/>
          <a:lstStyle/>
          <a:p>
            <a:pPr algn="ctr"/>
            <a:r>
              <a:rPr lang="en-ZA" sz="1800" b="1" dirty="0"/>
              <a:t>Kennedy Sean </a:t>
            </a:r>
            <a:r>
              <a:rPr lang="en-ZA" sz="1800" b="1" dirty="0" smtClean="0"/>
              <a:t>Kalundu</a:t>
            </a:r>
            <a:r>
              <a:rPr lang="en-ZA" sz="1400" baseline="30000" dirty="0" smtClean="0"/>
              <a:t>1</a:t>
            </a:r>
            <a:r>
              <a:rPr lang="en-ZA" sz="1400" b="1" baseline="30000" dirty="0" smtClean="0"/>
              <a:t>*</a:t>
            </a:r>
            <a:r>
              <a:rPr lang="en-ZA" sz="1400" b="1" dirty="0" smtClean="0"/>
              <a:t> </a:t>
            </a:r>
            <a:r>
              <a:rPr lang="en-ZA" sz="1400" b="1" dirty="0"/>
              <a:t>and </a:t>
            </a:r>
            <a:r>
              <a:rPr lang="en-ZA" sz="1800" b="1" dirty="0" err="1"/>
              <a:t>Ferdi</a:t>
            </a:r>
            <a:r>
              <a:rPr lang="en-ZA" sz="1800" b="1" dirty="0"/>
              <a:t> </a:t>
            </a:r>
            <a:r>
              <a:rPr lang="en-ZA" sz="1800" b="1" dirty="0" smtClean="0"/>
              <a:t>Meyer</a:t>
            </a:r>
            <a:r>
              <a:rPr lang="en-ZA" sz="1400" baseline="30000" dirty="0" smtClean="0"/>
              <a:t>2</a:t>
            </a:r>
            <a:r>
              <a:rPr lang="en-GB" sz="1400" dirty="0"/>
              <a:t/>
            </a:r>
            <a:br>
              <a:rPr lang="en-GB" sz="1400" dirty="0"/>
            </a:br>
            <a:endParaRPr lang="en-GB" sz="1400" dirty="0"/>
          </a:p>
          <a:p>
            <a:pPr algn="ctr"/>
            <a:endParaRPr lang="en-GB" sz="1400" dirty="0"/>
          </a:p>
          <a:p>
            <a:pPr algn="ctr"/>
            <a:r>
              <a:rPr lang="en-US" sz="1400" baseline="30000" dirty="0" smtClean="0"/>
              <a:t>1</a:t>
            </a:r>
            <a:r>
              <a:rPr lang="en-US" sz="1600" dirty="0" smtClean="0"/>
              <a:t>PhD </a:t>
            </a:r>
            <a:r>
              <a:rPr lang="en-US" sz="1600" dirty="0"/>
              <a:t>student in the Department of Agricultural Economics, Extension and Rural Development, University of Pretoria, South Africa.* corresponding author</a:t>
            </a:r>
            <a:r>
              <a:rPr lang="en-US" sz="1600" dirty="0" smtClean="0"/>
              <a:t>. email: skkalundu@gmail.com</a:t>
            </a:r>
            <a:endParaRPr lang="en-US" sz="1600" dirty="0"/>
          </a:p>
          <a:p>
            <a:pPr algn="ctr"/>
            <a:r>
              <a:rPr lang="en-GB" sz="1400" dirty="0"/>
              <a:t/>
            </a:r>
            <a:br>
              <a:rPr lang="en-GB" sz="1400" dirty="0"/>
            </a:br>
            <a:r>
              <a:rPr lang="en-GB" sz="1400" baseline="30000" dirty="0" smtClean="0"/>
              <a:t>2</a:t>
            </a:r>
            <a:r>
              <a:rPr lang="en-US" sz="1600" dirty="0" smtClean="0"/>
              <a:t>Bureau </a:t>
            </a:r>
            <a:r>
              <a:rPr lang="en-US" sz="1600" dirty="0"/>
              <a:t>for Food and Agricultural Policy (BFAP), Department of Agricultural Economics, Extension and Rural Development, University of Pretoria, South Africa. </a:t>
            </a:r>
            <a:r>
              <a:rPr lang="en-GB" sz="1600" dirty="0"/>
              <a:t/>
            </a:r>
            <a:br>
              <a:rPr lang="en-GB" sz="1600" dirty="0"/>
            </a:br>
            <a:endParaRPr lang="en-GB" sz="1400" dirty="0"/>
          </a:p>
        </p:txBody>
      </p:sp>
      <p:pic>
        <p:nvPicPr>
          <p:cNvPr id="1026" name="Picture 2" descr="https://virtual.ilri.org/wp-content/uploads/201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6" name="Footer Placeholder 5"/>
          <p:cNvSpPr>
            <a:spLocks noGrp="1"/>
          </p:cNvSpPr>
          <p:nvPr>
            <p:ph type="ftr" sz="quarter" idx="11"/>
          </p:nvPr>
        </p:nvSpPr>
        <p:spPr/>
        <p:txBody>
          <a:bodyPr/>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p>
            <a:pPr>
              <a:defRPr/>
            </a:pPr>
            <a:fld id="{6B00F623-FC5A-4CB9-81F1-84448F8A8AEF}" type="slidenum">
              <a:rPr lang="en-US" smtClean="0"/>
              <a:pPr>
                <a:defRPr/>
              </a:pPr>
              <a:t>1</a:t>
            </a:fld>
            <a:endParaRPr lang="en-US"/>
          </a:p>
        </p:txBody>
      </p:sp>
    </p:spTree>
    <p:extLst>
      <p:ext uri="{BB962C8B-B14F-4D97-AF65-F5344CB8AC3E}">
        <p14:creationId xmlns:p14="http://schemas.microsoft.com/office/powerpoint/2010/main" val="262941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800" b="1" dirty="0" smtClean="0"/>
              <a:t>Results and Discussion</a:t>
            </a:r>
            <a:endParaRPr lang="en-GB" sz="2800" dirty="0"/>
          </a:p>
        </p:txBody>
      </p:sp>
      <p:sp>
        <p:nvSpPr>
          <p:cNvPr id="4" name="Subtitle 3"/>
          <p:cNvSpPr>
            <a:spLocks noGrp="1"/>
          </p:cNvSpPr>
          <p:nvPr>
            <p:ph idx="1"/>
          </p:nvPr>
        </p:nvSpPr>
        <p:spPr>
          <a:xfrm>
            <a:off x="990600" y="1447800"/>
            <a:ext cx="7943850" cy="4800600"/>
          </a:xfrm>
        </p:spPr>
        <p:txBody>
          <a:bodyPr/>
          <a:lstStyle/>
          <a:p>
            <a:pPr>
              <a:buFont typeface="Wingdings" panose="05000000000000000000" pitchFamily="2" charset="2"/>
              <a:buChar char="q"/>
            </a:pPr>
            <a:r>
              <a:rPr lang="en-US" sz="2000" b="1" dirty="0" smtClean="0"/>
              <a:t>Bound Test for Co-integration:</a:t>
            </a:r>
          </a:p>
          <a:p>
            <a:pPr lvl="1">
              <a:buFont typeface="Wingdings" panose="05000000000000000000" pitchFamily="2" charset="2"/>
              <a:buChar char="Ø"/>
            </a:pPr>
            <a:r>
              <a:rPr lang="en-ZA" sz="1800" dirty="0" smtClean="0"/>
              <a:t>provide </a:t>
            </a:r>
            <a:r>
              <a:rPr lang="en-ZA" sz="1800" dirty="0"/>
              <a:t>both the short-run and long-run coefficient, simultaneously. </a:t>
            </a:r>
            <a:endParaRPr lang="en-ZA" sz="1800" dirty="0" smtClean="0"/>
          </a:p>
          <a:p>
            <a:pPr lvl="1">
              <a:buFont typeface="Wingdings" panose="05000000000000000000" pitchFamily="2" charset="2"/>
              <a:buChar char="Ø"/>
            </a:pPr>
            <a:endParaRPr lang="en-ZA" sz="1800" dirty="0"/>
          </a:p>
          <a:p>
            <a:pPr lvl="1">
              <a:buFont typeface="Wingdings" panose="05000000000000000000" pitchFamily="2" charset="2"/>
              <a:buChar char="Ø"/>
            </a:pPr>
            <a:r>
              <a:rPr lang="en-ZA" sz="1800" dirty="0" smtClean="0"/>
              <a:t>The </a:t>
            </a:r>
            <a:r>
              <a:rPr lang="en-ZA" sz="1800" dirty="0"/>
              <a:t>null hypothesis that suggest no long-run relationship between </a:t>
            </a:r>
            <a:r>
              <a:rPr lang="en-ZA" sz="1800" dirty="0" smtClean="0"/>
              <a:t>the </a:t>
            </a:r>
            <a:r>
              <a:rPr lang="en-ZA" sz="1800" dirty="0"/>
              <a:t>variables at the both level of significance is </a:t>
            </a:r>
            <a:r>
              <a:rPr lang="en-ZA" sz="1800" dirty="0" smtClean="0"/>
              <a:t>rejected.</a:t>
            </a:r>
          </a:p>
          <a:p>
            <a:pPr lvl="1">
              <a:buFont typeface="Wingdings" panose="05000000000000000000" pitchFamily="2" charset="2"/>
              <a:buChar char="Ø"/>
            </a:pPr>
            <a:endParaRPr lang="en-ZA" sz="1800" dirty="0"/>
          </a:p>
          <a:p>
            <a:pPr>
              <a:buFont typeface="Wingdings" panose="05000000000000000000" pitchFamily="2" charset="2"/>
              <a:buChar char="q"/>
            </a:pPr>
            <a:r>
              <a:rPr lang="en-ZA" sz="2000" b="1" dirty="0"/>
              <a:t>Disaggregated ECM supply response </a:t>
            </a:r>
            <a:r>
              <a:rPr lang="en-ZA" sz="2000" b="1" dirty="0" smtClean="0"/>
              <a:t>results:</a:t>
            </a:r>
          </a:p>
          <a:p>
            <a:pPr lvl="1">
              <a:buFont typeface="Wingdings" panose="05000000000000000000" pitchFamily="2" charset="2"/>
              <a:buChar char="Ø"/>
            </a:pPr>
            <a:r>
              <a:rPr lang="en-ZA" sz="1800" dirty="0"/>
              <a:t>All the coefficients estimated possess the correct and expected </a:t>
            </a:r>
            <a:r>
              <a:rPr lang="en-ZA" sz="1800" dirty="0" smtClean="0"/>
              <a:t>signs</a:t>
            </a:r>
          </a:p>
          <a:p>
            <a:pPr lvl="1">
              <a:buFont typeface="Wingdings" panose="05000000000000000000" pitchFamily="2" charset="2"/>
              <a:buChar char="Ø"/>
            </a:pPr>
            <a:endParaRPr lang="en-ZA" sz="1800" dirty="0"/>
          </a:p>
          <a:p>
            <a:pPr lvl="1">
              <a:buFont typeface="Wingdings" panose="05000000000000000000" pitchFamily="2" charset="2"/>
              <a:buChar char="Ø"/>
            </a:pPr>
            <a:r>
              <a:rPr lang="en-ZA" sz="1800" dirty="0"/>
              <a:t>Coefficient signs and magnitudes are acceptable in terms of </a:t>
            </a:r>
            <a:r>
              <a:rPr lang="en-ZA" sz="1800" i="1" dirty="0"/>
              <a:t>a priori</a:t>
            </a:r>
            <a:r>
              <a:rPr lang="en-ZA" sz="1800" dirty="0"/>
              <a:t> expectations. </a:t>
            </a:r>
            <a:endParaRPr lang="en-ZA" sz="1800" dirty="0" smtClean="0"/>
          </a:p>
          <a:p>
            <a:pPr lvl="1">
              <a:buFont typeface="Wingdings" panose="05000000000000000000" pitchFamily="2" charset="2"/>
              <a:buChar char="Ø"/>
            </a:pPr>
            <a:r>
              <a:rPr lang="en-ZA" sz="1800" dirty="0" smtClean="0"/>
              <a:t>Durbin-Watson </a:t>
            </a:r>
            <a:r>
              <a:rPr lang="en-ZA" sz="1800" dirty="0"/>
              <a:t>statistic range from 2.3 to 2.7</a:t>
            </a:r>
            <a:endParaRPr lang="en-GB" sz="18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10</a:t>
            </a:fld>
            <a:endParaRPr lang="en-US"/>
          </a:p>
        </p:txBody>
      </p:sp>
    </p:spTree>
    <p:extLst>
      <p:ext uri="{BB962C8B-B14F-4D97-AF65-F5344CB8AC3E}">
        <p14:creationId xmlns:p14="http://schemas.microsoft.com/office/powerpoint/2010/main" val="257716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59898"/>
            <a:ext cx="7499350" cy="1143000"/>
          </a:xfrm>
        </p:spPr>
        <p:txBody>
          <a:bodyPr>
            <a:noAutofit/>
          </a:bodyPr>
          <a:lstStyle/>
          <a:p>
            <a:pPr algn="ctr"/>
            <a:r>
              <a:rPr lang="en-ZA" sz="2800" b="1" dirty="0" smtClean="0"/>
              <a:t>Results and Discussion continues….</a:t>
            </a:r>
            <a:endParaRPr lang="en-GB" sz="2800" dirty="0"/>
          </a:p>
        </p:txBody>
      </p:sp>
      <p:sp>
        <p:nvSpPr>
          <p:cNvPr id="4" name="Subtitle 3"/>
          <p:cNvSpPr>
            <a:spLocks noGrp="1"/>
          </p:cNvSpPr>
          <p:nvPr>
            <p:ph idx="1"/>
          </p:nvPr>
        </p:nvSpPr>
        <p:spPr>
          <a:xfrm>
            <a:off x="990600" y="1219200"/>
            <a:ext cx="7943850" cy="5486400"/>
          </a:xfrm>
        </p:spPr>
        <p:txBody>
          <a:bodyPr/>
          <a:lstStyle/>
          <a:p>
            <a:pPr>
              <a:buFont typeface="Wingdings" panose="05000000000000000000" pitchFamily="2" charset="2"/>
              <a:buChar char="q"/>
            </a:pPr>
            <a:r>
              <a:rPr lang="en-ZA" sz="1800" b="1" dirty="0"/>
              <a:t>The long-run supply response </a:t>
            </a:r>
            <a:r>
              <a:rPr lang="en-ZA" sz="1800" b="1" dirty="0" smtClean="0"/>
              <a:t>relationship:</a:t>
            </a:r>
          </a:p>
          <a:p>
            <a:pPr lvl="1">
              <a:buFont typeface="Wingdings" panose="05000000000000000000" pitchFamily="2" charset="2"/>
              <a:buChar char="q"/>
            </a:pPr>
            <a:endParaRPr lang="en-ZA" sz="1400" dirty="0" smtClean="0"/>
          </a:p>
          <a:p>
            <a:pPr lvl="1">
              <a:buFont typeface="Wingdings" panose="05000000000000000000" pitchFamily="2" charset="2"/>
              <a:buChar char="Ø"/>
            </a:pPr>
            <a:r>
              <a:rPr lang="en-ZA" sz="1600" dirty="0" smtClean="0"/>
              <a:t>Long-run </a:t>
            </a:r>
            <a:r>
              <a:rPr lang="en-ZA" sz="1600" dirty="0"/>
              <a:t>price of cattle and producer price of beef are significant in the formal market and when aggregated for the rest of Namibia, </a:t>
            </a:r>
            <a:endParaRPr lang="en-ZA" sz="1600" dirty="0" smtClean="0"/>
          </a:p>
          <a:p>
            <a:pPr lvl="1">
              <a:buFont typeface="Wingdings" panose="05000000000000000000" pitchFamily="2" charset="2"/>
              <a:buChar char="Ø"/>
            </a:pPr>
            <a:r>
              <a:rPr lang="en-ZA" sz="1600" dirty="0" smtClean="0"/>
              <a:t>but </a:t>
            </a:r>
            <a:r>
              <a:rPr lang="en-ZA" sz="1600" dirty="0"/>
              <a:t>insignificant for the informal market. </a:t>
            </a:r>
            <a:endParaRPr lang="en-ZA" sz="1600" dirty="0" smtClean="0"/>
          </a:p>
          <a:p>
            <a:pPr lvl="1">
              <a:buFont typeface="Wingdings" panose="05000000000000000000" pitchFamily="2" charset="2"/>
              <a:buChar char="Ø"/>
            </a:pPr>
            <a:endParaRPr lang="en-ZA" sz="1600" dirty="0"/>
          </a:p>
          <a:p>
            <a:pPr lvl="1">
              <a:buFont typeface="Wingdings" panose="05000000000000000000" pitchFamily="2" charset="2"/>
              <a:buChar char="Ø"/>
            </a:pPr>
            <a:endParaRPr lang="en-ZA" sz="1600" dirty="0" smtClean="0"/>
          </a:p>
          <a:p>
            <a:pPr lvl="1">
              <a:buFont typeface="Wingdings" panose="05000000000000000000" pitchFamily="2" charset="2"/>
              <a:buChar char="Ø"/>
            </a:pPr>
            <a:r>
              <a:rPr lang="en-ZA" sz="1600" dirty="0"/>
              <a:t>Poor supply response from the informal market is due </a:t>
            </a:r>
            <a:r>
              <a:rPr lang="en-ZA" sz="1600" b="1" i="1" u="sng" dirty="0"/>
              <a:t>to poor off-take </a:t>
            </a:r>
            <a:r>
              <a:rPr lang="en-ZA" sz="1600" dirty="0"/>
              <a:t>rate and </a:t>
            </a:r>
            <a:r>
              <a:rPr lang="en-ZA" sz="1600" b="1" i="1" u="sng" dirty="0"/>
              <a:t>poor calving rate </a:t>
            </a:r>
            <a:r>
              <a:rPr lang="en-ZA" sz="1600" dirty="0"/>
              <a:t>that are linked to the keeping of cattle for other </a:t>
            </a:r>
            <a:r>
              <a:rPr lang="en-ZA" sz="1600" dirty="0" smtClean="0"/>
              <a:t>purposes.</a:t>
            </a:r>
          </a:p>
          <a:p>
            <a:pPr lvl="1">
              <a:buFont typeface="Wingdings" panose="05000000000000000000" pitchFamily="2" charset="2"/>
              <a:buChar char="Ø"/>
            </a:pPr>
            <a:endParaRPr lang="en-ZA" sz="1600" dirty="0"/>
          </a:p>
          <a:p>
            <a:pPr lvl="1">
              <a:buFont typeface="Wingdings" panose="05000000000000000000" pitchFamily="2" charset="2"/>
              <a:buChar char="Ø"/>
            </a:pPr>
            <a:r>
              <a:rPr lang="en-ZA" sz="1600" dirty="0"/>
              <a:t>Lagged values of rainfall has importance for determining the quality of rangeland, </a:t>
            </a:r>
            <a:endParaRPr lang="en-ZA" sz="1600" dirty="0" smtClean="0"/>
          </a:p>
          <a:p>
            <a:pPr lvl="1">
              <a:buFont typeface="Wingdings" panose="05000000000000000000" pitchFamily="2" charset="2"/>
              <a:buChar char="Ø"/>
            </a:pPr>
            <a:r>
              <a:rPr lang="en-ZA" sz="1600" dirty="0" smtClean="0"/>
              <a:t>a </a:t>
            </a:r>
            <a:r>
              <a:rPr lang="en-ZA" sz="1600" dirty="0"/>
              <a:t>negative sign implies that poor rainfall leads to drought and that passively affect the quality of pasture, and then indirectly affects the stocking rate and quality of cattle on pasture. </a:t>
            </a:r>
            <a:endParaRPr lang="en-ZA" sz="1600" dirty="0" smtClean="0"/>
          </a:p>
          <a:p>
            <a:pPr lvl="1">
              <a:buFont typeface="Wingdings" panose="05000000000000000000" pitchFamily="2" charset="2"/>
              <a:buChar char="Ø"/>
            </a:pPr>
            <a:r>
              <a:rPr lang="en-ZA" sz="1600" dirty="0" smtClean="0"/>
              <a:t>The </a:t>
            </a:r>
            <a:r>
              <a:rPr lang="en-ZA" sz="1600" dirty="0"/>
              <a:t>elasticity of supply with respect to input cost (LIC) is higher in absolute value than own price elasticity rest of Namibia</a:t>
            </a:r>
            <a:endParaRPr lang="en-GB" sz="1600" dirty="0"/>
          </a:p>
          <a:p>
            <a:pPr>
              <a:buFont typeface="Wingdings" panose="05000000000000000000" pitchFamily="2" charset="2"/>
              <a:buChar char="Ø"/>
            </a:pPr>
            <a:endParaRPr lang="en-US" sz="1400" dirty="0" smtClean="0"/>
          </a:p>
          <a:p>
            <a:pPr>
              <a:buFont typeface="Wingdings" panose="05000000000000000000" pitchFamily="2" charset="2"/>
              <a:buChar char="Ø"/>
            </a:pPr>
            <a:endParaRPr lang="en-GB" sz="14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6" name="Footer Placeholder 5"/>
          <p:cNvSpPr>
            <a:spLocks noGrp="1"/>
          </p:cNvSpPr>
          <p:nvPr>
            <p:ph type="ftr" sz="quarter" idx="11"/>
          </p:nvPr>
        </p:nvSpPr>
        <p:spPr/>
        <p:txBody>
          <a:bodyPr/>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p>
            <a:pPr>
              <a:defRPr/>
            </a:pPr>
            <a:fld id="{79B9C2CC-8D72-4FC5-B0FE-64F0810F7270}" type="slidenum">
              <a:rPr lang="en-US" smtClean="0"/>
              <a:pPr>
                <a:defRPr/>
              </a:pPr>
              <a:t>11</a:t>
            </a:fld>
            <a:endParaRPr lang="en-US"/>
          </a:p>
        </p:txBody>
      </p:sp>
    </p:spTree>
    <p:extLst>
      <p:ext uri="{BB962C8B-B14F-4D97-AF65-F5344CB8AC3E}">
        <p14:creationId xmlns:p14="http://schemas.microsoft.com/office/powerpoint/2010/main" val="129037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359898"/>
            <a:ext cx="7499350" cy="1143000"/>
          </a:xfrm>
        </p:spPr>
        <p:txBody>
          <a:bodyPr>
            <a:noAutofit/>
          </a:bodyPr>
          <a:lstStyle/>
          <a:p>
            <a:pPr algn="ctr"/>
            <a:r>
              <a:rPr lang="en-ZA" sz="2800" b="1" dirty="0" smtClean="0"/>
              <a:t>Results and Discussion continues….</a:t>
            </a:r>
            <a:endParaRPr lang="en-GB" sz="2800" dirty="0"/>
          </a:p>
        </p:txBody>
      </p:sp>
      <p:sp>
        <p:nvSpPr>
          <p:cNvPr id="4" name="Subtitle 3"/>
          <p:cNvSpPr>
            <a:spLocks noGrp="1"/>
          </p:cNvSpPr>
          <p:nvPr>
            <p:ph idx="1"/>
          </p:nvPr>
        </p:nvSpPr>
        <p:spPr>
          <a:xfrm>
            <a:off x="990600" y="1219200"/>
            <a:ext cx="7943850" cy="5486400"/>
          </a:xfrm>
        </p:spPr>
        <p:txBody>
          <a:bodyPr/>
          <a:lstStyle/>
          <a:p>
            <a:pPr>
              <a:buFont typeface="Wingdings" panose="05000000000000000000" pitchFamily="2" charset="2"/>
              <a:buChar char="q"/>
            </a:pPr>
            <a:r>
              <a:rPr lang="en-ZA" sz="2000" b="1" dirty="0"/>
              <a:t>The short-run supply response </a:t>
            </a:r>
            <a:r>
              <a:rPr lang="en-ZA" sz="2000" b="1" dirty="0" smtClean="0"/>
              <a:t>relationship:</a:t>
            </a:r>
          </a:p>
          <a:p>
            <a:pPr>
              <a:buFont typeface="Wingdings" panose="05000000000000000000" pitchFamily="2" charset="2"/>
              <a:buChar char="q"/>
            </a:pPr>
            <a:endParaRPr lang="en-ZA" sz="2000" b="1" dirty="0"/>
          </a:p>
          <a:p>
            <a:pPr lvl="1">
              <a:buFont typeface="Wingdings" panose="05000000000000000000" pitchFamily="2" charset="2"/>
              <a:buChar char="Ø"/>
            </a:pPr>
            <a:r>
              <a:rPr lang="en-ZA" sz="2000" dirty="0"/>
              <a:t>The short-run elasticities of 0.750, 0.625 and 0.863 for the herd of cattle marketed in formal, informal and Namibia (taken as a whole</a:t>
            </a:r>
            <a:r>
              <a:rPr lang="en-ZA" sz="2000" dirty="0" smtClean="0"/>
              <a:t>);</a:t>
            </a:r>
          </a:p>
          <a:p>
            <a:pPr lvl="1">
              <a:buFont typeface="Wingdings" panose="05000000000000000000" pitchFamily="2" charset="2"/>
              <a:buChar char="Ø"/>
            </a:pPr>
            <a:endParaRPr lang="en-ZA" sz="2000" dirty="0"/>
          </a:p>
          <a:p>
            <a:pPr lvl="1">
              <a:buFont typeface="Wingdings" panose="05000000000000000000" pitchFamily="2" charset="2"/>
              <a:buChar char="Ø"/>
            </a:pPr>
            <a:r>
              <a:rPr lang="en-ZA" sz="2000" dirty="0"/>
              <a:t>beef supply the short-run elasticities are 1.880, 0.802 and 0.867 for the rest of Namibia, formal and informal cattle marketed equation, </a:t>
            </a:r>
            <a:r>
              <a:rPr lang="en-ZA" sz="2000" dirty="0" smtClean="0"/>
              <a:t>respectively.</a:t>
            </a:r>
          </a:p>
          <a:p>
            <a:pPr lvl="1">
              <a:buFont typeface="Wingdings" panose="05000000000000000000" pitchFamily="2" charset="2"/>
              <a:buChar char="Ø"/>
            </a:pPr>
            <a:endParaRPr lang="en-ZA" sz="2000" dirty="0"/>
          </a:p>
          <a:p>
            <a:pPr lvl="1">
              <a:buFont typeface="Wingdings" panose="05000000000000000000" pitchFamily="2" charset="2"/>
              <a:buChar char="Ø"/>
            </a:pPr>
            <a:r>
              <a:rPr lang="en-ZA" sz="2000" dirty="0"/>
              <a:t>The coefficients of -1.668, -1.347 and -0.737 on the correction term measures adjustment towards the long-run relationship between cattle breeding herd and the exogenous variables (cattle producer price, rainfall, input cost, etc.,) </a:t>
            </a:r>
            <a:endParaRPr lang="en-GB" sz="2000" dirty="0"/>
          </a:p>
          <a:p>
            <a:pPr>
              <a:buFont typeface="Wingdings" panose="05000000000000000000" pitchFamily="2" charset="2"/>
              <a:buChar char="Ø"/>
            </a:pPr>
            <a:endParaRPr lang="en-US" sz="1400" dirty="0" smtClean="0"/>
          </a:p>
          <a:p>
            <a:pPr>
              <a:buFont typeface="Wingdings" panose="05000000000000000000" pitchFamily="2" charset="2"/>
              <a:buChar char="Ø"/>
            </a:pPr>
            <a:endParaRPr lang="en-GB" sz="14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12</a:t>
            </a:fld>
            <a:endParaRPr lang="en-US"/>
          </a:p>
        </p:txBody>
      </p:sp>
    </p:spTree>
    <p:extLst>
      <p:ext uri="{BB962C8B-B14F-4D97-AF65-F5344CB8AC3E}">
        <p14:creationId xmlns:p14="http://schemas.microsoft.com/office/powerpoint/2010/main" val="3074618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754" y="440860"/>
            <a:ext cx="7334250" cy="1143000"/>
          </a:xfrm>
        </p:spPr>
        <p:txBody>
          <a:bodyPr>
            <a:noAutofit/>
          </a:bodyPr>
          <a:lstStyle/>
          <a:p>
            <a:pPr algn="ctr"/>
            <a:r>
              <a:rPr lang="en-ZA" sz="3200" b="1" dirty="0"/>
              <a:t>Results and Discussion continues….</a:t>
            </a:r>
            <a:endParaRPr lang="en-GB" sz="3200" dirty="0"/>
          </a:p>
        </p:txBody>
      </p:sp>
      <p:sp>
        <p:nvSpPr>
          <p:cNvPr id="3" name="Content Placeholder 2"/>
          <p:cNvSpPr>
            <a:spLocks noGrp="1"/>
          </p:cNvSpPr>
          <p:nvPr>
            <p:ph idx="1"/>
          </p:nvPr>
        </p:nvSpPr>
        <p:spPr>
          <a:xfrm>
            <a:off x="990600" y="1447800"/>
            <a:ext cx="7943850" cy="5410200"/>
          </a:xfrm>
        </p:spPr>
        <p:txBody>
          <a:bodyPr/>
          <a:lstStyle/>
          <a:p>
            <a:pPr>
              <a:buFont typeface="Wingdings" panose="05000000000000000000" pitchFamily="2" charset="2"/>
              <a:buChar char="q"/>
            </a:pPr>
            <a:r>
              <a:rPr lang="en-ZA" sz="2000" b="1" dirty="0"/>
              <a:t>Own-price elasticities for beef and cattle in </a:t>
            </a:r>
            <a:r>
              <a:rPr lang="en-ZA" sz="2000" b="1" dirty="0" smtClean="0"/>
              <a:t>Namibia:</a:t>
            </a:r>
          </a:p>
          <a:p>
            <a:pPr>
              <a:buFont typeface="Wingdings" panose="05000000000000000000" pitchFamily="2" charset="2"/>
              <a:buChar char="q"/>
            </a:pPr>
            <a:endParaRPr lang="en-ZA" sz="2000" b="1" dirty="0"/>
          </a:p>
          <a:p>
            <a:pPr lvl="1">
              <a:buFont typeface="Wingdings" panose="05000000000000000000" pitchFamily="2" charset="2"/>
              <a:buChar char="Ø"/>
            </a:pPr>
            <a:r>
              <a:rPr lang="en-ZA" sz="2000" dirty="0" smtClean="0"/>
              <a:t>own-price </a:t>
            </a:r>
            <a:r>
              <a:rPr lang="en-ZA" sz="2000" dirty="0"/>
              <a:t>elasticity for live cattle in the well-functioning formal market are 0.625 and 2.604 for the short-run and </a:t>
            </a:r>
            <a:r>
              <a:rPr lang="en-ZA" sz="2000" dirty="0" smtClean="0"/>
              <a:t>long-run;</a:t>
            </a:r>
          </a:p>
          <a:p>
            <a:pPr lvl="1">
              <a:buFont typeface="Wingdings" panose="05000000000000000000" pitchFamily="2" charset="2"/>
              <a:buChar char="Ø"/>
            </a:pPr>
            <a:endParaRPr lang="en-ZA" sz="2000" dirty="0"/>
          </a:p>
          <a:p>
            <a:pPr lvl="1">
              <a:buFont typeface="Wingdings" panose="05000000000000000000" pitchFamily="2" charset="2"/>
              <a:buChar char="Ø"/>
            </a:pPr>
            <a:r>
              <a:rPr lang="en-ZA" sz="2000" dirty="0" smtClean="0"/>
              <a:t>beef </a:t>
            </a:r>
            <a:r>
              <a:rPr lang="en-ZA" sz="2000" dirty="0"/>
              <a:t>elasticities in the same market are 1.852 and 2.507 for the short-run and long-run </a:t>
            </a:r>
            <a:r>
              <a:rPr lang="en-ZA" sz="2000" dirty="0" smtClean="0"/>
              <a:t>elasticities;</a:t>
            </a:r>
          </a:p>
          <a:p>
            <a:pPr lvl="1">
              <a:buFont typeface="Wingdings" panose="05000000000000000000" pitchFamily="2" charset="2"/>
              <a:buChar char="Ø"/>
            </a:pPr>
            <a:endParaRPr lang="en-ZA" sz="2000" dirty="0"/>
          </a:p>
          <a:p>
            <a:pPr lvl="1">
              <a:buFont typeface="Wingdings" panose="05000000000000000000" pitchFamily="2" charset="2"/>
              <a:buChar char="Ø"/>
            </a:pPr>
            <a:r>
              <a:rPr lang="en-ZA" sz="2000" dirty="0"/>
              <a:t>However, taken in broad aggregates, the elasticities for the whole cattle sector are 0.367 and 0.750 for the short-run and long-run, </a:t>
            </a:r>
            <a:r>
              <a:rPr lang="en-ZA" sz="2000" dirty="0" smtClean="0"/>
              <a:t>respectively.</a:t>
            </a:r>
          </a:p>
          <a:p>
            <a:pPr lvl="1">
              <a:buFont typeface="Wingdings" panose="05000000000000000000" pitchFamily="2" charset="2"/>
              <a:buChar char="Ø"/>
            </a:pPr>
            <a:endParaRPr lang="en-ZA" sz="2000" dirty="0"/>
          </a:p>
          <a:p>
            <a:pPr lvl="1">
              <a:buFont typeface="Wingdings" panose="05000000000000000000" pitchFamily="2" charset="2"/>
              <a:buChar char="Ø"/>
            </a:pPr>
            <a:r>
              <a:rPr lang="en-ZA" sz="2000" dirty="0"/>
              <a:t>Similarly, the elasticities for beef are comparatively higher in formal market than the informal market (0.018 compared to 0.625 and 0.367 at aggregated national level)</a:t>
            </a:r>
            <a:endParaRPr lang="en-GB" sz="2000" dirty="0"/>
          </a:p>
        </p:txBody>
      </p:sp>
      <p:pic>
        <p:nvPicPr>
          <p:cNvPr id="4"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6" name="Footer Placeholder 5"/>
          <p:cNvSpPr>
            <a:spLocks noGrp="1"/>
          </p:cNvSpPr>
          <p:nvPr>
            <p:ph type="ftr" sz="quarter" idx="11"/>
          </p:nvPr>
        </p:nvSpPr>
        <p:spPr/>
        <p:txBody>
          <a:bodyPr/>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p>
            <a:pPr>
              <a:defRPr/>
            </a:pPr>
            <a:fld id="{79B9C2CC-8D72-4FC5-B0FE-64F0810F7270}" type="slidenum">
              <a:rPr lang="en-US" smtClean="0"/>
              <a:pPr>
                <a:defRPr/>
              </a:pPr>
              <a:t>13</a:t>
            </a:fld>
            <a:endParaRPr lang="en-US"/>
          </a:p>
        </p:txBody>
      </p:sp>
    </p:spTree>
    <p:extLst>
      <p:ext uri="{BB962C8B-B14F-4D97-AF65-F5344CB8AC3E}">
        <p14:creationId xmlns:p14="http://schemas.microsoft.com/office/powerpoint/2010/main" val="2530190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800" b="1" dirty="0" smtClean="0"/>
              <a:t>Summary and conclusion</a:t>
            </a:r>
            <a:endParaRPr lang="en-GB" sz="2800" dirty="0"/>
          </a:p>
        </p:txBody>
      </p:sp>
      <p:sp>
        <p:nvSpPr>
          <p:cNvPr id="4" name="Subtitle 3"/>
          <p:cNvSpPr>
            <a:spLocks noGrp="1"/>
          </p:cNvSpPr>
          <p:nvPr>
            <p:ph idx="1"/>
          </p:nvPr>
        </p:nvSpPr>
        <p:spPr/>
        <p:txBody>
          <a:bodyPr/>
          <a:lstStyle/>
          <a:p>
            <a:pPr>
              <a:buFont typeface="Wingdings" panose="05000000000000000000" pitchFamily="2" charset="2"/>
              <a:buChar char="q"/>
            </a:pPr>
            <a:r>
              <a:rPr lang="en-ZA" sz="2000" dirty="0" smtClean="0"/>
              <a:t>We used the </a:t>
            </a:r>
            <a:r>
              <a:rPr lang="en-ZA" sz="2000" dirty="0"/>
              <a:t>ARDL model </a:t>
            </a:r>
            <a:r>
              <a:rPr lang="en-ZA" sz="2000" dirty="0" smtClean="0"/>
              <a:t>to estimate </a:t>
            </a:r>
            <a:r>
              <a:rPr lang="en-ZA" sz="2000" dirty="0"/>
              <a:t>the supply response and long-run relationship </a:t>
            </a:r>
            <a:endParaRPr lang="en-ZA" sz="2000" dirty="0" smtClean="0"/>
          </a:p>
          <a:p>
            <a:pPr>
              <a:buFont typeface="Wingdings" panose="05000000000000000000" pitchFamily="2" charset="2"/>
              <a:buChar char="q"/>
            </a:pPr>
            <a:endParaRPr lang="en-ZA" sz="2000" dirty="0"/>
          </a:p>
          <a:p>
            <a:pPr lvl="1">
              <a:buFont typeface="Wingdings" panose="05000000000000000000" pitchFamily="2" charset="2"/>
              <a:buChar char="q"/>
            </a:pPr>
            <a:r>
              <a:rPr lang="en-ZA" sz="1600" dirty="0" smtClean="0"/>
              <a:t>Taking cattle </a:t>
            </a:r>
            <a:r>
              <a:rPr lang="en-ZA" sz="1600" dirty="0"/>
              <a:t>and beef as endogenous variables and </a:t>
            </a:r>
            <a:r>
              <a:rPr lang="en-ZA" sz="1600" dirty="0" smtClean="0"/>
              <a:t>exogenous variable (breeding </a:t>
            </a:r>
            <a:r>
              <a:rPr lang="en-ZA" sz="1600" dirty="0"/>
              <a:t>herd size, input costs, prices and non-price factors such as </a:t>
            </a:r>
            <a:r>
              <a:rPr lang="en-ZA" sz="1600" dirty="0" smtClean="0"/>
              <a:t>rainfall) for Namibia.</a:t>
            </a:r>
          </a:p>
          <a:p>
            <a:pPr lvl="1">
              <a:buFont typeface="Wingdings" panose="05000000000000000000" pitchFamily="2" charset="2"/>
              <a:buChar char="q"/>
            </a:pPr>
            <a:endParaRPr lang="en-ZA" sz="1600" dirty="0"/>
          </a:p>
          <a:p>
            <a:pPr>
              <a:buFont typeface="Wingdings" panose="05000000000000000000" pitchFamily="2" charset="2"/>
              <a:buChar char="q"/>
            </a:pPr>
            <a:r>
              <a:rPr lang="en-ZA" sz="2000" dirty="0" smtClean="0"/>
              <a:t>We </a:t>
            </a:r>
            <a:r>
              <a:rPr lang="en-ZA" sz="2000" dirty="0"/>
              <a:t>found that the vector error correction model has good performance in terms of conventional criteria of coherency and consistent with theory.</a:t>
            </a:r>
            <a:r>
              <a:rPr lang="en-ZA" sz="2000" dirty="0" smtClean="0"/>
              <a:t> </a:t>
            </a:r>
            <a:endParaRPr lang="en-GB" sz="2000" dirty="0"/>
          </a:p>
        </p:txBody>
      </p:sp>
      <p:pic>
        <p:nvPicPr>
          <p:cNvPr id="1026" name="Picture 2" descr="https://virtual.ilri.org/wp-content/uploads/201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0"/>
            <a:ext cx="1524000" cy="70271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14</a:t>
            </a:fld>
            <a:endParaRPr lang="en-US"/>
          </a:p>
        </p:txBody>
      </p:sp>
    </p:spTree>
    <p:extLst>
      <p:ext uri="{BB962C8B-B14F-4D97-AF65-F5344CB8AC3E}">
        <p14:creationId xmlns:p14="http://schemas.microsoft.com/office/powerpoint/2010/main" val="3578224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7650" cy="1143000"/>
          </a:xfrm>
        </p:spPr>
        <p:txBody>
          <a:bodyPr>
            <a:normAutofit/>
          </a:bodyPr>
          <a:lstStyle/>
          <a:p>
            <a:pPr algn="ctr"/>
            <a:r>
              <a:rPr lang="en-US" sz="3600" dirty="0" smtClean="0"/>
              <a:t>Summary and conclusion continues.</a:t>
            </a:r>
            <a:endParaRPr lang="en-GB" sz="36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ZA" sz="2000" dirty="0"/>
              <a:t>Overall, the estimated elasticities </a:t>
            </a:r>
            <a:r>
              <a:rPr lang="en-ZA" sz="2000" dirty="0" smtClean="0"/>
              <a:t>are </a:t>
            </a:r>
            <a:r>
              <a:rPr lang="en-ZA" sz="2000" dirty="0"/>
              <a:t>consistent with </a:t>
            </a:r>
            <a:r>
              <a:rPr lang="en-ZA" sz="2000" i="1" dirty="0"/>
              <a:t>a priori</a:t>
            </a:r>
            <a:r>
              <a:rPr lang="en-ZA" sz="2000" dirty="0"/>
              <a:t> expectations and superior to previous estimated by Von Bach </a:t>
            </a:r>
            <a:r>
              <a:rPr lang="en-ZA" sz="2000" i="1" dirty="0"/>
              <a:t>et al.</a:t>
            </a:r>
            <a:r>
              <a:rPr lang="en-ZA" sz="2000" dirty="0"/>
              <a:t> (1998), </a:t>
            </a:r>
            <a:endParaRPr lang="en-ZA" sz="2000" dirty="0" smtClean="0"/>
          </a:p>
          <a:p>
            <a:endParaRPr lang="en-ZA" sz="2000" dirty="0"/>
          </a:p>
          <a:p>
            <a:pPr>
              <a:buFont typeface="Wingdings" panose="05000000000000000000" pitchFamily="2" charset="2"/>
              <a:buChar char="Ø"/>
            </a:pPr>
            <a:r>
              <a:rPr lang="en-ZA" sz="2000" dirty="0" smtClean="0"/>
              <a:t>firstly</a:t>
            </a:r>
            <a:r>
              <a:rPr lang="en-ZA" sz="2000" dirty="0"/>
              <a:t>, because we take care of the dynamics in cattle and beef production and marketing using ARDL approach and Bound test for co-integration tests. </a:t>
            </a:r>
            <a:endParaRPr lang="en-ZA" sz="2000" dirty="0" smtClean="0"/>
          </a:p>
          <a:p>
            <a:pPr>
              <a:buFont typeface="Wingdings" panose="05000000000000000000" pitchFamily="2" charset="2"/>
              <a:buChar char="Ø"/>
            </a:pPr>
            <a:endParaRPr lang="en-ZA" sz="2000" dirty="0"/>
          </a:p>
          <a:p>
            <a:pPr>
              <a:buFont typeface="Wingdings" panose="05000000000000000000" pitchFamily="2" charset="2"/>
              <a:buChar char="Ø"/>
            </a:pPr>
            <a:r>
              <a:rPr lang="en-ZA" sz="2000" dirty="0" smtClean="0"/>
              <a:t>Secondly</a:t>
            </a:r>
            <a:r>
              <a:rPr lang="en-ZA" sz="2000" dirty="0"/>
              <a:t>, the elasticities results reported here are the only complete set of cattle and beef supply elasticities available for Namibia. </a:t>
            </a:r>
            <a:endParaRPr lang="en-GB" sz="2000" dirty="0"/>
          </a:p>
          <a:p>
            <a:endParaRPr lang="en-GB" sz="2000" dirty="0"/>
          </a:p>
        </p:txBody>
      </p:sp>
      <p:pic>
        <p:nvPicPr>
          <p:cNvPr id="4" name="Picture 2" descr="https://virtual.ilri.org/wp-content/uploads/201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0"/>
            <a:ext cx="1524000" cy="7027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10730" y="-47347"/>
            <a:ext cx="4164922" cy="338554"/>
          </a:xfrm>
          <a:prstGeom prst="rect">
            <a:avLst/>
          </a:prstGeom>
        </p:spPr>
        <p:txBody>
          <a:bodyPr wrap="none">
            <a:spAutoFit/>
          </a:bodyPr>
          <a:lstStyle/>
          <a:p>
            <a:pPr algn="r"/>
            <a:r>
              <a:rPr lang="en-US" sz="1600" b="1" dirty="0">
                <a:solidFill>
                  <a:srgbClr val="C00000"/>
                </a:solidFill>
              </a:rPr>
              <a:t>Livestock Finance February 21 - 23 2017 </a:t>
            </a:r>
            <a:endParaRPr lang="en-GB" sz="1600" b="1" dirty="0">
              <a:solidFill>
                <a:srgbClr val="C00000"/>
              </a:solidFill>
            </a:endParaRPr>
          </a:p>
        </p:txBody>
      </p:sp>
      <p:sp>
        <p:nvSpPr>
          <p:cNvPr id="6" name="Footer Placeholder 5"/>
          <p:cNvSpPr>
            <a:spLocks noGrp="1"/>
          </p:cNvSpPr>
          <p:nvPr>
            <p:ph type="ftr" sz="quarter" idx="11"/>
          </p:nvPr>
        </p:nvSpPr>
        <p:spPr/>
        <p:txBody>
          <a:bodyPr/>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p>
            <a:pPr>
              <a:defRPr/>
            </a:pPr>
            <a:fld id="{79B9C2CC-8D72-4FC5-B0FE-64F0810F7270}" type="slidenum">
              <a:rPr lang="en-US" smtClean="0"/>
              <a:pPr>
                <a:defRPr/>
              </a:pPr>
              <a:t>15</a:t>
            </a:fld>
            <a:endParaRPr lang="en-US"/>
          </a:p>
        </p:txBody>
      </p:sp>
    </p:spTree>
    <p:extLst>
      <p:ext uri="{BB962C8B-B14F-4D97-AF65-F5344CB8AC3E}">
        <p14:creationId xmlns:p14="http://schemas.microsoft.com/office/powerpoint/2010/main" val="331522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Comments and Questions</a:t>
            </a:r>
            <a:br>
              <a:rPr lang="en-US" sz="3200" dirty="0" smtClean="0"/>
            </a:br>
            <a:r>
              <a:rPr lang="en-US" sz="3200" dirty="0" smtClean="0"/>
              <a:t>Welcome</a:t>
            </a:r>
            <a:endParaRPr lang="en-GB" sz="3200" dirty="0"/>
          </a:p>
        </p:txBody>
      </p:sp>
      <p:sp>
        <p:nvSpPr>
          <p:cNvPr id="4" name="TextBox 3"/>
          <p:cNvSpPr txBox="1"/>
          <p:nvPr/>
        </p:nvSpPr>
        <p:spPr>
          <a:xfrm>
            <a:off x="990601" y="3657600"/>
            <a:ext cx="7772399" cy="369332"/>
          </a:xfrm>
          <a:prstGeom prst="rect">
            <a:avLst/>
          </a:prstGeom>
          <a:noFill/>
        </p:spPr>
        <p:txBody>
          <a:bodyPr wrap="square" rtlCol="0">
            <a:spAutoFit/>
          </a:bodyPr>
          <a:lstStyle/>
          <a:p>
            <a:pPr algn="ctr"/>
            <a:r>
              <a:rPr lang="en-US" b="1" dirty="0" smtClean="0"/>
              <a:t>Thank (</a:t>
            </a:r>
            <a:r>
              <a:rPr lang="en-US" b="1" dirty="0" err="1" smtClean="0"/>
              <a:t>Dankie</a:t>
            </a:r>
            <a:r>
              <a:rPr lang="en-US" b="1" dirty="0" smtClean="0"/>
              <a:t>) You for the opportunity to listen to my presentation</a:t>
            </a:r>
          </a:p>
        </p:txBody>
      </p:sp>
      <p:pic>
        <p:nvPicPr>
          <p:cNvPr id="5"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1" y="0"/>
            <a:ext cx="1524000" cy="70271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7" name="Footer Placeholder 6"/>
          <p:cNvSpPr>
            <a:spLocks noGrp="1"/>
          </p:cNvSpPr>
          <p:nvPr>
            <p:ph type="ftr" sz="quarter" idx="11"/>
          </p:nvPr>
        </p:nvSpPr>
        <p:spPr/>
        <p:txBody>
          <a:bodyPr/>
          <a:lstStyle/>
          <a:p>
            <a:pPr>
              <a:defRPr/>
            </a:pPr>
            <a:r>
              <a:rPr lang="en-US" smtClean="0"/>
              <a:t>ILRI Conference 2017</a:t>
            </a:r>
            <a:endParaRPr lang="en-US"/>
          </a:p>
        </p:txBody>
      </p:sp>
      <p:sp>
        <p:nvSpPr>
          <p:cNvPr id="8" name="Slide Number Placeholder 7"/>
          <p:cNvSpPr>
            <a:spLocks noGrp="1"/>
          </p:cNvSpPr>
          <p:nvPr>
            <p:ph type="sldNum" sz="quarter" idx="12"/>
          </p:nvPr>
        </p:nvSpPr>
        <p:spPr/>
        <p:txBody>
          <a:bodyPr/>
          <a:lstStyle/>
          <a:p>
            <a:pPr>
              <a:defRPr/>
            </a:pPr>
            <a:fld id="{79B9C2CC-8D72-4FC5-B0FE-64F0810F7270}" type="slidenum">
              <a:rPr lang="en-US" smtClean="0"/>
              <a:pPr>
                <a:defRPr/>
              </a:pPr>
              <a:t>16</a:t>
            </a:fld>
            <a:endParaRPr lang="en-US"/>
          </a:p>
        </p:txBody>
      </p:sp>
    </p:spTree>
    <p:extLst>
      <p:ext uri="{BB962C8B-B14F-4D97-AF65-F5344CB8AC3E}">
        <p14:creationId xmlns:p14="http://schemas.microsoft.com/office/powerpoint/2010/main" val="387253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800" b="1" dirty="0" smtClean="0"/>
              <a:t>Background</a:t>
            </a:r>
            <a:endParaRPr lang="en-GB" sz="2800" dirty="0"/>
          </a:p>
        </p:txBody>
      </p:sp>
      <p:sp>
        <p:nvSpPr>
          <p:cNvPr id="4" name="Subtitle 3"/>
          <p:cNvSpPr>
            <a:spLocks noGrp="1"/>
          </p:cNvSpPr>
          <p:nvPr>
            <p:ph idx="1"/>
          </p:nvPr>
        </p:nvSpPr>
        <p:spPr/>
        <p:txBody>
          <a:bodyPr/>
          <a:lstStyle/>
          <a:p>
            <a:pPr>
              <a:buFont typeface="Wingdings" panose="05000000000000000000" pitchFamily="2" charset="2"/>
              <a:buChar char="q"/>
            </a:pPr>
            <a:r>
              <a:rPr lang="en-ZA" sz="2000" dirty="0" smtClean="0"/>
              <a:t>In Namibia, livestock production </a:t>
            </a:r>
            <a:r>
              <a:rPr lang="en-ZA" sz="2000" dirty="0"/>
              <a:t>and marketing decisions of cattle producers </a:t>
            </a:r>
            <a:r>
              <a:rPr lang="en-ZA" sz="2000" dirty="0" smtClean="0"/>
              <a:t>are </a:t>
            </a:r>
            <a:r>
              <a:rPr lang="en-ZA" sz="2000" dirty="0"/>
              <a:t>reliant and influenced by the condition of the </a:t>
            </a:r>
            <a:r>
              <a:rPr lang="en-ZA" sz="2000" i="1" dirty="0"/>
              <a:t>rangeland</a:t>
            </a:r>
            <a:r>
              <a:rPr lang="en-ZA" sz="2000" dirty="0"/>
              <a:t> and </a:t>
            </a:r>
            <a:r>
              <a:rPr lang="en-ZA" sz="2000" i="1" dirty="0"/>
              <a:t>land tenure </a:t>
            </a:r>
            <a:r>
              <a:rPr lang="en-ZA" sz="2000" i="1" dirty="0" smtClean="0"/>
              <a:t>systems. </a:t>
            </a:r>
          </a:p>
          <a:p>
            <a:pPr>
              <a:buFont typeface="Wingdings" panose="05000000000000000000" pitchFamily="2" charset="2"/>
              <a:buChar char="q"/>
            </a:pPr>
            <a:endParaRPr lang="en-ZA" sz="2000" dirty="0"/>
          </a:p>
          <a:p>
            <a:pPr>
              <a:buFont typeface="Wingdings" panose="05000000000000000000" pitchFamily="2" charset="2"/>
              <a:buChar char="q"/>
            </a:pPr>
            <a:r>
              <a:rPr lang="en-ZA" sz="2000" dirty="0" smtClean="0"/>
              <a:t>Coupled </a:t>
            </a:r>
            <a:r>
              <a:rPr lang="en-ZA" sz="2000" dirty="0"/>
              <a:t>to </a:t>
            </a:r>
            <a:r>
              <a:rPr lang="en-ZA" sz="2000" dirty="0" smtClean="0"/>
              <a:t>these are the </a:t>
            </a:r>
            <a:r>
              <a:rPr lang="en-ZA" sz="2000" dirty="0"/>
              <a:t>fluctuations in </a:t>
            </a:r>
            <a:r>
              <a:rPr lang="en-ZA" sz="2000" i="1" dirty="0" smtClean="0"/>
              <a:t>cattle</a:t>
            </a:r>
            <a:r>
              <a:rPr lang="en-ZA" sz="2000" dirty="0" smtClean="0"/>
              <a:t> </a:t>
            </a:r>
            <a:r>
              <a:rPr lang="en-ZA" sz="2000" i="1" dirty="0" smtClean="0"/>
              <a:t>producer prices.</a:t>
            </a:r>
          </a:p>
          <a:p>
            <a:pPr>
              <a:buFont typeface="Wingdings" panose="05000000000000000000" pitchFamily="2" charset="2"/>
              <a:buChar char="q"/>
            </a:pPr>
            <a:endParaRPr lang="en-ZA" sz="2000" i="1" dirty="0"/>
          </a:p>
          <a:p>
            <a:pPr>
              <a:buFont typeface="Wingdings" panose="05000000000000000000" pitchFamily="2" charset="2"/>
              <a:buChar char="q"/>
            </a:pPr>
            <a:r>
              <a:rPr lang="en-ZA" sz="2000" dirty="0" smtClean="0"/>
              <a:t>Von Bach </a:t>
            </a:r>
            <a:r>
              <a:rPr lang="en-ZA" sz="2000" i="1" dirty="0" smtClean="0"/>
              <a:t>et. al </a:t>
            </a:r>
            <a:r>
              <a:rPr lang="en-ZA" sz="2000" dirty="0" smtClean="0"/>
              <a:t>(1998) and Meat Board of Namibia (2014) studies suggests that </a:t>
            </a:r>
          </a:p>
          <a:p>
            <a:pPr lvl="1">
              <a:buFont typeface="Wingdings" panose="05000000000000000000" pitchFamily="2" charset="2"/>
              <a:buChar char="q"/>
            </a:pPr>
            <a:r>
              <a:rPr lang="en-ZA" sz="1800" dirty="0" smtClean="0"/>
              <a:t>Namibia </a:t>
            </a:r>
            <a:r>
              <a:rPr lang="en-ZA" sz="1800" dirty="0"/>
              <a:t>has a comparative advantage in </a:t>
            </a:r>
            <a:r>
              <a:rPr lang="en-ZA" sz="1800" i="1" dirty="0"/>
              <a:t>the production of cattle and beef </a:t>
            </a:r>
            <a:r>
              <a:rPr lang="en-ZA" sz="1800" dirty="0"/>
              <a:t>on its rangeland and a </a:t>
            </a:r>
            <a:r>
              <a:rPr lang="en-ZA" sz="1800" i="1" dirty="0"/>
              <a:t>disadvantage in grain production</a:t>
            </a:r>
            <a:r>
              <a:rPr lang="en-ZA" sz="1800" dirty="0"/>
              <a:t>. </a:t>
            </a:r>
            <a:endParaRPr lang="en-ZA" sz="1800" dirty="0" smtClean="0"/>
          </a:p>
          <a:p>
            <a:pPr>
              <a:buFont typeface="Wingdings" panose="05000000000000000000" pitchFamily="2" charset="2"/>
              <a:buChar char="q"/>
            </a:pPr>
            <a:endParaRPr lang="en-ZA" sz="2000" dirty="0"/>
          </a:p>
          <a:p>
            <a:pPr>
              <a:buFont typeface="Wingdings" panose="05000000000000000000" pitchFamily="2" charset="2"/>
              <a:buChar char="q"/>
            </a:pPr>
            <a:r>
              <a:rPr lang="en-ZA" sz="2000" dirty="0" smtClean="0"/>
              <a:t>However, the above </a:t>
            </a:r>
            <a:r>
              <a:rPr lang="en-ZA" sz="2000" dirty="0"/>
              <a:t>dichotomy of the economic paradox is not unique to </a:t>
            </a:r>
            <a:r>
              <a:rPr lang="en-ZA" sz="2000" dirty="0" smtClean="0"/>
              <a:t>Namibia.</a:t>
            </a:r>
            <a:endParaRPr lang="en-GB" sz="2000" i="1"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2</a:t>
            </a:fld>
            <a:endParaRPr lang="en-US"/>
          </a:p>
        </p:txBody>
      </p:sp>
    </p:spTree>
    <p:extLst>
      <p:ext uri="{BB962C8B-B14F-4D97-AF65-F5344CB8AC3E}">
        <p14:creationId xmlns:p14="http://schemas.microsoft.com/office/powerpoint/2010/main" val="96598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2800" b="1" dirty="0" smtClean="0"/>
              <a:t>Background </a:t>
            </a:r>
            <a:r>
              <a:rPr lang="en-ZA" sz="2400" b="1" dirty="0" smtClean="0"/>
              <a:t>continues</a:t>
            </a:r>
            <a:r>
              <a:rPr lang="en-ZA" sz="2800" b="1" dirty="0" smtClean="0"/>
              <a:t>…</a:t>
            </a:r>
            <a:endParaRPr lang="en-GB" sz="2800" dirty="0"/>
          </a:p>
        </p:txBody>
      </p:sp>
      <p:sp>
        <p:nvSpPr>
          <p:cNvPr id="4" name="Subtitle 3"/>
          <p:cNvSpPr>
            <a:spLocks noGrp="1"/>
          </p:cNvSpPr>
          <p:nvPr>
            <p:ph idx="1"/>
          </p:nvPr>
        </p:nvSpPr>
        <p:spPr/>
        <p:txBody>
          <a:bodyPr/>
          <a:lstStyle/>
          <a:p>
            <a:pPr>
              <a:buFont typeface="Wingdings" panose="05000000000000000000" pitchFamily="2" charset="2"/>
              <a:buChar char="Ø"/>
            </a:pPr>
            <a:r>
              <a:rPr lang="en-ZA" sz="2000" dirty="0"/>
              <a:t>In fact </a:t>
            </a:r>
            <a:r>
              <a:rPr lang="en-GB" sz="2000" dirty="0"/>
              <a:t>Thornton (2010) </a:t>
            </a:r>
            <a:r>
              <a:rPr lang="en-ZA" sz="2000" dirty="0"/>
              <a:t>in a study that outlines the livestock production-recent trend, future prospects, settles that </a:t>
            </a:r>
            <a:endParaRPr lang="en-ZA" sz="2000" dirty="0" smtClean="0"/>
          </a:p>
          <a:p>
            <a:pPr>
              <a:buFont typeface="Wingdings" panose="05000000000000000000" pitchFamily="2" charset="2"/>
              <a:buChar char="Ø"/>
            </a:pPr>
            <a:endParaRPr lang="en-ZA" sz="1600" dirty="0"/>
          </a:p>
          <a:p>
            <a:pPr lvl="1">
              <a:buFont typeface="Wingdings" panose="05000000000000000000" pitchFamily="2" charset="2"/>
              <a:buChar char="Ø"/>
            </a:pPr>
            <a:r>
              <a:rPr lang="en-ZA" sz="1800" i="1" dirty="0" smtClean="0"/>
              <a:t>some </a:t>
            </a:r>
            <a:r>
              <a:rPr lang="en-ZA" sz="1800" i="1" dirty="0"/>
              <a:t>developing countries have a comparative advantage in grazing land as well as a disadvantage in grain production</a:t>
            </a:r>
            <a:r>
              <a:rPr lang="en-ZA" sz="1800" i="1" dirty="0" smtClean="0"/>
              <a:t>.</a:t>
            </a:r>
          </a:p>
          <a:p>
            <a:pPr lvl="1">
              <a:buFont typeface="Wingdings" panose="05000000000000000000" pitchFamily="2" charset="2"/>
              <a:buChar char="Ø"/>
            </a:pPr>
            <a:endParaRPr lang="en-ZA" sz="1800" i="1" dirty="0"/>
          </a:p>
          <a:p>
            <a:pPr lvl="1">
              <a:buFont typeface="Wingdings" panose="05000000000000000000" pitchFamily="2" charset="2"/>
              <a:buChar char="Ø"/>
            </a:pPr>
            <a:endParaRPr lang="en-ZA" sz="1800" i="1" dirty="0" smtClean="0"/>
          </a:p>
          <a:p>
            <a:pPr>
              <a:buFont typeface="Wingdings" panose="05000000000000000000" pitchFamily="2" charset="2"/>
              <a:buChar char="Ø"/>
            </a:pPr>
            <a:r>
              <a:rPr lang="en-ZA" sz="2000" dirty="0"/>
              <a:t>Although Namibia has made use of the comparative advantage analogy to build an industry that has grown with meandering strides, </a:t>
            </a:r>
            <a:endParaRPr lang="en-ZA" sz="2000" dirty="0" smtClean="0"/>
          </a:p>
          <a:p>
            <a:pPr>
              <a:buFont typeface="Wingdings" panose="05000000000000000000" pitchFamily="2" charset="2"/>
              <a:buChar char="Ø"/>
            </a:pPr>
            <a:endParaRPr lang="en-ZA" sz="2000" dirty="0"/>
          </a:p>
          <a:p>
            <a:pPr>
              <a:buFont typeface="Wingdings" panose="05000000000000000000" pitchFamily="2" charset="2"/>
              <a:buChar char="Ø"/>
            </a:pPr>
            <a:r>
              <a:rPr lang="en-ZA" sz="2000" dirty="0" smtClean="0"/>
              <a:t>recent </a:t>
            </a:r>
            <a:r>
              <a:rPr lang="en-ZA" sz="2000" dirty="0"/>
              <a:t>data from the industry indicate that </a:t>
            </a:r>
            <a:r>
              <a:rPr lang="en-ZA" sz="2000" i="1" dirty="0"/>
              <a:t>production</a:t>
            </a:r>
            <a:r>
              <a:rPr lang="en-ZA" sz="2000" dirty="0"/>
              <a:t>, </a:t>
            </a:r>
            <a:r>
              <a:rPr lang="en-ZA" sz="2000" i="1" dirty="0"/>
              <a:t>marketing</a:t>
            </a:r>
            <a:r>
              <a:rPr lang="en-ZA" sz="2000" dirty="0"/>
              <a:t> and </a:t>
            </a:r>
            <a:r>
              <a:rPr lang="en-ZA" sz="2000" i="1" dirty="0"/>
              <a:t>exportation</a:t>
            </a:r>
            <a:r>
              <a:rPr lang="en-ZA" sz="2000" dirty="0"/>
              <a:t> of live cattle and beef has shown a modest growth and steady decline (see Figures 1 and 2)</a:t>
            </a:r>
            <a:endParaRPr lang="en-GB" sz="2000" i="1" dirty="0"/>
          </a:p>
        </p:txBody>
      </p:sp>
      <p:pic>
        <p:nvPicPr>
          <p:cNvPr id="1026" name="Picture 2" descr="https://virtual.ilri.org/wp-content/uploads/201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3</a:t>
            </a:fld>
            <a:endParaRPr lang="en-US"/>
          </a:p>
        </p:txBody>
      </p:sp>
    </p:spTree>
    <p:extLst>
      <p:ext uri="{BB962C8B-B14F-4D97-AF65-F5344CB8AC3E}">
        <p14:creationId xmlns:p14="http://schemas.microsoft.com/office/powerpoint/2010/main" val="127534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Background continues….</a:t>
            </a:r>
            <a:endParaRPr lang="en-GB" sz="2800" dirty="0"/>
          </a:p>
        </p:txBody>
      </p:sp>
      <p:sp>
        <p:nvSpPr>
          <p:cNvPr id="4" name="Subtitle 3"/>
          <p:cNvSpPr>
            <a:spLocks noGrp="1"/>
          </p:cNvSpPr>
          <p:nvPr>
            <p:ph idx="1"/>
          </p:nvPr>
        </p:nvSpPr>
        <p:spPr>
          <a:xfrm>
            <a:off x="990600" y="1447800"/>
            <a:ext cx="7943850" cy="4800600"/>
          </a:xfrm>
        </p:spPr>
        <p:txBody>
          <a:bodyPr/>
          <a:lstStyle/>
          <a:p>
            <a:pPr>
              <a:buFont typeface="Wingdings" panose="05000000000000000000" pitchFamily="2" charset="2"/>
              <a:buChar char="Ø"/>
            </a:pPr>
            <a:r>
              <a:rPr lang="en-ZA" sz="2000" dirty="0"/>
              <a:t>The modest growth in has been overshadowed by the underutilization of domestic slaughter abattoirs and underutilization of the failure to meet export quotas. </a:t>
            </a:r>
            <a:endParaRPr lang="en-ZA" sz="2000" dirty="0" smtClean="0"/>
          </a:p>
          <a:p>
            <a:pPr>
              <a:buFont typeface="Wingdings" panose="05000000000000000000" pitchFamily="2" charset="2"/>
              <a:buChar char="Ø"/>
            </a:pPr>
            <a:endParaRPr lang="en-ZA" sz="2000" dirty="0"/>
          </a:p>
          <a:p>
            <a:pPr>
              <a:buFont typeface="Wingdings" panose="05000000000000000000" pitchFamily="2" charset="2"/>
              <a:buChar char="Ø"/>
            </a:pPr>
            <a:endParaRPr lang="en-ZA" sz="2000" dirty="0" smtClean="0"/>
          </a:p>
          <a:p>
            <a:pPr>
              <a:buFont typeface="Wingdings" panose="05000000000000000000" pitchFamily="2" charset="2"/>
              <a:buChar char="Ø"/>
            </a:pPr>
            <a:r>
              <a:rPr lang="en-ZA" sz="2000" dirty="0" smtClean="0"/>
              <a:t>Meanwhile</a:t>
            </a:r>
            <a:r>
              <a:rPr lang="en-ZA" sz="2000" dirty="0"/>
              <a:t>, prices of both cattle and beef have shown an upward </a:t>
            </a:r>
            <a:r>
              <a:rPr lang="en-ZA" sz="2000" dirty="0" smtClean="0"/>
              <a:t>trend.</a:t>
            </a:r>
          </a:p>
          <a:p>
            <a:pPr>
              <a:buFont typeface="Wingdings" panose="05000000000000000000" pitchFamily="2" charset="2"/>
              <a:buChar char="Ø"/>
            </a:pPr>
            <a:endParaRPr lang="en-ZA" sz="2000" dirty="0"/>
          </a:p>
          <a:p>
            <a:pPr>
              <a:buFont typeface="Wingdings" panose="05000000000000000000" pitchFamily="2" charset="2"/>
              <a:buChar char="Ø"/>
            </a:pPr>
            <a:r>
              <a:rPr lang="en-ZA" sz="2000" dirty="0" smtClean="0"/>
              <a:t>Consequently</a:t>
            </a:r>
            <a:r>
              <a:rPr lang="en-ZA" sz="2000" dirty="0"/>
              <a:t>, this has led to an economic paradox</a:t>
            </a:r>
            <a:r>
              <a:rPr lang="en-ZA" sz="2000" dirty="0" smtClean="0"/>
              <a:t>.</a:t>
            </a:r>
          </a:p>
          <a:p>
            <a:pPr>
              <a:buFont typeface="Wingdings" panose="05000000000000000000" pitchFamily="2" charset="2"/>
              <a:buChar char="Ø"/>
            </a:pPr>
            <a:endParaRPr lang="en-ZA" sz="2000" dirty="0"/>
          </a:p>
          <a:p>
            <a:pPr>
              <a:buFont typeface="Wingdings" panose="05000000000000000000" pitchFamily="2" charset="2"/>
              <a:buChar char="Ø"/>
            </a:pPr>
            <a:endParaRPr lang="en-ZA" sz="2000" dirty="0" smtClean="0"/>
          </a:p>
          <a:p>
            <a:pPr>
              <a:buFont typeface="Wingdings" panose="05000000000000000000" pitchFamily="2" charset="2"/>
              <a:buChar char="Ø"/>
            </a:pPr>
            <a:r>
              <a:rPr lang="en-ZA" sz="2000" dirty="0" smtClean="0"/>
              <a:t>However, </a:t>
            </a:r>
            <a:r>
              <a:rPr lang="en-ZA" sz="2000" b="1" i="1" dirty="0" smtClean="0"/>
              <a:t>the industry has contributed about 3 percent to the GDP in real terms</a:t>
            </a:r>
            <a:r>
              <a:rPr lang="en-ZA" sz="2000" dirty="0" smtClean="0"/>
              <a:t>.</a:t>
            </a:r>
            <a:endParaRPr lang="en-GB" sz="16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4</a:t>
            </a:fld>
            <a:endParaRPr lang="en-US"/>
          </a:p>
        </p:txBody>
      </p:sp>
    </p:spTree>
    <p:extLst>
      <p:ext uri="{BB962C8B-B14F-4D97-AF65-F5344CB8AC3E}">
        <p14:creationId xmlns:p14="http://schemas.microsoft.com/office/powerpoint/2010/main" val="140417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13140"/>
            <a:ext cx="7499350" cy="1143000"/>
          </a:xfrm>
        </p:spPr>
        <p:txBody>
          <a:bodyPr>
            <a:noAutofit/>
          </a:bodyPr>
          <a:lstStyle/>
          <a:p>
            <a:pPr algn="ctr"/>
            <a:r>
              <a:rPr lang="en-ZA" sz="1800" dirty="0">
                <a:effectLst/>
              </a:rPr>
              <a:t>Figure 1. Marketing of live beef cattle in Namibia (1968 – 2014)</a:t>
            </a:r>
            <a:r>
              <a:rPr lang="en-GB" sz="1800" dirty="0">
                <a:effectLst/>
              </a:rPr>
              <a:t/>
            </a:r>
            <a:br>
              <a:rPr lang="en-GB" sz="1800" dirty="0">
                <a:effectLst/>
              </a:rPr>
            </a:br>
            <a:endParaRPr lang="en-GB" sz="18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graphicFrame>
        <p:nvGraphicFramePr>
          <p:cNvPr id="7" name="Chart 6"/>
          <p:cNvGraphicFramePr>
            <a:graphicFrameLocks/>
          </p:cNvGraphicFramePr>
          <p:nvPr>
            <p:extLst>
              <p:ext uri="{D42A27DB-BD31-4B8C-83A1-F6EECF244321}">
                <p14:modId xmlns:p14="http://schemas.microsoft.com/office/powerpoint/2010/main" val="1622983175"/>
              </p:ext>
            </p:extLst>
          </p:nvPr>
        </p:nvGraphicFramePr>
        <p:xfrm>
          <a:off x="1704974" y="2049780"/>
          <a:ext cx="6219825" cy="3208020"/>
        </p:xfrm>
        <a:graphic>
          <a:graphicData uri="http://schemas.openxmlformats.org/drawingml/2006/chart">
            <c:chart xmlns:c="http://schemas.openxmlformats.org/drawingml/2006/chart" xmlns:r="http://schemas.openxmlformats.org/officeDocument/2006/relationships" r:id="rId4"/>
          </a:graphicData>
        </a:graphic>
      </p:graphicFrame>
      <p:sp>
        <p:nvSpPr>
          <p:cNvPr id="9" name="Footer Placeholder 8"/>
          <p:cNvSpPr>
            <a:spLocks noGrp="1"/>
          </p:cNvSpPr>
          <p:nvPr>
            <p:ph type="ftr" sz="quarter" idx="11"/>
          </p:nvPr>
        </p:nvSpPr>
        <p:spPr/>
        <p:txBody>
          <a:bodyPr/>
          <a:lstStyle/>
          <a:p>
            <a:pPr>
              <a:defRPr/>
            </a:pPr>
            <a:r>
              <a:rPr lang="en-US" smtClean="0"/>
              <a:t>ILRI Conference 2017</a:t>
            </a:r>
            <a:endParaRPr lang="en-US"/>
          </a:p>
        </p:txBody>
      </p:sp>
      <p:sp>
        <p:nvSpPr>
          <p:cNvPr id="10" name="Slide Number Placeholder 9"/>
          <p:cNvSpPr>
            <a:spLocks noGrp="1"/>
          </p:cNvSpPr>
          <p:nvPr>
            <p:ph type="sldNum" sz="quarter" idx="12"/>
          </p:nvPr>
        </p:nvSpPr>
        <p:spPr/>
        <p:txBody>
          <a:bodyPr/>
          <a:lstStyle/>
          <a:p>
            <a:pPr>
              <a:defRPr/>
            </a:pPr>
            <a:fld id="{79B9C2CC-8D72-4FC5-B0FE-64F0810F7270}" type="slidenum">
              <a:rPr lang="en-US" smtClean="0"/>
              <a:pPr>
                <a:defRPr/>
              </a:pPr>
              <a:t>5</a:t>
            </a:fld>
            <a:endParaRPr lang="en-US"/>
          </a:p>
        </p:txBody>
      </p:sp>
    </p:spTree>
    <p:extLst>
      <p:ext uri="{BB962C8B-B14F-4D97-AF65-F5344CB8AC3E}">
        <p14:creationId xmlns:p14="http://schemas.microsoft.com/office/powerpoint/2010/main" val="3267591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501821"/>
            <a:ext cx="7499350" cy="1143000"/>
          </a:xfrm>
        </p:spPr>
        <p:txBody>
          <a:bodyPr>
            <a:noAutofit/>
          </a:bodyPr>
          <a:lstStyle/>
          <a:p>
            <a:pPr algn="ctr"/>
            <a:r>
              <a:rPr lang="en-ZA" sz="1800" dirty="0">
                <a:effectLst/>
              </a:rPr>
              <a:t>Figure 2. Annualised real producer prices of cattle in the disaggregated markets of Namibia</a:t>
            </a:r>
            <a:endParaRPr lang="en-GB" sz="18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graphicFrame>
        <p:nvGraphicFramePr>
          <p:cNvPr id="6" name="Chart 5"/>
          <p:cNvGraphicFramePr/>
          <p:nvPr>
            <p:extLst>
              <p:ext uri="{D42A27DB-BD31-4B8C-83A1-F6EECF244321}">
                <p14:modId xmlns:p14="http://schemas.microsoft.com/office/powerpoint/2010/main" val="3484477591"/>
              </p:ext>
            </p:extLst>
          </p:nvPr>
        </p:nvGraphicFramePr>
        <p:xfrm>
          <a:off x="1435100" y="1738312"/>
          <a:ext cx="6565899" cy="4510088"/>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7" name="Slide Number Placeholder 6"/>
          <p:cNvSpPr>
            <a:spLocks noGrp="1"/>
          </p:cNvSpPr>
          <p:nvPr>
            <p:ph type="sldNum" sz="quarter" idx="12"/>
          </p:nvPr>
        </p:nvSpPr>
        <p:spPr/>
        <p:txBody>
          <a:bodyPr/>
          <a:lstStyle/>
          <a:p>
            <a:pPr>
              <a:defRPr/>
            </a:pPr>
            <a:fld id="{79B9C2CC-8D72-4FC5-B0FE-64F0810F7270}" type="slidenum">
              <a:rPr lang="en-US" smtClean="0"/>
              <a:pPr>
                <a:defRPr/>
              </a:pPr>
              <a:t>6</a:t>
            </a:fld>
            <a:endParaRPr lang="en-US"/>
          </a:p>
        </p:txBody>
      </p:sp>
    </p:spTree>
    <p:extLst>
      <p:ext uri="{BB962C8B-B14F-4D97-AF65-F5344CB8AC3E}">
        <p14:creationId xmlns:p14="http://schemas.microsoft.com/office/powerpoint/2010/main" val="374756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smtClean="0"/>
              <a:t>Research Objectives</a:t>
            </a:r>
            <a:endParaRPr lang="en-GB" sz="2400" dirty="0"/>
          </a:p>
        </p:txBody>
      </p:sp>
      <p:sp>
        <p:nvSpPr>
          <p:cNvPr id="4" name="Subtitle 3"/>
          <p:cNvSpPr>
            <a:spLocks noGrp="1"/>
          </p:cNvSpPr>
          <p:nvPr>
            <p:ph idx="1"/>
          </p:nvPr>
        </p:nvSpPr>
        <p:spPr>
          <a:xfrm>
            <a:off x="990600" y="1447800"/>
            <a:ext cx="7943850" cy="4800600"/>
          </a:xfrm>
        </p:spPr>
        <p:txBody>
          <a:bodyPr/>
          <a:lstStyle/>
          <a:p>
            <a:pPr>
              <a:buFont typeface="Wingdings" panose="05000000000000000000" pitchFamily="2" charset="2"/>
              <a:buChar char="v"/>
            </a:pPr>
            <a:r>
              <a:rPr lang="en-ZA" sz="2000" dirty="0" smtClean="0"/>
              <a:t>The research formulates </a:t>
            </a:r>
            <a:r>
              <a:rPr lang="en-ZA" sz="2000" dirty="0"/>
              <a:t>a disaggregated, annual, simultaneous model of the Namibian beef and cattle sector that differentiates between formal and informal </a:t>
            </a:r>
            <a:endParaRPr lang="en-ZA" sz="2000" dirty="0" smtClean="0"/>
          </a:p>
          <a:p>
            <a:pPr>
              <a:buFont typeface="Wingdings" panose="05000000000000000000" pitchFamily="2" charset="2"/>
              <a:buChar char="v"/>
            </a:pPr>
            <a:endParaRPr lang="en-ZA" sz="2000" dirty="0"/>
          </a:p>
          <a:p>
            <a:pPr lvl="1">
              <a:buFont typeface="Wingdings" panose="05000000000000000000" pitchFamily="2" charset="2"/>
              <a:buChar char="v"/>
            </a:pPr>
            <a:r>
              <a:rPr lang="en-ZA" sz="2000" i="1" dirty="0" smtClean="0"/>
              <a:t>in </a:t>
            </a:r>
            <a:r>
              <a:rPr lang="en-ZA" sz="2000" i="1" dirty="0"/>
              <a:t>order to estimate beef supplied and cattle marketed</a:t>
            </a:r>
            <a:r>
              <a:rPr lang="en-ZA" sz="2000" dirty="0"/>
              <a:t>. </a:t>
            </a: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r>
              <a:rPr lang="en-ZA" sz="2000" dirty="0" smtClean="0"/>
              <a:t>The </a:t>
            </a:r>
            <a:r>
              <a:rPr lang="en-ZA" sz="2000" dirty="0"/>
              <a:t>model </a:t>
            </a:r>
            <a:r>
              <a:rPr lang="en-ZA" sz="2000" dirty="0" smtClean="0"/>
              <a:t>used to </a:t>
            </a:r>
            <a:r>
              <a:rPr lang="en-ZA" sz="2000" dirty="0"/>
              <a:t>obtain reliable elasticities for the Namibian beef cattle sector and </a:t>
            </a:r>
            <a:endParaRPr lang="en-ZA" sz="2000" dirty="0" smtClean="0"/>
          </a:p>
          <a:p>
            <a:pPr>
              <a:buFont typeface="Wingdings" panose="05000000000000000000" pitchFamily="2" charset="2"/>
              <a:buChar char="v"/>
            </a:pPr>
            <a:endParaRPr lang="en-ZA" sz="2000" dirty="0"/>
          </a:p>
          <a:p>
            <a:pPr lvl="1">
              <a:buFont typeface="Wingdings" panose="05000000000000000000" pitchFamily="2" charset="2"/>
              <a:buChar char="v"/>
            </a:pPr>
            <a:r>
              <a:rPr lang="en-ZA" sz="2000" i="1" dirty="0" smtClean="0"/>
              <a:t>assess </a:t>
            </a:r>
            <a:r>
              <a:rPr lang="en-ZA" sz="2000" i="1" dirty="0"/>
              <a:t>the impact of policy changes on the beef cattle prices, supply and demand composition</a:t>
            </a:r>
            <a:endParaRPr lang="en-GB" sz="2000" i="1"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7</a:t>
            </a:fld>
            <a:endParaRPr lang="en-US"/>
          </a:p>
        </p:txBody>
      </p:sp>
    </p:spTree>
    <p:extLst>
      <p:ext uri="{BB962C8B-B14F-4D97-AF65-F5344CB8AC3E}">
        <p14:creationId xmlns:p14="http://schemas.microsoft.com/office/powerpoint/2010/main" val="1499239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Methodology</a:t>
            </a:r>
            <a:endParaRPr lang="en-GB" sz="3600" dirty="0"/>
          </a:p>
        </p:txBody>
      </p:sp>
      <p:sp>
        <p:nvSpPr>
          <p:cNvPr id="4" name="Subtitle 3"/>
          <p:cNvSpPr>
            <a:spLocks noGrp="1"/>
          </p:cNvSpPr>
          <p:nvPr>
            <p:ph idx="1"/>
          </p:nvPr>
        </p:nvSpPr>
        <p:spPr>
          <a:xfrm>
            <a:off x="990600" y="1447800"/>
            <a:ext cx="7943850" cy="5181600"/>
          </a:xfrm>
        </p:spPr>
        <p:txBody>
          <a:bodyPr/>
          <a:lstStyle/>
          <a:p>
            <a:pPr>
              <a:buFont typeface="Wingdings" panose="05000000000000000000" pitchFamily="2" charset="2"/>
              <a:buChar char="q"/>
            </a:pPr>
            <a:r>
              <a:rPr lang="en-ZA" sz="2000" dirty="0"/>
              <a:t>Estimation which involve price responsiveness of agricultural commodities should be accurate because it is precursor for supporting policy decisions</a:t>
            </a:r>
            <a:r>
              <a:rPr lang="en-ZA" sz="1600" dirty="0"/>
              <a:t>. </a:t>
            </a:r>
            <a:endParaRPr lang="en-ZA" sz="1600" dirty="0" smtClean="0"/>
          </a:p>
          <a:p>
            <a:pPr>
              <a:buFont typeface="Wingdings" panose="05000000000000000000" pitchFamily="2" charset="2"/>
              <a:buChar char="q"/>
            </a:pPr>
            <a:endParaRPr lang="en-ZA" sz="1600" dirty="0"/>
          </a:p>
          <a:p>
            <a:pPr>
              <a:buFont typeface="Wingdings" panose="05000000000000000000" pitchFamily="2" charset="2"/>
              <a:buChar char="q"/>
            </a:pPr>
            <a:r>
              <a:rPr lang="en-ZA" sz="2000" dirty="0"/>
              <a:t>Agricultural commodity producers rely on price responsiveness to policy changes, and </a:t>
            </a:r>
            <a:endParaRPr lang="en-ZA" sz="2000" dirty="0" smtClean="0"/>
          </a:p>
          <a:p>
            <a:pPr lvl="1">
              <a:buFont typeface="Wingdings" panose="05000000000000000000" pitchFamily="2" charset="2"/>
              <a:buChar char="q"/>
            </a:pPr>
            <a:r>
              <a:rPr lang="en-ZA" sz="1600" dirty="0" smtClean="0"/>
              <a:t>therefore </a:t>
            </a:r>
            <a:r>
              <a:rPr lang="en-ZA" sz="1600" dirty="0"/>
              <a:t>design production practices to cushion impacts of exogenous factors that influence production decisions. </a:t>
            </a:r>
            <a:endParaRPr lang="en-ZA" sz="1600" dirty="0" smtClean="0"/>
          </a:p>
          <a:p>
            <a:pPr>
              <a:buFont typeface="Wingdings" panose="05000000000000000000" pitchFamily="2" charset="2"/>
              <a:buChar char="q"/>
            </a:pPr>
            <a:endParaRPr lang="en-ZA" sz="1600" dirty="0"/>
          </a:p>
          <a:p>
            <a:pPr>
              <a:buFont typeface="Wingdings" panose="05000000000000000000" pitchFamily="2" charset="2"/>
              <a:buChar char="q"/>
            </a:pPr>
            <a:r>
              <a:rPr lang="en-ZA" sz="2000" dirty="0" smtClean="0"/>
              <a:t>Therefore</a:t>
            </a:r>
            <a:r>
              <a:rPr lang="en-ZA" sz="2000" dirty="0"/>
              <a:t>, supply estimates are relied upon for predicting the impact of changing exogenous factors such as </a:t>
            </a:r>
            <a:endParaRPr lang="en-ZA" sz="2000" dirty="0" smtClean="0"/>
          </a:p>
          <a:p>
            <a:pPr lvl="1">
              <a:buFont typeface="Wingdings" panose="05000000000000000000" pitchFamily="2" charset="2"/>
              <a:buChar char="q"/>
            </a:pPr>
            <a:r>
              <a:rPr lang="en-ZA" sz="1600" b="1" i="1" dirty="0" smtClean="0"/>
              <a:t>government </a:t>
            </a:r>
            <a:r>
              <a:rPr lang="en-ZA" sz="1600" b="1" i="1" dirty="0"/>
              <a:t>programmes, </a:t>
            </a:r>
            <a:endParaRPr lang="en-ZA" sz="1600" b="1" i="1" dirty="0" smtClean="0"/>
          </a:p>
          <a:p>
            <a:pPr lvl="1">
              <a:buFont typeface="Wingdings" panose="05000000000000000000" pitchFamily="2" charset="2"/>
              <a:buChar char="q"/>
            </a:pPr>
            <a:r>
              <a:rPr lang="en-ZA" sz="1600" b="1" i="1" dirty="0" smtClean="0"/>
              <a:t>prices </a:t>
            </a:r>
            <a:r>
              <a:rPr lang="en-ZA" sz="1600" b="1" i="1" dirty="0"/>
              <a:t>and other macroeconomic variable </a:t>
            </a:r>
            <a:endParaRPr lang="en-ZA" sz="1600" b="1" i="1" dirty="0" smtClean="0"/>
          </a:p>
          <a:p>
            <a:pPr lvl="1">
              <a:buFont typeface="Wingdings" panose="05000000000000000000" pitchFamily="2" charset="2"/>
              <a:buChar char="Ø"/>
            </a:pPr>
            <a:endParaRPr lang="en-ZA" sz="1600" b="1" i="1" dirty="0"/>
          </a:p>
          <a:p>
            <a:pPr lvl="1">
              <a:buFont typeface="Wingdings" panose="05000000000000000000" pitchFamily="2" charset="2"/>
              <a:buChar char="Ø"/>
            </a:pPr>
            <a:r>
              <a:rPr lang="en-ZA" sz="1600" b="1" i="1" dirty="0" smtClean="0"/>
              <a:t>that </a:t>
            </a:r>
            <a:r>
              <a:rPr lang="en-ZA" sz="1600" b="1" i="1" dirty="0"/>
              <a:t>have effect on the social benefit and welfare of agricultural producers and consumers. </a:t>
            </a:r>
            <a:endParaRPr lang="en-GB" sz="1600" b="1" i="1"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8</a:t>
            </a:fld>
            <a:endParaRPr lang="en-US"/>
          </a:p>
        </p:txBody>
      </p:sp>
    </p:spTree>
    <p:extLst>
      <p:ext uri="{BB962C8B-B14F-4D97-AF65-F5344CB8AC3E}">
        <p14:creationId xmlns:p14="http://schemas.microsoft.com/office/powerpoint/2010/main" val="150980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778" y="166783"/>
            <a:ext cx="7499350" cy="1143000"/>
          </a:xfrm>
        </p:spPr>
        <p:txBody>
          <a:bodyPr>
            <a:noAutofit/>
          </a:bodyPr>
          <a:lstStyle/>
          <a:p>
            <a:pPr algn="ctr"/>
            <a:r>
              <a:rPr lang="en-US" sz="3600" dirty="0" smtClean="0"/>
              <a:t>Methodology</a:t>
            </a:r>
            <a:endParaRPr lang="en-GB" sz="3600" dirty="0"/>
          </a:p>
        </p:txBody>
      </p:sp>
      <p:sp>
        <p:nvSpPr>
          <p:cNvPr id="4" name="Subtitle 3"/>
          <p:cNvSpPr>
            <a:spLocks noGrp="1"/>
          </p:cNvSpPr>
          <p:nvPr>
            <p:ph idx="1"/>
          </p:nvPr>
        </p:nvSpPr>
        <p:spPr>
          <a:xfrm>
            <a:off x="990600" y="1476566"/>
            <a:ext cx="8077200" cy="5076634"/>
          </a:xfrm>
        </p:spPr>
        <p:txBody>
          <a:bodyPr/>
          <a:lstStyle/>
          <a:p>
            <a:pPr>
              <a:buFont typeface="Wingdings" panose="05000000000000000000" pitchFamily="2" charset="2"/>
              <a:buChar char="q"/>
            </a:pPr>
            <a:r>
              <a:rPr lang="en-ZA" sz="2000" dirty="0" smtClean="0"/>
              <a:t>We estimated </a:t>
            </a:r>
            <a:r>
              <a:rPr lang="en-ZA" sz="2000" dirty="0"/>
              <a:t>two ARDL systems composed of cattle and beef, </a:t>
            </a:r>
            <a:endParaRPr lang="en-ZA" sz="2000" dirty="0" smtClean="0"/>
          </a:p>
          <a:p>
            <a:pPr>
              <a:buFont typeface="Wingdings" panose="05000000000000000000" pitchFamily="2" charset="2"/>
              <a:buChar char="q"/>
            </a:pPr>
            <a:endParaRPr lang="en-ZA" sz="2000" dirty="0"/>
          </a:p>
          <a:p>
            <a:pPr lvl="1">
              <a:buFont typeface="Wingdings" panose="05000000000000000000" pitchFamily="2" charset="2"/>
              <a:buChar char="q"/>
            </a:pPr>
            <a:r>
              <a:rPr lang="en-ZA" sz="2000" dirty="0" smtClean="0"/>
              <a:t>with </a:t>
            </a:r>
            <a:r>
              <a:rPr lang="en-ZA" sz="2000" dirty="0"/>
              <a:t>each system consisting of two equations capturing the formal and informal sub-sectors of cattle and beef markets in </a:t>
            </a:r>
            <a:r>
              <a:rPr lang="en-ZA" sz="2000" dirty="0" smtClean="0"/>
              <a:t>Namibia,</a:t>
            </a:r>
          </a:p>
          <a:p>
            <a:pPr lvl="1">
              <a:buFont typeface="Wingdings" panose="05000000000000000000" pitchFamily="2" charset="2"/>
              <a:buChar char="q"/>
            </a:pPr>
            <a:endParaRPr lang="en-ZA" sz="2000" dirty="0"/>
          </a:p>
          <a:p>
            <a:pPr>
              <a:buFont typeface="Wingdings" panose="05000000000000000000" pitchFamily="2" charset="2"/>
              <a:buChar char="q"/>
            </a:pPr>
            <a:r>
              <a:rPr lang="en-ZA" sz="2000" b="1" dirty="0"/>
              <a:t>Data set </a:t>
            </a:r>
            <a:r>
              <a:rPr lang="en-ZA" sz="2000" dirty="0"/>
              <a:t>for estimating the supply response for the sub-sample (formal and informal) markets </a:t>
            </a:r>
            <a:r>
              <a:rPr lang="en-ZA" sz="2000" dirty="0" smtClean="0"/>
              <a:t>24 </a:t>
            </a:r>
            <a:r>
              <a:rPr lang="en-ZA" sz="2000" dirty="0"/>
              <a:t>observations (1990 - 2014</a:t>
            </a:r>
            <a:r>
              <a:rPr lang="en-ZA" sz="2000" dirty="0" smtClean="0"/>
              <a:t>).</a:t>
            </a:r>
          </a:p>
          <a:p>
            <a:pPr>
              <a:buFont typeface="Wingdings" panose="05000000000000000000" pitchFamily="2" charset="2"/>
              <a:buChar char="q"/>
            </a:pPr>
            <a:r>
              <a:rPr lang="en-ZA" sz="2000" dirty="0"/>
              <a:t>the following functional relationship are formulated for cattle marketed and beef supply in each market</a:t>
            </a:r>
            <a:r>
              <a:rPr lang="en-ZA" sz="2000" dirty="0" smtClean="0"/>
              <a:t>:</a:t>
            </a:r>
          </a:p>
          <a:p>
            <a:pPr>
              <a:buFont typeface="Wingdings" panose="05000000000000000000" pitchFamily="2" charset="2"/>
              <a:buChar char="q"/>
            </a:pPr>
            <a:endParaRPr lang="en-GB" sz="2000" dirty="0"/>
          </a:p>
          <a:p>
            <a:pPr lvl="1">
              <a:buFont typeface="Wingdings" panose="05000000000000000000" pitchFamily="2" charset="2"/>
              <a:buChar char="Ø"/>
            </a:pPr>
            <a:r>
              <a:rPr lang="en-ZA" sz="1800" i="1" dirty="0"/>
              <a:t>BH1 =f(</a:t>
            </a:r>
            <a:r>
              <a:rPr lang="en-ZA" sz="1800" i="1" dirty="0" err="1"/>
              <a:t>InBPP</a:t>
            </a:r>
            <a:r>
              <a:rPr lang="en-ZA" sz="1800" i="1" dirty="0"/>
              <a:t>, </a:t>
            </a:r>
            <a:r>
              <a:rPr lang="en-ZA" sz="1800" i="1" dirty="0" err="1"/>
              <a:t>InIC</a:t>
            </a:r>
            <a:r>
              <a:rPr lang="en-ZA" sz="1800" i="1" dirty="0"/>
              <a:t>, </a:t>
            </a:r>
            <a:r>
              <a:rPr lang="en-ZA" sz="1800" i="1" dirty="0" err="1"/>
              <a:t>InSPP</a:t>
            </a:r>
            <a:r>
              <a:rPr lang="en-ZA" sz="1800" i="1" dirty="0"/>
              <a:t>, InRF1, InBH1</a:t>
            </a:r>
            <a:r>
              <a:rPr lang="en-ZA" sz="1800" i="1" baseline="-25000" dirty="0"/>
              <a:t>t-1</a:t>
            </a:r>
            <a:r>
              <a:rPr lang="en-ZA" sz="1800" i="1" dirty="0"/>
              <a:t>,)	</a:t>
            </a:r>
            <a:r>
              <a:rPr lang="en-ZA" sz="1800" i="1" dirty="0" smtClean="0"/>
              <a:t>	</a:t>
            </a:r>
            <a:r>
              <a:rPr lang="en-ZA" sz="1800" i="1" dirty="0"/>
              <a:t>	(1)</a:t>
            </a:r>
            <a:endParaRPr lang="en-GB" sz="1800" dirty="0"/>
          </a:p>
          <a:p>
            <a:pPr lvl="1">
              <a:buFont typeface="Wingdings" panose="05000000000000000000" pitchFamily="2" charset="2"/>
              <a:buChar char="Ø"/>
            </a:pPr>
            <a:r>
              <a:rPr lang="en-ZA" sz="1800" i="1" dirty="0"/>
              <a:t>BS1 =f((InBPP1, InIC1, </a:t>
            </a:r>
            <a:r>
              <a:rPr lang="en-ZA" sz="1800" i="1" dirty="0" err="1"/>
              <a:t>InSPP</a:t>
            </a:r>
            <a:r>
              <a:rPr lang="en-ZA" sz="1800" i="1" dirty="0"/>
              <a:t>, InRF1, InBH1</a:t>
            </a:r>
            <a:r>
              <a:rPr lang="en-ZA" sz="1800" i="1" baseline="-25000" dirty="0"/>
              <a:t>t-1</a:t>
            </a:r>
            <a:r>
              <a:rPr lang="en-ZA" sz="1800" i="1" dirty="0" smtClean="0"/>
              <a:t>,)</a:t>
            </a:r>
            <a:r>
              <a:rPr lang="en-ZA" sz="1800" i="1" dirty="0"/>
              <a:t>	</a:t>
            </a:r>
            <a:r>
              <a:rPr lang="en-ZA" sz="1800" i="1" dirty="0" smtClean="0"/>
              <a:t>	(</a:t>
            </a:r>
            <a:r>
              <a:rPr lang="en-ZA" sz="1800" i="1" dirty="0"/>
              <a:t>2)</a:t>
            </a:r>
            <a:endParaRPr lang="en-GB" sz="1800" dirty="0"/>
          </a:p>
          <a:p>
            <a:pPr>
              <a:buFont typeface="Wingdings" panose="05000000000000000000" pitchFamily="2" charset="2"/>
              <a:buChar char="q"/>
            </a:pPr>
            <a:endParaRPr lang="en-GB" sz="2400" dirty="0"/>
          </a:p>
        </p:txBody>
      </p:sp>
      <p:pic>
        <p:nvPicPr>
          <p:cNvPr id="1026" name="Picture 2" descr="https://virtual.ilri.org/wp-content/uploads/201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0"/>
            <a:ext cx="1673225" cy="771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0"/>
            <a:ext cx="3581400" cy="307777"/>
          </a:xfrm>
          <a:prstGeom prst="rect">
            <a:avLst/>
          </a:prstGeom>
          <a:noFill/>
        </p:spPr>
        <p:txBody>
          <a:bodyPr wrap="square" rtlCol="0">
            <a:spAutoFit/>
          </a:bodyPr>
          <a:lstStyle/>
          <a:p>
            <a:pPr algn="r"/>
            <a:r>
              <a:rPr lang="en-US" sz="1400" b="1" dirty="0" smtClean="0">
                <a:solidFill>
                  <a:srgbClr val="C00000"/>
                </a:solidFill>
              </a:rPr>
              <a:t>Livestock Finance February 21 - 23 2017 </a:t>
            </a:r>
            <a:endParaRPr lang="en-GB" sz="1400" b="1" dirty="0">
              <a:solidFill>
                <a:srgbClr val="C00000"/>
              </a:solidFill>
            </a:endParaRPr>
          </a:p>
        </p:txBody>
      </p:sp>
      <p:sp>
        <p:nvSpPr>
          <p:cNvPr id="3" name="Footer Placeholder 2"/>
          <p:cNvSpPr>
            <a:spLocks noGrp="1"/>
          </p:cNvSpPr>
          <p:nvPr>
            <p:ph type="ftr" sz="quarter" idx="11"/>
          </p:nvPr>
        </p:nvSpPr>
        <p:spPr/>
        <p:txBody>
          <a:bodyPr/>
          <a:lstStyle/>
          <a:p>
            <a:pPr>
              <a:defRPr/>
            </a:pPr>
            <a:r>
              <a:rPr lang="en-US" smtClean="0"/>
              <a:t>ILRI Conference 2017</a:t>
            </a:r>
            <a:endParaRPr lang="en-US"/>
          </a:p>
        </p:txBody>
      </p:sp>
      <p:sp>
        <p:nvSpPr>
          <p:cNvPr id="6" name="Slide Number Placeholder 5"/>
          <p:cNvSpPr>
            <a:spLocks noGrp="1"/>
          </p:cNvSpPr>
          <p:nvPr>
            <p:ph type="sldNum" sz="quarter" idx="12"/>
          </p:nvPr>
        </p:nvSpPr>
        <p:spPr/>
        <p:txBody>
          <a:bodyPr/>
          <a:lstStyle/>
          <a:p>
            <a:pPr>
              <a:defRPr/>
            </a:pPr>
            <a:fld id="{79B9C2CC-8D72-4FC5-B0FE-64F0810F7270}" type="slidenum">
              <a:rPr lang="en-US" smtClean="0"/>
              <a:pPr>
                <a:defRPr/>
              </a:pPr>
              <a:t>9</a:t>
            </a:fld>
            <a:endParaRPr lang="en-US"/>
          </a:p>
        </p:txBody>
      </p:sp>
    </p:spTree>
    <p:extLst>
      <p:ext uri="{BB962C8B-B14F-4D97-AF65-F5344CB8AC3E}">
        <p14:creationId xmlns:p14="http://schemas.microsoft.com/office/powerpoint/2010/main" val="3601913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12140</TotalTime>
  <Words>1879</Words>
  <Application>Microsoft Office PowerPoint</Application>
  <PresentationFormat>On-screen Show (4:3)</PresentationFormat>
  <Paragraphs>201</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Gill Sans MT</vt:lpstr>
      <vt:lpstr>Times New Roman</vt:lpstr>
      <vt:lpstr>Verdana</vt:lpstr>
      <vt:lpstr>Wingdings</vt:lpstr>
      <vt:lpstr>Wingdings 2</vt:lpstr>
      <vt:lpstr>Solstice</vt:lpstr>
      <vt:lpstr>Disaggregated supply response of cattle and beef in Namibia:  An autoregressive distributed lag approach</vt:lpstr>
      <vt:lpstr>Background</vt:lpstr>
      <vt:lpstr>Background continues…</vt:lpstr>
      <vt:lpstr>Background continues….</vt:lpstr>
      <vt:lpstr>Figure 1. Marketing of live beef cattle in Namibia (1968 – 2014) </vt:lpstr>
      <vt:lpstr>Figure 2. Annualised real producer prices of cattle in the disaggregated markets of Namibia</vt:lpstr>
      <vt:lpstr>Research Objectives</vt:lpstr>
      <vt:lpstr>Methodology</vt:lpstr>
      <vt:lpstr>Methodology</vt:lpstr>
      <vt:lpstr>Results and Discussion</vt:lpstr>
      <vt:lpstr>Results and Discussion continues….</vt:lpstr>
      <vt:lpstr>Results and Discussion continues….</vt:lpstr>
      <vt:lpstr>Results and Discussion continues….</vt:lpstr>
      <vt:lpstr>Summary and conclusion</vt:lpstr>
      <vt:lpstr>Summary and conclusion continues.</vt:lpstr>
      <vt:lpstr>Comments and Questions Welcome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Econ326  Intermediate Microeconomics</dc:title>
  <dc:creator>ginger</dc:creator>
  <cp:lastModifiedBy>Sean Kalundu</cp:lastModifiedBy>
  <cp:revision>266</cp:revision>
  <dcterms:created xsi:type="dcterms:W3CDTF">2011-01-14T18:47:42Z</dcterms:created>
  <dcterms:modified xsi:type="dcterms:W3CDTF">2017-03-06T21:06:40Z</dcterms:modified>
</cp:coreProperties>
</file>