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9" r:id="rId7"/>
    <p:sldId id="270" r:id="rId8"/>
    <p:sldId id="260" r:id="rId9"/>
    <p:sldId id="261" r:id="rId10"/>
    <p:sldId id="262" r:id="rId11"/>
    <p:sldId id="267" r:id="rId12"/>
    <p:sldId id="264" r:id="rId13"/>
    <p:sldId id="268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1741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outlineViewPr>
    <p:cViewPr>
      <p:scale>
        <a:sx n="33" d="100"/>
        <a:sy n="33" d="100"/>
      </p:scale>
      <p:origin x="0" y="-3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Commercialization index (%)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MFI Participants</c:v>
                </c:pt>
                <c:pt idx="1">
                  <c:v>Non- Participants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70.599999999999994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28C71-72A3-4B8B-9AEF-85DB454A2DAA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DE2FB-B071-4AE0-96C9-26E41EB4E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3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DE2FB-B071-4AE0-96C9-26E41EB4EB2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8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06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82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79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7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22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3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71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6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9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95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BF3A3E-F91D-44B1-BFFB-B1D81B252064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6244AE9-BBE1-497A-AFBD-C4FFDB6827C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63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4686" y="927279"/>
            <a:ext cx="9681027" cy="204774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Influence of Microfinance Participation on Dairy Commercialization:</a:t>
            </a:r>
            <a:r>
              <a:rPr lang="en-US" sz="4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Case</a:t>
            </a:r>
            <a:r>
              <a:rPr lang="en-US" sz="4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of</a:t>
            </a:r>
            <a:r>
              <a:rPr lang="en-US" sz="4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Small</a:t>
            </a:r>
            <a:r>
              <a:rPr lang="en-US" sz="4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Scale</a:t>
            </a:r>
            <a:r>
              <a:rPr lang="en-US" sz="4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Dairy</a:t>
            </a:r>
            <a:r>
              <a:rPr lang="en-US" sz="4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Farmers</a:t>
            </a:r>
            <a:r>
              <a:rPr lang="en-US" sz="4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in</a:t>
            </a:r>
            <a:r>
              <a:rPr lang="en-US" sz="4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sz="4400" dirty="0">
                <a:solidFill>
                  <a:schemeClr val="accent1"/>
                </a:solidFill>
                <a:latin typeface="Gill Sans MT" panose="020B0502020104020203" pitchFamily="34" charset="0"/>
              </a:rPr>
              <a:t>Kenya</a:t>
            </a:r>
            <a:endParaRPr lang="en-GB" sz="4400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915" y="3628572"/>
            <a:ext cx="10093971" cy="2699657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sz="1400" dirty="0" smtClean="0">
              <a:latin typeface="Gill Sans MT" panose="020B0502020104020203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cap="none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Hillary C. </a:t>
            </a:r>
            <a:r>
              <a:rPr lang="en-US" sz="2000" b="1" cap="none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Korir*, </a:t>
            </a:r>
            <a:r>
              <a:rPr lang="en-US" sz="2000" b="1" cap="none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Kiprotich</a:t>
            </a:r>
            <a:r>
              <a:rPr lang="en-US" sz="2000" b="1" cap="none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B. </a:t>
            </a:r>
            <a:r>
              <a:rPr lang="en-US" sz="2000" b="1" cap="none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Cheruiyot</a:t>
            </a:r>
            <a:r>
              <a:rPr lang="en-US" sz="2000" b="1" cap="none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and </a:t>
            </a:r>
            <a:r>
              <a:rPr lang="en-US" sz="2000" b="1" cap="none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Benard</a:t>
            </a:r>
            <a:r>
              <a:rPr lang="en-US" sz="2000" b="1" cap="none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O. </a:t>
            </a:r>
            <a:r>
              <a:rPr lang="en-US" sz="2000" b="1" cap="none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Apind</a:t>
            </a:r>
            <a:endParaRPr lang="en-GB" sz="2000" b="1" cap="none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*The </a:t>
            </a: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National Treasury </a:t>
            </a:r>
            <a:endParaRPr lang="en-GB" sz="1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Nairobi</a:t>
            </a:r>
            <a:r>
              <a:rPr lang="en-US" sz="1400" dirty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Kenya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cap="none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Invited Paper for the International Conference on Livestock Value Chain Finance </a:t>
            </a:r>
            <a:r>
              <a:rPr lang="en-US" sz="1600" b="1" cap="none" dirty="0">
                <a:solidFill>
                  <a:schemeClr val="tx1"/>
                </a:solidFill>
                <a:latin typeface="Gill Sans MT" panose="020B0502020104020203" pitchFamily="34" charset="0"/>
              </a:rPr>
              <a:t>&amp;</a:t>
            </a:r>
            <a:endParaRPr lang="en-US" sz="1600" b="1" cap="none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cap="none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Access co Credit – </a:t>
            </a:r>
            <a:r>
              <a:rPr lang="en-US" sz="1600" b="1" cap="none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Ezulwini</a:t>
            </a:r>
            <a:r>
              <a:rPr lang="en-US" sz="1600" b="1" cap="none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Swaziland, 21 - 23 February 2017</a:t>
            </a:r>
          </a:p>
        </p:txBody>
      </p:sp>
    </p:spTree>
    <p:extLst>
      <p:ext uri="{BB962C8B-B14F-4D97-AF65-F5344CB8AC3E}">
        <p14:creationId xmlns:p14="http://schemas.microsoft.com/office/powerpoint/2010/main" val="3947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0529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Results (2)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0252315"/>
              </p:ext>
            </p:extLst>
          </p:nvPr>
        </p:nvGraphicFramePr>
        <p:xfrm>
          <a:off x="899886" y="2056093"/>
          <a:ext cx="4754607" cy="420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289278" cy="4200245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commercialization level was higher for MFI participants at 70.6%,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non-participants had 59.0% 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09489"/>
            <a:ext cx="9404723" cy="7737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Results (3)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917958"/>
              </p:ext>
            </p:extLst>
          </p:nvPr>
        </p:nvGraphicFramePr>
        <p:xfrm>
          <a:off x="646110" y="1215610"/>
          <a:ext cx="10523640" cy="5012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910"/>
                <a:gridCol w="2630910"/>
                <a:gridCol w="2630910"/>
                <a:gridCol w="2630910"/>
              </a:tblGrid>
              <a:tr h="3315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Variables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δy/δx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Std</a:t>
                      </a: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 Error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</a:t>
                      </a: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&gt;/z/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83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Gender(*)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-0.001***</a:t>
                      </a:r>
                      <a:endParaRPr lang="en-GB" sz="1600" dirty="0" smtClean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0.004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0.001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4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Agehh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0.038**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0.016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0.019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4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Land size (acres)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-0.535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0.597</a:t>
                      </a:r>
                      <a:endParaRPr lang="en-GB" sz="160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0.370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4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Household size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-0.028*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0.634</a:t>
                      </a:r>
                      <a:endParaRPr lang="en-GB" sz="160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0.095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4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Education level(Years)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0.071*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0.039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0.077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4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Distance to market (Km)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-0.197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0.468</a:t>
                      </a:r>
                      <a:endParaRPr lang="en-GB" sz="160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0.674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4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Selling price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0.528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0.397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0.183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39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Off Farm income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0.005*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0.003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0.080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83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MFI Access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0.033**</a:t>
                      </a:r>
                      <a:endParaRPr lang="en-GB" sz="1600" dirty="0" smtClean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0.048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0.038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</a:tr>
              <a:tr h="2983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Access to credit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0.054***</a:t>
                      </a:r>
                      <a:endParaRPr lang="en-GB" sz="1600" dirty="0" smtClean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0.035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0.089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</a:tr>
              <a:tr h="254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Interest </a:t>
                      </a: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rate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-0.039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*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0.029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0.081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83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Saving account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0.054***</a:t>
                      </a:r>
                      <a:endParaRPr lang="en-GB" sz="1600" dirty="0" smtClean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0.018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0.002</a:t>
                      </a: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</a:tr>
              <a:tr h="28464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Farmer group membership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0.096**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0.048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0.047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464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Extension Access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0.477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0.206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0.882</a:t>
                      </a:r>
                      <a:endParaRPr lang="en-GB" sz="1600" dirty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1571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Number </a:t>
                      </a:r>
                      <a:r>
                        <a:rPr lang="en-US" sz="1600" kern="120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of observations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150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</a:tr>
              <a:tr h="331571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Log likelihood    </a:t>
                      </a:r>
                      <a:endParaRPr lang="en-GB" sz="1600" kern="1200" smtClean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-257.217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effectLst/>
                        <a:latin typeface="Gill Sans MT" panose="020B0502020104020203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2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14385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Conclusion and Policy Implication (1)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12686"/>
            <a:ext cx="10010165" cy="45850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Conclusion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Access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MFI services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was associated with higher commercialization since farmers are able to access micro-credits and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micro-savings.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Increase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in interest deter people from borrowing and hence reduced inputs and low productivity. </a:t>
            </a:r>
            <a:endParaRPr lang="en-US" sz="2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Maintaining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a saving account had a positive influence on the level of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commercialization.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farmer groups improves the credit worthiness of the individual group members through the enhanced social capital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just">
              <a:spcAft>
                <a:spcPts val="1200"/>
              </a:spcAft>
              <a:buClr>
                <a:srgbClr val="C00000"/>
              </a:buClr>
            </a:pPr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Conclusion and Policy Implication (2)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9967962" cy="4395151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C00000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Recommendation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Dairy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farmers should be encouraged to join farmer groups which improve their collective action and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thus;</a:t>
            </a:r>
          </a:p>
          <a:p>
            <a:pPr lvl="1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ncreasing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their bargaining power in the milk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market, and </a:t>
            </a:r>
          </a:p>
          <a:p>
            <a:pPr lvl="1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E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nhance their credit worthiness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>
              <a:latin typeface="Gill Sans MT" panose="020B0502020104020203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study also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recommends policies that extend low-cost and timely microfinance to small scale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farmers.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Resulting in reduced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inefficiency and promote increased dairy performance </a:t>
            </a:r>
            <a:endParaRPr lang="en-GB" sz="22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0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Acknowledgement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48114"/>
            <a:ext cx="10058400" cy="3720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Gill Sans MT" panose="020B0502020104020203" pitchFamily="34" charset="0"/>
              </a:rPr>
              <a:t>The authors would like to </a:t>
            </a:r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thank the conference organizers for the partial sponsorship to attend the conference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1771" y="1154113"/>
            <a:ext cx="9448799" cy="5094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 smtClean="0">
              <a:latin typeface="Gill Sans MT" panose="020B0502020104020203" pitchFamily="34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Gill Sans MT" panose="020B0502020104020203" pitchFamily="34" charset="0"/>
              </a:rPr>
              <a:t>THANK YOU</a:t>
            </a:r>
            <a:endParaRPr lang="en-GB" sz="8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Presentation Outline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1982"/>
            <a:ext cx="10058400" cy="3847111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Introduction</a:t>
            </a:r>
            <a:endParaRPr lang="en-US" alt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Research issue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Methodology</a:t>
            </a:r>
            <a:endParaRPr lang="en-US" alt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Results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Conclusion &amp; </a:t>
            </a: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Policy </a:t>
            </a:r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implications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20883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Introduction (1)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37360"/>
            <a:ext cx="9967962" cy="458616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Kenyan dairy industry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ranks among the largest in the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Sub-Saharan 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Africa  </a:t>
            </a:r>
            <a:endParaRPr lang="en-US" sz="2200" dirty="0" smtClean="0">
              <a:solidFill>
                <a:schemeClr val="tx1"/>
              </a:solidFill>
              <a:latin typeface="Gill Sans MT" panose="020B0502020104020203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4.2 million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heads of dairy cattle (</a:t>
            </a:r>
            <a:r>
              <a:rPr lang="en-US" sz="2000" dirty="0" err="1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MoALF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2012</a:t>
            </a:r>
            <a:r>
              <a:rPr lang="en-US" sz="2000" dirty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) </a:t>
            </a:r>
            <a:endParaRPr lang="en-US" sz="2000" dirty="0" smtClean="0">
              <a:solidFill>
                <a:schemeClr val="tx1"/>
              </a:solidFill>
              <a:latin typeface="Gill Sans MT" panose="020B0502020104020203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Over 4.5 billion litres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production per year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(70</a:t>
            </a:r>
            <a:r>
              <a:rPr lang="en-US" sz="2000" dirty="0">
                <a:solidFill>
                  <a:schemeClr val="tx1"/>
                </a:solidFill>
                <a:latin typeface="Gill Sans MT" panose="020B0502020104020203" pitchFamily="34" charset="0"/>
              </a:rPr>
              <a:t>%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from smallholder farmers)</a:t>
            </a:r>
            <a:endParaRPr lang="en-US" sz="2000" dirty="0" smtClean="0">
              <a:solidFill>
                <a:schemeClr val="tx1"/>
              </a:solidFill>
              <a:latin typeface="Gill Sans MT" panose="020B0502020104020203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Dairy is the single largest agricultural sub-sector contributing 14% of agricultural GDP and </a:t>
            </a:r>
            <a:r>
              <a:rPr lang="en-US" sz="2200" dirty="0" smtClean="0">
                <a:solidFill>
                  <a:srgbClr val="FF0000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3.5% of the total GDP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(GOK, 2008)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Over  </a:t>
            </a:r>
            <a:r>
              <a:rPr lang="en-US" sz="2200" dirty="0" smtClean="0">
                <a:solidFill>
                  <a:srgbClr val="FF0000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800,000  smallholder  households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depend on dairy sub-sector for their livelihoods in Kenya and the sector </a:t>
            </a:r>
            <a:r>
              <a:rPr lang="en-US" sz="2200" dirty="0" smtClean="0">
                <a:solidFill>
                  <a:srgbClr val="FF0000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employs over 350,000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people in the milk value chain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rgbClr val="FF0000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Kenya is milk self sufficient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the only country in Africa after South Africa, producing enough for both domestic and export.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Annual </a:t>
            </a:r>
            <a:r>
              <a:rPr lang="en-US" sz="2000" dirty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per capita consumption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is </a:t>
            </a:r>
            <a:r>
              <a:rPr lang="en-US" sz="2000" dirty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estimated at 145 </a:t>
            </a: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litres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Milk intake for processing increased from 541.3 million litres in 2014 to </a:t>
            </a:r>
            <a:r>
              <a:rPr lang="en-US" sz="2000" dirty="0" smtClean="0">
                <a:solidFill>
                  <a:srgbClr val="FF0000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600.4 million litres in 2015</a:t>
            </a:r>
          </a:p>
        </p:txBody>
      </p:sp>
    </p:spTree>
    <p:extLst>
      <p:ext uri="{BB962C8B-B14F-4D97-AF65-F5344CB8AC3E}">
        <p14:creationId xmlns:p14="http://schemas.microsoft.com/office/powerpoint/2010/main" val="41225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Introduction (2)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37360"/>
            <a:ext cx="9883556" cy="459310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The  </a:t>
            </a:r>
            <a:r>
              <a:rPr lang="en-US" sz="2200" dirty="0">
                <a:solidFill>
                  <a:srgbClr val="FF0000"/>
                </a:solidFill>
                <a:latin typeface="Gill Sans MT" panose="020B0502020104020203" pitchFamily="34" charset="0"/>
              </a:rPr>
              <a:t>liberalization  of  the  milk  market  in 1992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to  include  the  Small-Scale  Milk Vendors (SSMVs)  positively led to the growth of the dairy 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sub-sector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By 1992, Kenya Cooperative Creameries (KCC) was the sole milk processing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2010 statistics by the Kenya Dairy Board estimated that  there  are  27  processors,  64  mini-dairies,  78  cottage  industries  and  1138  milk bars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Competitive market access however, has continued to be the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main  constraint  facing 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smallholder commercialization of the dairy sub-sector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Farmers are faced constraints ranging from low farm gate milk prices, feeds availability, high cost of AI services and credit access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Kenya National Dairy Master Plan 2010-2030, Action Plan 1 focuses on improving productivity and competitiveness in the dairy value chain</a:t>
            </a:r>
            <a:endParaRPr lang="en-GB" sz="22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Gill Sans MT" panose="020B0502020104020203" pitchFamily="34" charset="0"/>
              </a:rPr>
              <a:t>Introduction </a:t>
            </a:r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(3)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801"/>
            <a:ext cx="10024233" cy="439384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Most of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these </a:t>
            </a:r>
            <a:r>
              <a:rPr lang="en-US" sz="2200" dirty="0">
                <a:solidFill>
                  <a:srgbClr val="FF0000"/>
                </a:solidFill>
                <a:latin typeface="Gill Sans MT" panose="020B0502020104020203" pitchFamily="34" charset="0"/>
              </a:rPr>
              <a:t>smallholder </a:t>
            </a:r>
            <a:r>
              <a:rPr lang="en-US" sz="2200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farmers operate </a:t>
            </a:r>
            <a:r>
              <a:rPr lang="en-US" sz="2200" dirty="0">
                <a:solidFill>
                  <a:srgbClr val="FF0000"/>
                </a:solidFill>
                <a:latin typeface="Gill Sans MT" panose="020B0502020104020203" pitchFamily="34" charset="0"/>
              </a:rPr>
              <a:t>below fund secure levels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 meeting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their production needs. The low credit supply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limits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productivity and the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expansion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of the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sub-sector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Lack of collaterals 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to  access  bank 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loans has made Microfinance  Institutions (MFIs) gain considerable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recognition in providing financial services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to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these low-income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farmers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MFIs are </a:t>
            </a:r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</a:rPr>
              <a:t>key development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tool around the world, and has continued to grow in Kenya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2200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52 Deposit Taking MFIs, over 200 Credits only MFIs, over 5,000 </a:t>
            </a:r>
            <a:r>
              <a:rPr lang="en-US" sz="2200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SACCOs </a:t>
            </a: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(FSD, 2015)</a:t>
            </a:r>
            <a:endParaRPr lang="en-US" sz="22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Kenya MFIs largely adopted the </a:t>
            </a:r>
            <a:r>
              <a:rPr lang="en-US" sz="2200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Bangladesh model</a:t>
            </a:r>
            <a:endParaRPr lang="en-US" sz="2200" dirty="0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Through MFIs, the poor can access collateral-free loans at relatively low interest rates and use the money to expand their dairy farming</a:t>
            </a:r>
            <a:endParaRPr lang="en-GB" sz="22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Research Issue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10036913" cy="4395151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emergence of MFIs early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1980s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provided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alternative institutions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offering financial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services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to majority 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of  Kenyans  who  did  not  have  access  to  commercial  banks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potential for increasing dairy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performance,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especially 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smallholder dairy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remains great, however, productivity per animal has continued to be low. </a:t>
            </a:r>
            <a:endParaRPr lang="en-US" sz="2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Due 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to  low  farm  gate  prices,  unreliable  market  outlets, 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credit access, expensive 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feed  as  well  as  limited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access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Artificial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Insemination (AI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Though  there 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exists 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a  number  of 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MFIs across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the 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country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, 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there is little  information on 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the  influence  of  microfinance  participation  on  dairy  sector.  </a:t>
            </a:r>
            <a:endParaRPr lang="en-US" sz="2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study 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attempted  to  fill  these  knowledge  gaps.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Methodology (1)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03312" y="1853248"/>
                <a:ext cx="9982030" cy="439515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2400" b="1" dirty="0" smtClean="0">
                    <a:solidFill>
                      <a:schemeClr val="accent1"/>
                    </a:solidFill>
                    <a:latin typeface="Gill Sans MT" panose="020B0502020104020203" pitchFamily="34" charset="0"/>
                  </a:rPr>
                  <a:t>Study Area &amp; Data</a:t>
                </a:r>
              </a:p>
              <a:p>
                <a:pPr algn="just">
                  <a:spcBef>
                    <a:spcPts val="600"/>
                  </a:spcBef>
                  <a:spcAft>
                    <a:spcPts val="12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The 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study  was  conducted  in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Bomet County, located 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in  the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southern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rift valley  region of  Kenya, 300km  North West of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Nairobi</a:t>
                </a:r>
              </a:p>
              <a:p>
                <a:pPr algn="just">
                  <a:spcBef>
                    <a:spcPts val="600"/>
                  </a:spcBef>
                  <a:spcAft>
                    <a:spcPts val="12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q"/>
                </a:pPr>
                <a:r>
                  <a:rPr lang="fr-FR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A total sample of 150 </a:t>
                </a:r>
                <a:r>
                  <a:rPr lang="fr-FR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farmers </a:t>
                </a:r>
                <a:r>
                  <a:rPr lang="fr-FR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(100 microfinance </a:t>
                </a:r>
                <a:r>
                  <a:rPr lang="fr-FR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participants and </a:t>
                </a:r>
                <a:r>
                  <a:rPr lang="fr-FR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50  </a:t>
                </a:r>
                <a:r>
                  <a:rPr lang="fr-FR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non-participants</a:t>
                </a:r>
                <a:r>
                  <a:rPr lang="fr-FR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)</a:t>
                </a:r>
              </a:p>
              <a:p>
                <a:pPr lvl="1" algn="just">
                  <a:spcBef>
                    <a:spcPts val="600"/>
                  </a:spcBef>
                  <a:spcAft>
                    <a:spcPts val="12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Determined 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by  proportionate  to  size  sampling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methodology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(Anderson et al., 2007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).</a:t>
                </a:r>
              </a:p>
              <a:p>
                <a:pPr lvl="1" algn="just">
                  <a:spcBef>
                    <a:spcPts val="600"/>
                  </a:spcBef>
                  <a:spcAft>
                    <a:spcPts val="12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𝑞𝑍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……………………………………….. (1)</a:t>
                </a:r>
              </a:p>
              <a:p>
                <a:pPr algn="just">
                  <a:spcBef>
                    <a:spcPts val="600"/>
                  </a:spcBef>
                  <a:spcAft>
                    <a:spcPts val="12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Cross 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sectional  data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were  collected using structured questionnaires. </a:t>
                </a:r>
                <a:endParaRPr lang="en-GB" sz="24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3312" y="1853248"/>
                <a:ext cx="9982030" cy="4395151"/>
              </a:xfrm>
              <a:blipFill rotWithShape="0">
                <a:blip r:embed="rId2"/>
                <a:stretch>
                  <a:fillRect l="-1894" t="-1942" r="-1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3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886" y="452718"/>
            <a:ext cx="9404723" cy="1291676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Methodology (2)</a:t>
            </a:r>
            <a:endParaRPr lang="en-US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9886" y="1744394"/>
                <a:ext cx="10276114" cy="4504005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2400" b="1" dirty="0" smtClean="0">
                    <a:solidFill>
                      <a:schemeClr val="accent1"/>
                    </a:solidFill>
                    <a:latin typeface="Gill Sans MT" panose="020B0502020104020203" pitchFamily="34" charset="0"/>
                  </a:rPr>
                  <a:t>Econometric Model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Tobit 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model  was  used  to  determine  the  influence  of  microfinance  participation  on  dairy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commercialization.</a:t>
                </a:r>
              </a:p>
              <a:p>
                <a:pPr marL="201168" lvl="1" indent="0" algn="just">
                  <a:buClr>
                    <a:schemeClr val="accent1"/>
                  </a:buClr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b>
                      <m:sSub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 ………………………………………….......................… (2)</a:t>
                </a:r>
              </a:p>
              <a:p>
                <a:pPr marL="201168" lvl="1" indent="0" algn="just">
                  <a:buClr>
                    <a:schemeClr val="accent1"/>
                  </a:buClr>
                  <a:buNone/>
                </a:pPr>
                <a:endParaRPr lang="en-US" sz="2400" dirty="0" smtClean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algn="just">
                  <a:buClr>
                    <a:schemeClr val="accent1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The Tobit model is specified as,</a:t>
                </a:r>
                <a:endParaRPr lang="en-GB" sz="24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marL="201168" lvl="1" indent="0" algn="just">
                  <a:buClr>
                    <a:schemeClr val="accent1"/>
                  </a:buClr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= α + β</a:t>
                </a:r>
                <a:r>
                  <a:rPr lang="en-US" sz="2400" i="1" baseline="-25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0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X</a:t>
                </a:r>
                <a:r>
                  <a:rPr lang="en-US" sz="2400" i="1" baseline="-25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1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+ β</a:t>
                </a:r>
                <a:r>
                  <a:rPr lang="en-US" sz="2400" i="1" baseline="-25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1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X</a:t>
                </a:r>
                <a:r>
                  <a:rPr lang="en-US" sz="2400" i="1" baseline="-25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2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+ β</a:t>
                </a:r>
                <a:r>
                  <a:rPr lang="en-US" sz="2400" i="1" baseline="-25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2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X</a:t>
                </a:r>
                <a:r>
                  <a:rPr lang="en-US" sz="2400" i="1" baseline="-25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3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+ β</a:t>
                </a:r>
                <a:r>
                  <a:rPr lang="en-US" sz="2400" i="1" baseline="-25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3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X</a:t>
                </a:r>
                <a:r>
                  <a:rPr lang="en-US" sz="2400" i="1" baseline="-25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4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+......+  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β</a:t>
                </a:r>
                <a:r>
                  <a:rPr lang="en-US" sz="2400" i="1" baseline="-25000" dirty="0" err="1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n</a:t>
                </a:r>
                <a:r>
                  <a:rPr lang="en-US" sz="2400" i="1" dirty="0" err="1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X</a:t>
                </a:r>
                <a:r>
                  <a:rPr lang="en-US" sz="2400" i="1" baseline="-25000" dirty="0" err="1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n</a:t>
                </a:r>
                <a:r>
                  <a:rPr lang="en-US" sz="2400" i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+ ε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……………………… (3)</a:t>
                </a:r>
              </a:p>
              <a:p>
                <a:pPr marL="201168" lvl="1" indent="0" algn="just">
                  <a:buClr>
                    <a:schemeClr val="accent1"/>
                  </a:buClr>
                  <a:buNone/>
                </a:pPr>
                <a:endParaRPr lang="en-US" sz="2400" i="1" dirty="0" smtClean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algn="just">
                  <a:buClr>
                    <a:schemeClr val="accent1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The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level of dairy commercialization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refers to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the mean level of commercialization determined by the mean value of milk sold divided by the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mean </a:t>
                </a:r>
                <a:r>
                  <a:rPr 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value of milk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produced</a:t>
                </a:r>
                <a:endParaRPr lang="en-US" sz="24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886" y="1744394"/>
                <a:ext cx="10276114" cy="4504005"/>
              </a:xfrm>
              <a:blipFill rotWithShape="0">
                <a:blip r:embed="rId2"/>
                <a:stretch>
                  <a:fillRect l="-1840" t="-1894" r="-1840" b="-4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7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1115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Results (1)</a:t>
            </a:r>
            <a:endParaRPr lang="en-GB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323834"/>
            <a:ext cx="10476814" cy="5390868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Descriptive Statistics</a:t>
            </a:r>
          </a:p>
          <a:p>
            <a:endParaRPr lang="en-GB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919132"/>
              </p:ext>
            </p:extLst>
          </p:nvPr>
        </p:nvGraphicFramePr>
        <p:xfrm>
          <a:off x="646111" y="1650541"/>
          <a:ext cx="10476815" cy="4663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5883"/>
                <a:gridCol w="1825062"/>
                <a:gridCol w="2445289"/>
                <a:gridCol w="1770581"/>
              </a:tblGrid>
              <a:tr h="358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</a:rPr>
                        <a:t>Variable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Participants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Non-participants            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Aggregate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rgbClr val="C00000"/>
                    </a:solidFill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Average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Average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Gender (% of Female)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46.00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28.00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Age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40.70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43.08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41.89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Household size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5.77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4.90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5.34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Years of education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9.84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10.47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Experience(years)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12.28        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11.54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11.91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Land size (acres)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2.89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2.97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Distance to market(Km)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1.28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Selling Price (KES)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31.88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30.70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31.29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Quantity produced(litres/week)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55.47   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39.18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48.26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Quantity sold(litres/week)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39.18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24.24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31.71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3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Quantity consumed(litres/week)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15.49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13.99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14.74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9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1890</TotalTime>
  <Words>1046</Words>
  <Application>Microsoft Office PowerPoint</Application>
  <PresentationFormat>Widescreen</PresentationFormat>
  <Paragraphs>205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Calibri Light</vt:lpstr>
      <vt:lpstr>Cambria Math</vt:lpstr>
      <vt:lpstr>Gill Sans MT</vt:lpstr>
      <vt:lpstr>Microsoft Sans Serif</vt:lpstr>
      <vt:lpstr>Times New Roman</vt:lpstr>
      <vt:lpstr>Wingdings</vt:lpstr>
      <vt:lpstr>Retrospect</vt:lpstr>
      <vt:lpstr>Influence of Microfinance Participation on Dairy Commercialization: Case of Small Scale Dairy Farmers in Kenya</vt:lpstr>
      <vt:lpstr>Presentation Outline</vt:lpstr>
      <vt:lpstr>Introduction (1)</vt:lpstr>
      <vt:lpstr>Introduction (2)</vt:lpstr>
      <vt:lpstr>Introduction (3)</vt:lpstr>
      <vt:lpstr>Research Issue</vt:lpstr>
      <vt:lpstr>Methodology (1)</vt:lpstr>
      <vt:lpstr>Methodology (2)</vt:lpstr>
      <vt:lpstr>Results (1)</vt:lpstr>
      <vt:lpstr>Results (2)</vt:lpstr>
      <vt:lpstr>Results (3)</vt:lpstr>
      <vt:lpstr>Conclusion and Policy Implication (1)</vt:lpstr>
      <vt:lpstr>Conclusion and Policy Implication (2)</vt:lpstr>
      <vt:lpstr>Acknowledgement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of Microfinance Participation on Dairy Commercialization: Case of Small Scale Dairy Farmers in Kenya</dc:title>
  <dc:creator>Hillary Korir</dc:creator>
  <cp:lastModifiedBy>Hillary Korir</cp:lastModifiedBy>
  <cp:revision>72</cp:revision>
  <dcterms:created xsi:type="dcterms:W3CDTF">2017-02-14T09:52:27Z</dcterms:created>
  <dcterms:modified xsi:type="dcterms:W3CDTF">2017-02-19T16:07:17Z</dcterms:modified>
</cp:coreProperties>
</file>