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33"/>
  </p:notesMasterIdLst>
  <p:handoutMasterIdLst>
    <p:handoutMasterId r:id="rId34"/>
  </p:handoutMasterIdLst>
  <p:sldIdLst>
    <p:sldId id="256" r:id="rId3"/>
    <p:sldId id="257" r:id="rId4"/>
    <p:sldId id="258" r:id="rId5"/>
    <p:sldId id="259" r:id="rId6"/>
    <p:sldId id="261" r:id="rId7"/>
    <p:sldId id="262" r:id="rId8"/>
    <p:sldId id="264" r:id="rId9"/>
    <p:sldId id="265" r:id="rId10"/>
    <p:sldId id="266" r:id="rId11"/>
    <p:sldId id="267" r:id="rId12"/>
    <p:sldId id="268" r:id="rId13"/>
    <p:sldId id="269" r:id="rId14"/>
    <p:sldId id="270" r:id="rId15"/>
    <p:sldId id="299" r:id="rId16"/>
    <p:sldId id="274" r:id="rId17"/>
    <p:sldId id="276" r:id="rId18"/>
    <p:sldId id="278" r:id="rId19"/>
    <p:sldId id="279" r:id="rId20"/>
    <p:sldId id="280" r:id="rId21"/>
    <p:sldId id="291" r:id="rId22"/>
    <p:sldId id="286" r:id="rId23"/>
    <p:sldId id="292" r:id="rId24"/>
    <p:sldId id="282" r:id="rId25"/>
    <p:sldId id="283" r:id="rId26"/>
    <p:sldId id="285" r:id="rId27"/>
    <p:sldId id="287" r:id="rId28"/>
    <p:sldId id="288" r:id="rId29"/>
    <p:sldId id="300" r:id="rId30"/>
    <p:sldId id="289" r:id="rId31"/>
    <p:sldId id="293" r:id="rId3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91B3BC-46A8-49B3-BCCD-CDE8219CC89F}">
          <p14:sldIdLst>
            <p14:sldId id="256"/>
            <p14:sldId id="257"/>
            <p14:sldId id="258"/>
            <p14:sldId id="259"/>
            <p14:sldId id="261"/>
            <p14:sldId id="262"/>
            <p14:sldId id="264"/>
            <p14:sldId id="265"/>
            <p14:sldId id="266"/>
            <p14:sldId id="267"/>
            <p14:sldId id="268"/>
            <p14:sldId id="269"/>
            <p14:sldId id="270"/>
            <p14:sldId id="299"/>
          </p14:sldIdLst>
        </p14:section>
        <p14:section name="Untitled Section" id="{5C5DF6A3-2C75-4149-9251-DE802FCB1E62}">
          <p14:sldIdLst>
            <p14:sldId id="274"/>
            <p14:sldId id="276"/>
            <p14:sldId id="278"/>
            <p14:sldId id="279"/>
            <p14:sldId id="280"/>
            <p14:sldId id="291"/>
            <p14:sldId id="286"/>
            <p14:sldId id="292"/>
            <p14:sldId id="282"/>
            <p14:sldId id="283"/>
            <p14:sldId id="285"/>
            <p14:sldId id="287"/>
            <p14:sldId id="288"/>
            <p14:sldId id="300"/>
            <p14:sldId id="289"/>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902" y="-5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665C21D3-A734-462E-8E58-9E1D79E2438B}" type="datetimeFigureOut">
              <a:rPr lang="en-US" smtClean="0"/>
              <a:t>2/21/2017</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1E386E46-9E35-4A10-A4B5-C4C9C25D9FF6}" type="slidenum">
              <a:rPr lang="en-US" smtClean="0"/>
              <a:t>‹#›</a:t>
            </a:fld>
            <a:endParaRPr lang="en-US"/>
          </a:p>
        </p:txBody>
      </p:sp>
    </p:spTree>
    <p:extLst>
      <p:ext uri="{BB962C8B-B14F-4D97-AF65-F5344CB8AC3E}">
        <p14:creationId xmlns:p14="http://schemas.microsoft.com/office/powerpoint/2010/main" val="74634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CB1D5C43-A590-492E-A000-C04A82559977}" type="datetimeFigureOut">
              <a:rPr lang="en-US" smtClean="0"/>
              <a:t>2/21/2017</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ED3D0795-55EC-4B72-AC0A-DEB532FAEBBA}" type="slidenum">
              <a:rPr lang="en-US" smtClean="0"/>
              <a:t>‹#›</a:t>
            </a:fld>
            <a:endParaRPr lang="en-US"/>
          </a:p>
        </p:txBody>
      </p:sp>
    </p:spTree>
    <p:extLst>
      <p:ext uri="{BB962C8B-B14F-4D97-AF65-F5344CB8AC3E}">
        <p14:creationId xmlns:p14="http://schemas.microsoft.com/office/powerpoint/2010/main" val="322726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3D0795-55EC-4B72-AC0A-DEB532FAEBBA}" type="slidenum">
              <a:rPr lang="en-US" smtClean="0"/>
              <a:t>3</a:t>
            </a:fld>
            <a:endParaRPr lang="en-US"/>
          </a:p>
        </p:txBody>
      </p:sp>
    </p:spTree>
    <p:extLst>
      <p:ext uri="{BB962C8B-B14F-4D97-AF65-F5344CB8AC3E}">
        <p14:creationId xmlns:p14="http://schemas.microsoft.com/office/powerpoint/2010/main" val="375352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3D0795-55EC-4B72-AC0A-DEB532FAEBBA}" type="slidenum">
              <a:rPr lang="en-US" smtClean="0"/>
              <a:t>22</a:t>
            </a:fld>
            <a:endParaRPr lang="en-US"/>
          </a:p>
        </p:txBody>
      </p:sp>
    </p:spTree>
    <p:extLst>
      <p:ext uri="{BB962C8B-B14F-4D97-AF65-F5344CB8AC3E}">
        <p14:creationId xmlns:p14="http://schemas.microsoft.com/office/powerpoint/2010/main" val="362220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7E2C2C7-4D71-456E-907D-65B7BA8D852B}" type="datetime1">
              <a:rPr lang="en-US" smtClean="0"/>
              <a:t>2/21/2017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9BA024E-738D-493E-84EF-BFACE4AFDF1D}"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F5AE29-6000-4DF9-9B64-B8D368C77630}" type="datetime1">
              <a:rPr lang="en-US" smtClean="0"/>
              <a:t>2/21/2017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BA024E-738D-493E-84EF-BFACE4AFDF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0ECAFB-EE91-4B54-B54F-847D62CCA832}" type="datetime1">
              <a:rPr lang="en-US" smtClean="0"/>
              <a:t>2/21/2017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BA024E-738D-493E-84EF-BFACE4AFDF1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565A44-FFEF-44B2-8122-5561E1D1C0BB}" type="datetime1">
              <a:rPr lang="en-US" smtClean="0">
                <a:solidFill>
                  <a:prstClr val="black">
                    <a:tint val="75000"/>
                  </a:prstClr>
                </a:solidFill>
              </a:rPr>
              <a:t>2/21/2017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561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F5C584-BF70-46A6-AA69-8B5815CEF411}" type="datetime1">
              <a:rPr lang="en-US" smtClean="0">
                <a:solidFill>
                  <a:prstClr val="black">
                    <a:tint val="75000"/>
                  </a:prstClr>
                </a:solidFill>
              </a:rPr>
              <a:t>2/21/2017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6747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B7BC1-F978-4DA0-B2CA-6DA88A3732B0}" type="datetime1">
              <a:rPr lang="en-US" smtClean="0">
                <a:solidFill>
                  <a:prstClr val="black">
                    <a:tint val="75000"/>
                  </a:prstClr>
                </a:solidFill>
              </a:rPr>
              <a:t>2/21/2017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4082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6A4311-856A-47AD-9F8F-27C0E8D0F4E0}" type="datetime1">
              <a:rPr lang="en-US" smtClean="0">
                <a:solidFill>
                  <a:prstClr val="black">
                    <a:tint val="75000"/>
                  </a:prstClr>
                </a:solidFill>
              </a:rPr>
              <a:t>2/21/2017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623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4FFEEB-45CC-4BF2-9932-9F8601776B49}" type="datetime1">
              <a:rPr lang="en-US" smtClean="0">
                <a:solidFill>
                  <a:prstClr val="black">
                    <a:tint val="75000"/>
                  </a:prstClr>
                </a:solidFill>
              </a:rPr>
              <a:t>2/21/2017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5165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9F9EC1-8A29-4869-8FC4-D2860A736A95}" type="datetime1">
              <a:rPr lang="en-US" smtClean="0">
                <a:solidFill>
                  <a:prstClr val="black">
                    <a:tint val="75000"/>
                  </a:prstClr>
                </a:solidFill>
              </a:rPr>
              <a:t>2/21/2017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548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92063-D436-4A12-99AE-754F0A8B5E4E}" type="datetime1">
              <a:rPr lang="en-US" smtClean="0">
                <a:solidFill>
                  <a:prstClr val="black">
                    <a:tint val="75000"/>
                  </a:prstClr>
                </a:solidFill>
              </a:rPr>
              <a:t>2/21/2017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7116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89DAC-19B8-46B5-9660-AEE0452EACB0}" type="datetime1">
              <a:rPr lang="en-US" smtClean="0">
                <a:solidFill>
                  <a:prstClr val="black">
                    <a:tint val="75000"/>
                  </a:prstClr>
                </a:solidFill>
              </a:rPr>
              <a:t>2/21/2017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146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578067D-11F9-46B6-8BAD-997E83D18347}" type="datetime1">
              <a:rPr lang="en-US" smtClean="0"/>
              <a:t>2/21/2017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BA024E-738D-493E-84EF-BFACE4AFDF1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2363F-B1A9-4C21-B074-BC5297A978FA}" type="datetime1">
              <a:rPr lang="en-US" smtClean="0">
                <a:solidFill>
                  <a:prstClr val="black">
                    <a:tint val="75000"/>
                  </a:prstClr>
                </a:solidFill>
              </a:rPr>
              <a:t>2/21/2017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7961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BF84F2-9F29-487E-8484-EFFD5D3C3CA8}" type="datetime1">
              <a:rPr lang="en-US" smtClean="0">
                <a:solidFill>
                  <a:prstClr val="black">
                    <a:tint val="75000"/>
                  </a:prstClr>
                </a:solidFill>
              </a:rPr>
              <a:t>2/21/2017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5683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6790D2-8110-4C71-99CB-A2C027B589D1}" type="datetime1">
              <a:rPr lang="en-US" smtClean="0">
                <a:solidFill>
                  <a:prstClr val="black">
                    <a:tint val="75000"/>
                  </a:prstClr>
                </a:solidFill>
              </a:rPr>
              <a:t>2/21/2017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64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915FABC-52C1-4B10-9009-25734779171F}" type="datetime1">
              <a:rPr lang="en-US" smtClean="0"/>
              <a:t>2/21/2017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9BA024E-738D-493E-84EF-BFACE4AFDF1D}"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B0AEA8-B86B-4CF7-8158-99B5D230A543}" type="datetime1">
              <a:rPr lang="en-US" smtClean="0"/>
              <a:t>2/21/2017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9BA024E-738D-493E-84EF-BFACE4AFDF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438320E-0444-4CC5-B37F-010482930422}" type="datetime1">
              <a:rPr lang="en-US" smtClean="0"/>
              <a:t>2/21/2017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9BA024E-738D-493E-84EF-BFACE4AFDF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C2423E-DB02-48FC-88A8-FDE93ECA9834}" type="datetime1">
              <a:rPr lang="en-US" smtClean="0"/>
              <a:t>2/21/2017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9BA024E-738D-493E-84EF-BFACE4AFDF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CEBE387-FBC2-47C4-A77D-A0CBDEDCD1D7}" type="datetime1">
              <a:rPr lang="en-US" smtClean="0"/>
              <a:t>2/21/2017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9BA024E-738D-493E-84EF-BFACE4AFDF1D}"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FB591C-F0F5-4B5A-A7B1-00CD336AB4FC}" type="datetime1">
              <a:rPr lang="en-US" smtClean="0"/>
              <a:t>2/21/2017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9BA024E-738D-493E-84EF-BFACE4AFDF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952166-1484-418A-896B-C7B01E7D5B90}" type="datetime1">
              <a:rPr lang="en-US" smtClean="0"/>
              <a:t>2/21/2017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9BA024E-738D-493E-84EF-BFACE4AFDF1D}"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965E93C-4B3A-42BE-8569-824B0CBF58C4}" type="datetime1">
              <a:rPr lang="en-US" smtClean="0"/>
              <a:t>2/21/2017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9BA024E-738D-493E-84EF-BFACE4AFDF1D}"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17109-D82D-4980-8770-9FFEA97F424F}" type="datetime1">
              <a:rPr lang="en-US" smtClean="0">
                <a:solidFill>
                  <a:prstClr val="black">
                    <a:tint val="75000"/>
                  </a:prstClr>
                </a:solidFill>
              </a:rPr>
              <a:t>2/21/2017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6506A-5BA0-4C4A-844C-488256C2BCE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31357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mofa.gov.gh/site/?page_id=6032"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1"/>
            <a:ext cx="8839200" cy="2285999"/>
          </a:xfrm>
        </p:spPr>
        <p:txBody>
          <a:bodyPr>
            <a:normAutofit fontScale="90000"/>
          </a:bodyPr>
          <a:lstStyle/>
          <a:p>
            <a:pPr algn="ctr"/>
            <a:r>
              <a:rPr lang="en-GB" b="1" dirty="0" smtClean="0">
                <a:latin typeface="Times New Roman" panose="02020603050405020304" pitchFamily="18" charset="0"/>
                <a:cs typeface="Times New Roman" panose="02020603050405020304" pitchFamily="18" charset="0"/>
              </a:rPr>
              <a:t>Analysis Of Beef Cattle Value Chain In The Forest-Savannah Transitional Zone Of Ghana</a:t>
            </a:r>
            <a:r>
              <a:rPr lang="en-US" dirty="0"/>
              <a:t/>
            </a:r>
            <a:br>
              <a:rPr lang="en-US" dirty="0"/>
            </a:br>
            <a:endParaRPr lang="en-US" dirty="0"/>
          </a:p>
        </p:txBody>
      </p:sp>
      <p:sp>
        <p:nvSpPr>
          <p:cNvPr id="3" name="Subtitle 2"/>
          <p:cNvSpPr>
            <a:spLocks noGrp="1"/>
          </p:cNvSpPr>
          <p:nvPr>
            <p:ph type="subTitle" idx="1"/>
          </p:nvPr>
        </p:nvSpPr>
        <p:spPr>
          <a:xfrm>
            <a:off x="152400" y="2438400"/>
            <a:ext cx="8839200" cy="4267200"/>
          </a:xfrm>
        </p:spPr>
        <p:txBody>
          <a:bodyPr>
            <a:normAutofit/>
          </a:bodyPr>
          <a:lstStyle/>
          <a:p>
            <a:r>
              <a:rPr lang="en-GB" sz="2400" b="1" i="1" dirty="0" smtClean="0">
                <a:latin typeface="Times New Roman" panose="02020603050405020304" pitchFamily="18" charset="0"/>
                <a:cs typeface="Times New Roman" panose="02020603050405020304" pitchFamily="18" charset="0"/>
              </a:rPr>
              <a:t>International Conference on Livestock Value Chain Finance and Access to Credit</a:t>
            </a:r>
          </a:p>
          <a:p>
            <a:r>
              <a:rPr lang="en-GB" sz="2400" b="1" i="1" dirty="0" smtClean="0">
                <a:latin typeface="Times New Roman" panose="02020603050405020304" pitchFamily="18" charset="0"/>
                <a:cs typeface="Times New Roman" panose="02020603050405020304" pitchFamily="18" charset="0"/>
              </a:rPr>
              <a:t>Royal Swazi Spa- </a:t>
            </a:r>
            <a:r>
              <a:rPr lang="en-GB" sz="2400" b="1" i="1" dirty="0" err="1" smtClean="0">
                <a:latin typeface="Times New Roman" panose="02020603050405020304" pitchFamily="18" charset="0"/>
                <a:cs typeface="Times New Roman" panose="02020603050405020304" pitchFamily="18" charset="0"/>
              </a:rPr>
              <a:t>Ezulwini</a:t>
            </a:r>
            <a:r>
              <a:rPr lang="en-GB" sz="2400" b="1" i="1" dirty="0" smtClean="0">
                <a:latin typeface="Times New Roman" panose="02020603050405020304" pitchFamily="18" charset="0"/>
                <a:cs typeface="Times New Roman" panose="02020603050405020304" pitchFamily="18" charset="0"/>
              </a:rPr>
              <a:t>, Swaziland</a:t>
            </a:r>
          </a:p>
          <a:p>
            <a:r>
              <a:rPr lang="en-GB" sz="2400" b="1" i="1" dirty="0" smtClean="0">
                <a:latin typeface="Times New Roman" panose="02020603050405020304" pitchFamily="18" charset="0"/>
                <a:cs typeface="Times New Roman" panose="02020603050405020304" pitchFamily="18" charset="0"/>
              </a:rPr>
              <a:t>21-23 February, 2017</a:t>
            </a:r>
          </a:p>
          <a:p>
            <a:endParaRPr lang="en-GB" sz="2400" b="1" i="1" dirty="0">
              <a:latin typeface="Times New Roman" panose="02020603050405020304" pitchFamily="18" charset="0"/>
              <a:cs typeface="Times New Roman" panose="02020603050405020304" pitchFamily="18" charset="0"/>
            </a:endParaRPr>
          </a:p>
          <a:p>
            <a:r>
              <a:rPr lang="en-GB" b="1" i="1" dirty="0" smtClean="0">
                <a:latin typeface="Times New Roman" panose="02020603050405020304" pitchFamily="18" charset="0"/>
                <a:cs typeface="Times New Roman" panose="02020603050405020304" pitchFamily="18" charset="0"/>
              </a:rPr>
              <a:t>Paper prepared</a:t>
            </a:r>
            <a:r>
              <a:rPr lang="en-GB" b="1" i="1" dirty="0" smtClean="0">
                <a:latin typeface="Times New Roman" panose="02020603050405020304" pitchFamily="18" charset="0"/>
                <a:cs typeface="Times New Roman" panose="02020603050405020304" pitchFamily="18" charset="0"/>
              </a:rPr>
              <a:t> </a:t>
            </a:r>
            <a:r>
              <a:rPr lang="en-GB" b="1" i="1" dirty="0" smtClean="0">
                <a:latin typeface="Times New Roman" panose="02020603050405020304" pitchFamily="18" charset="0"/>
                <a:cs typeface="Times New Roman" panose="02020603050405020304" pitchFamily="18" charset="0"/>
              </a:rPr>
              <a:t>by :</a:t>
            </a:r>
          </a:p>
          <a:p>
            <a:r>
              <a:rPr lang="en-GB" i="1" dirty="0" smtClean="0">
                <a:latin typeface="Times New Roman" panose="02020603050405020304" pitchFamily="18" charset="0"/>
                <a:cs typeface="Times New Roman" panose="02020603050405020304" pitchFamily="18" charset="0"/>
              </a:rPr>
              <a:t>Owusu C., Mensah-</a:t>
            </a:r>
            <a:r>
              <a:rPr lang="en-GB" i="1" dirty="0" err="1" smtClean="0">
                <a:latin typeface="Times New Roman" panose="02020603050405020304" pitchFamily="18" charset="0"/>
                <a:cs typeface="Times New Roman" panose="02020603050405020304" pitchFamily="18" charset="0"/>
              </a:rPr>
              <a:t>Bonsu</a:t>
            </a:r>
            <a:r>
              <a:rPr lang="en-GB" i="1" baseline="30000" dirty="0">
                <a:latin typeface="Times New Roman" panose="02020603050405020304" pitchFamily="18" charset="0"/>
                <a:cs typeface="Times New Roman" panose="02020603050405020304" pitchFamily="18" charset="0"/>
              </a:rPr>
              <a:t> </a:t>
            </a:r>
            <a:r>
              <a:rPr lang="en-GB" i="1" dirty="0" smtClean="0">
                <a:latin typeface="Times New Roman" panose="02020603050405020304" pitchFamily="18" charset="0"/>
                <a:cs typeface="Times New Roman" panose="02020603050405020304" pitchFamily="18" charset="0"/>
              </a:rPr>
              <a:t> A.</a:t>
            </a:r>
            <a:r>
              <a:rPr lang="en-GB" i="1" dirty="0" smtClean="0">
                <a:latin typeface="Times New Roman" panose="02020603050405020304" pitchFamily="18" charset="0"/>
                <a:cs typeface="Times New Roman" panose="02020603050405020304" pitchFamily="18" charset="0"/>
              </a:rPr>
              <a:t>, </a:t>
            </a:r>
            <a:r>
              <a:rPr lang="en-GB" i="1" dirty="0" err="1" smtClean="0">
                <a:latin typeface="Times New Roman" panose="02020603050405020304" pitchFamily="18" charset="0"/>
                <a:cs typeface="Times New Roman" panose="02020603050405020304" pitchFamily="18" charset="0"/>
              </a:rPr>
              <a:t>Amegashie</a:t>
            </a:r>
            <a:r>
              <a:rPr lang="en-GB" i="1" baseline="30000" dirty="0">
                <a:latin typeface="Times New Roman" panose="02020603050405020304" pitchFamily="18" charset="0"/>
                <a:cs typeface="Times New Roman" panose="02020603050405020304" pitchFamily="18" charset="0"/>
              </a:rPr>
              <a:t> </a:t>
            </a:r>
            <a:r>
              <a:rPr lang="en-GB" i="1" dirty="0" smtClean="0">
                <a:latin typeface="Times New Roman" panose="02020603050405020304" pitchFamily="18" charset="0"/>
                <a:cs typeface="Times New Roman" panose="02020603050405020304" pitchFamily="18" charset="0"/>
              </a:rPr>
              <a:t> D.P.K.,</a:t>
            </a:r>
            <a:r>
              <a:rPr lang="en-GB" i="1" dirty="0" smtClean="0">
                <a:latin typeface="Times New Roman" panose="02020603050405020304" pitchFamily="18" charset="0"/>
                <a:cs typeface="Times New Roman" panose="02020603050405020304" pitchFamily="18" charset="0"/>
              </a:rPr>
              <a:t> </a:t>
            </a:r>
            <a:r>
              <a:rPr lang="en-GB" i="1" dirty="0" err="1" smtClean="0">
                <a:latin typeface="Times New Roman" panose="02020603050405020304" pitchFamily="18" charset="0"/>
                <a:cs typeface="Times New Roman" panose="02020603050405020304" pitchFamily="18" charset="0"/>
              </a:rPr>
              <a:t>Kuwornu</a:t>
            </a:r>
            <a:r>
              <a:rPr lang="en-GB" i="1" baseline="30000" dirty="0">
                <a:latin typeface="Times New Roman" panose="02020603050405020304" pitchFamily="18" charset="0"/>
                <a:cs typeface="Times New Roman" panose="02020603050405020304" pitchFamily="18" charset="0"/>
              </a:rPr>
              <a:t>  </a:t>
            </a:r>
            <a:r>
              <a:rPr lang="en-GB" i="1" dirty="0" smtClean="0">
                <a:latin typeface="Times New Roman" panose="02020603050405020304" pitchFamily="18" charset="0"/>
                <a:cs typeface="Times New Roman" panose="02020603050405020304" pitchFamily="18" charset="0"/>
              </a:rPr>
              <a:t> J.K.M</a:t>
            </a:r>
            <a:endParaRPr lang="en-US" i="1" dirty="0">
              <a:latin typeface="Times New Roman" panose="02020603050405020304" pitchFamily="18" charset="0"/>
              <a:cs typeface="Times New Roman" panose="02020603050405020304" pitchFamily="18" charset="0"/>
            </a:endParaRPr>
          </a:p>
          <a:p>
            <a:pPr algn="just"/>
            <a:endParaRPr lang="en-GB" sz="1600" i="1" dirty="0" smtClean="0">
              <a:solidFill>
                <a:schemeClr val="tx2"/>
              </a:solidFill>
              <a:effectLst/>
              <a:latin typeface="Times New Roman" panose="02020603050405020304" pitchFamily="18" charset="0"/>
              <a:cs typeface="Times New Roman" panose="02020603050405020304" pitchFamily="18" charset="0"/>
            </a:endParaRPr>
          </a:p>
          <a:p>
            <a:pPr algn="just"/>
            <a:r>
              <a:rPr lang="en-GB" sz="1600" i="1" dirty="0">
                <a:solidFill>
                  <a:schemeClr val="tx2"/>
                </a:solidFill>
                <a:latin typeface="Times New Roman" panose="02020603050405020304" pitchFamily="18" charset="0"/>
                <a:cs typeface="Times New Roman" panose="02020603050405020304" pitchFamily="18" charset="0"/>
              </a:rPr>
              <a:t> </a:t>
            </a:r>
            <a:r>
              <a:rPr lang="en-GB" sz="1600" i="1" dirty="0" smtClean="0">
                <a:solidFill>
                  <a:schemeClr val="tx2"/>
                </a:solidFill>
                <a:latin typeface="Times New Roman" panose="02020603050405020304" pitchFamily="18" charset="0"/>
                <a:cs typeface="Times New Roman" panose="02020603050405020304" pitchFamily="18" charset="0"/>
              </a:rPr>
              <a:t>                                            </a:t>
            </a:r>
            <a:r>
              <a:rPr lang="en-GB" sz="1600" i="1" dirty="0" smtClean="0">
                <a:solidFill>
                  <a:schemeClr val="tx2"/>
                </a:solidFill>
                <a:effectLst/>
                <a:latin typeface="Times New Roman" panose="02020603050405020304" pitchFamily="18" charset="0"/>
                <a:cs typeface="Times New Roman" panose="02020603050405020304" pitchFamily="18" charset="0"/>
              </a:rPr>
              <a:t>DATE: 21</a:t>
            </a:r>
            <a:r>
              <a:rPr lang="en-GB" sz="1600" i="1" baseline="30000" dirty="0" smtClean="0">
                <a:solidFill>
                  <a:schemeClr val="tx2"/>
                </a:solidFill>
                <a:effectLst/>
                <a:latin typeface="Times New Roman" panose="02020603050405020304" pitchFamily="18" charset="0"/>
                <a:cs typeface="Times New Roman" panose="02020603050405020304" pitchFamily="18" charset="0"/>
              </a:rPr>
              <a:t>ST</a:t>
            </a:r>
            <a:r>
              <a:rPr lang="en-GB" sz="1600" i="1" dirty="0" smtClean="0">
                <a:solidFill>
                  <a:schemeClr val="tx2"/>
                </a:solidFill>
                <a:effectLst/>
                <a:latin typeface="Times New Roman" panose="02020603050405020304" pitchFamily="18" charset="0"/>
                <a:cs typeface="Times New Roman" panose="02020603050405020304" pitchFamily="18" charset="0"/>
              </a:rPr>
              <a:t> FEBRUARY, 2017.</a:t>
            </a:r>
            <a:endParaRPr lang="en-US" sz="1600" i="1" dirty="0">
              <a:solidFill>
                <a:schemeClr val="tx2"/>
              </a:solidFill>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9BA024E-738D-493E-84EF-BFACE4AFDF1D}" type="slidenum">
              <a:rPr lang="en-US" smtClean="0"/>
              <a:t>1</a:t>
            </a:fld>
            <a:endParaRPr lang="en-US"/>
          </a:p>
        </p:txBody>
      </p:sp>
    </p:spTree>
    <p:extLst>
      <p:ext uri="{BB962C8B-B14F-4D97-AF65-F5344CB8AC3E}">
        <p14:creationId xmlns:p14="http://schemas.microsoft.com/office/powerpoint/2010/main" val="327344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2400"/>
            <a:ext cx="8705850" cy="6400800"/>
          </a:xfrm>
        </p:spPr>
      </p:pic>
      <p:sp>
        <p:nvSpPr>
          <p:cNvPr id="5" name="Slide Number Placeholder 4"/>
          <p:cNvSpPr>
            <a:spLocks noGrp="1"/>
          </p:cNvSpPr>
          <p:nvPr>
            <p:ph type="sldNum" sz="quarter" idx="12"/>
          </p:nvPr>
        </p:nvSpPr>
        <p:spPr/>
        <p:txBody>
          <a:bodyPr/>
          <a:lstStyle/>
          <a:p>
            <a:fld id="{89BA024E-738D-493E-84EF-BFACE4AFDF1D}" type="slidenum">
              <a:rPr lang="en-US" smtClean="0"/>
              <a:t>10</a:t>
            </a:fld>
            <a:endParaRPr lang="en-US"/>
          </a:p>
        </p:txBody>
      </p:sp>
    </p:spTree>
    <p:extLst>
      <p:ext uri="{BB962C8B-B14F-4D97-AF65-F5344CB8AC3E}">
        <p14:creationId xmlns:p14="http://schemas.microsoft.com/office/powerpoint/2010/main" val="4603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1288" cy="411162"/>
          </a:xfrm>
        </p:spPr>
        <p:txBody>
          <a:bodyPr>
            <a:normAutofit fontScale="90000"/>
          </a:bodyPr>
          <a:lstStyle/>
          <a:p>
            <a:r>
              <a:rPr lang="en-GB" b="1" dirty="0">
                <a:latin typeface="Times New Roman" panose="02020603050405020304" pitchFamily="18" charset="0"/>
                <a:cs typeface="Times New Roman" panose="02020603050405020304" pitchFamily="18" charset="0"/>
              </a:rPr>
              <a:t>RESEARCH OBJECTIVES</a:t>
            </a:r>
            <a:endParaRPr lang="en-US" dirty="0"/>
          </a:p>
        </p:txBody>
      </p:sp>
      <p:sp>
        <p:nvSpPr>
          <p:cNvPr id="3" name="Content Placeholder 2"/>
          <p:cNvSpPr>
            <a:spLocks noGrp="1"/>
          </p:cNvSpPr>
          <p:nvPr>
            <p:ph idx="1"/>
          </p:nvPr>
        </p:nvSpPr>
        <p:spPr>
          <a:xfrm>
            <a:off x="152400" y="762000"/>
            <a:ext cx="8839200" cy="5943600"/>
          </a:xfrm>
        </p:spPr>
        <p:txBody>
          <a:bodyPr>
            <a:normAutofit/>
          </a:bodyPr>
          <a:lstStyle/>
          <a:p>
            <a:pPr marL="82296" indent="0" algn="just">
              <a:buNone/>
            </a:pPr>
            <a:r>
              <a:rPr lang="en-US" dirty="0" smtClean="0">
                <a:latin typeface="Times New Roman" panose="02020603050405020304" pitchFamily="18" charset="0"/>
                <a:cs typeface="Times New Roman" panose="02020603050405020304" pitchFamily="18" charset="0"/>
              </a:rPr>
              <a:t>The objective of the study is in threefold</a:t>
            </a:r>
          </a:p>
          <a:p>
            <a:pPr lvl="0" algn="just"/>
            <a:r>
              <a:rPr lang="en-GB" dirty="0">
                <a:latin typeface="Times New Roman" panose="02020603050405020304" pitchFamily="18" charset="0"/>
                <a:cs typeface="Times New Roman" panose="02020603050405020304" pitchFamily="18" charset="0"/>
              </a:rPr>
              <a:t>To map and describe the </a:t>
            </a:r>
            <a:r>
              <a:rPr lang="en-GB" dirty="0" smtClean="0">
                <a:latin typeface="Times New Roman" panose="02020603050405020304" pitchFamily="18" charset="0"/>
                <a:cs typeface="Times New Roman" panose="02020603050405020304" pitchFamily="18" charset="0"/>
              </a:rPr>
              <a:t>chain </a:t>
            </a:r>
            <a:r>
              <a:rPr lang="en-GB" dirty="0">
                <a:latin typeface="Times New Roman" panose="02020603050405020304" pitchFamily="18" charset="0"/>
                <a:cs typeface="Times New Roman" panose="02020603050405020304" pitchFamily="18" charset="0"/>
              </a:rPr>
              <a:t>actor, their </a:t>
            </a:r>
            <a:r>
              <a:rPr lang="en-GB" dirty="0" smtClean="0">
                <a:latin typeface="Times New Roman" panose="02020603050405020304" pitchFamily="18" charset="0"/>
                <a:cs typeface="Times New Roman" panose="02020603050405020304" pitchFamily="18" charset="0"/>
              </a:rPr>
              <a:t> marketing activities</a:t>
            </a:r>
            <a:r>
              <a:rPr lang="en-GB" dirty="0">
                <a:latin typeface="Times New Roman" panose="02020603050405020304" pitchFamily="18" charset="0"/>
                <a:cs typeface="Times New Roman" panose="02020603050405020304" pitchFamily="18" charset="0"/>
              </a:rPr>
              <a:t>, roles and </a:t>
            </a:r>
            <a:r>
              <a:rPr lang="en-GB" dirty="0" smtClean="0">
                <a:latin typeface="Times New Roman" panose="02020603050405020304" pitchFamily="18" charset="0"/>
                <a:cs typeface="Times New Roman" panose="02020603050405020304" pitchFamily="18" charset="0"/>
              </a:rPr>
              <a:t>marketing </a:t>
            </a:r>
            <a:r>
              <a:rPr lang="en-GB" dirty="0">
                <a:latin typeface="Times New Roman" panose="02020603050405020304" pitchFamily="18" charset="0"/>
                <a:cs typeface="Times New Roman" panose="02020603050405020304" pitchFamily="18" charset="0"/>
              </a:rPr>
              <a:t>channel.</a:t>
            </a:r>
          </a:p>
          <a:p>
            <a:pPr lvl="0" algn="just">
              <a:lnSpc>
                <a:spcPct val="200000"/>
              </a:lnSpc>
            </a:pPr>
            <a:r>
              <a:rPr lang="en-GB" dirty="0">
                <a:latin typeface="Times New Roman" panose="02020603050405020304" pitchFamily="18" charset="0"/>
                <a:cs typeface="Times New Roman" panose="02020603050405020304" pitchFamily="18" charset="0"/>
              </a:rPr>
              <a:t>To estimate value added and profit margin of each actor along the main chain.</a:t>
            </a:r>
          </a:p>
          <a:p>
            <a:pPr algn="just">
              <a:lnSpc>
                <a:spcPct val="200000"/>
              </a:lnSpc>
            </a:pPr>
            <a:r>
              <a:rPr lang="en-GB" dirty="0">
                <a:latin typeface="Times New Roman" panose="02020603050405020304" pitchFamily="18" charset="0"/>
                <a:cs typeface="Times New Roman" panose="02020603050405020304" pitchFamily="18" charset="0"/>
              </a:rPr>
              <a:t>To identify </a:t>
            </a:r>
            <a:r>
              <a:rPr lang="en-GB" dirty="0" smtClean="0">
                <a:latin typeface="Times New Roman" panose="02020603050405020304" pitchFamily="18" charset="0"/>
                <a:cs typeface="Times New Roman" panose="02020603050405020304" pitchFamily="18" charset="0"/>
              </a:rPr>
              <a:t> and rank the constraints of </a:t>
            </a:r>
            <a:r>
              <a:rPr lang="en-GB" dirty="0">
                <a:latin typeface="Times New Roman" panose="02020603050405020304" pitchFamily="18" charset="0"/>
                <a:cs typeface="Times New Roman" panose="02020603050405020304" pitchFamily="18" charset="0"/>
              </a:rPr>
              <a:t>the </a:t>
            </a:r>
            <a:r>
              <a:rPr lang="en-GB" dirty="0" smtClean="0">
                <a:latin typeface="Times New Roman" panose="02020603050405020304" pitchFamily="18" charset="0"/>
                <a:cs typeface="Times New Roman" panose="02020603050405020304" pitchFamily="18" charset="0"/>
              </a:rPr>
              <a:t>value chain actors in the study area.</a:t>
            </a:r>
          </a:p>
          <a:p>
            <a:pPr algn="just">
              <a:lnSpc>
                <a:spcPct val="200000"/>
              </a:lnSpc>
            </a:pPr>
            <a:endParaRPr lang="en-US" dirty="0"/>
          </a:p>
        </p:txBody>
      </p:sp>
      <p:sp>
        <p:nvSpPr>
          <p:cNvPr id="5" name="Slide Number Placeholder 4"/>
          <p:cNvSpPr>
            <a:spLocks noGrp="1"/>
          </p:cNvSpPr>
          <p:nvPr>
            <p:ph type="sldNum" sz="quarter" idx="12"/>
          </p:nvPr>
        </p:nvSpPr>
        <p:spPr/>
        <p:txBody>
          <a:bodyPr/>
          <a:lstStyle/>
          <a:p>
            <a:fld id="{89BA024E-738D-493E-84EF-BFACE4AFDF1D}" type="slidenum">
              <a:rPr lang="en-US" smtClean="0"/>
              <a:t>11</a:t>
            </a:fld>
            <a:endParaRPr lang="en-US"/>
          </a:p>
        </p:txBody>
      </p:sp>
    </p:spTree>
    <p:extLst>
      <p:ext uri="{BB962C8B-B14F-4D97-AF65-F5344CB8AC3E}">
        <p14:creationId xmlns:p14="http://schemas.microsoft.com/office/powerpoint/2010/main" val="1940871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411162"/>
          </a:xfrm>
        </p:spPr>
        <p:txBody>
          <a:bodyPr>
            <a:normAutofit fontScale="90000"/>
          </a:bodyPr>
          <a:lstStyle/>
          <a:p>
            <a:r>
              <a:rPr lang="en-US" dirty="0" smtClean="0"/>
              <a:t>Methodology</a:t>
            </a:r>
            <a:endParaRPr lang="en-US" dirty="0"/>
          </a:p>
        </p:txBody>
      </p:sp>
      <p:sp>
        <p:nvSpPr>
          <p:cNvPr id="3" name="Content Placeholder 2"/>
          <p:cNvSpPr>
            <a:spLocks noGrp="1"/>
          </p:cNvSpPr>
          <p:nvPr>
            <p:ph idx="1"/>
          </p:nvPr>
        </p:nvSpPr>
        <p:spPr>
          <a:xfrm>
            <a:off x="228600" y="762000"/>
            <a:ext cx="8628888" cy="5867400"/>
          </a:xfrm>
        </p:spPr>
        <p:txBody>
          <a:bodyPr>
            <a:normAutofit fontScale="85000" lnSpcReduction="20000"/>
          </a:bodyPr>
          <a:lstStyle/>
          <a:p>
            <a:pPr algn="just"/>
            <a:r>
              <a:rPr lang="en-GB" sz="2400" dirty="0">
                <a:latin typeface="Times New Roman" panose="02020603050405020304" pitchFamily="18" charset="0"/>
                <a:cs typeface="Times New Roman" panose="02020603050405020304" pitchFamily="18" charset="0"/>
              </a:rPr>
              <a:t>The research was conducted in the </a:t>
            </a:r>
            <a:r>
              <a:rPr lang="en-GB" sz="2400" dirty="0" smtClean="0">
                <a:latin typeface="Times New Roman" panose="02020603050405020304" pitchFamily="18" charset="0"/>
                <a:cs typeface="Times New Roman" panose="02020603050405020304" pitchFamily="18" charset="0"/>
              </a:rPr>
              <a:t> Forest- Savannah transitional </a:t>
            </a:r>
            <a:r>
              <a:rPr lang="en-GB" sz="2400" dirty="0">
                <a:latin typeface="Times New Roman" panose="02020603050405020304" pitchFamily="18" charset="0"/>
                <a:cs typeface="Times New Roman" panose="02020603050405020304" pitchFamily="18" charset="0"/>
              </a:rPr>
              <a:t>zone</a:t>
            </a:r>
            <a:r>
              <a:rPr lang="en-GB" sz="2400" dirty="0" smtClean="0">
                <a:latin typeface="Times New Roman" panose="02020603050405020304" pitchFamily="18" charset="0"/>
                <a:cs typeface="Times New Roman" panose="02020603050405020304" pitchFamily="18" charset="0"/>
              </a:rPr>
              <a:t>.</a:t>
            </a:r>
          </a:p>
          <a:p>
            <a:pPr marL="82296" indent="0" algn="just">
              <a:buNone/>
            </a:pPr>
            <a:r>
              <a:rPr lang="en-GB" sz="2400" dirty="0" smtClean="0">
                <a:latin typeface="Times New Roman" panose="02020603050405020304" pitchFamily="18" charset="0"/>
                <a:cs typeface="Times New Roman" panose="02020603050405020304" pitchFamily="18" charset="0"/>
              </a:rPr>
              <a:t> </a:t>
            </a:r>
          </a:p>
          <a:p>
            <a:pPr algn="just"/>
            <a:r>
              <a:rPr lang="en-GB" sz="2400" dirty="0" smtClean="0">
                <a:latin typeface="Times New Roman" panose="02020603050405020304" pitchFamily="18" charset="0"/>
                <a:cs typeface="Times New Roman" panose="02020603050405020304" pitchFamily="18" charset="0"/>
              </a:rPr>
              <a:t>Both </a:t>
            </a:r>
            <a:r>
              <a:rPr lang="en-GB" sz="2400" dirty="0">
                <a:latin typeface="Times New Roman" panose="02020603050405020304" pitchFamily="18" charset="0"/>
                <a:cs typeface="Times New Roman" panose="02020603050405020304" pitchFamily="18" charset="0"/>
              </a:rPr>
              <a:t>the qualitative and quantitative research design was employed in the data collection</a:t>
            </a:r>
            <a:r>
              <a:rPr lang="en-GB" sz="2400" dirty="0" smtClean="0">
                <a:latin typeface="Times New Roman" panose="02020603050405020304" pitchFamily="18" charset="0"/>
                <a:cs typeface="Times New Roman" panose="02020603050405020304" pitchFamily="18" charset="0"/>
              </a:rPr>
              <a:t>.</a:t>
            </a:r>
          </a:p>
          <a:p>
            <a:pPr marL="82296" indent="0" algn="just">
              <a:buNone/>
            </a:pPr>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Target population was all cattle farmers in the study </a:t>
            </a:r>
            <a:r>
              <a:rPr lang="en-GB" sz="2400" dirty="0" smtClean="0">
                <a:latin typeface="Times New Roman" panose="02020603050405020304" pitchFamily="18" charset="0"/>
                <a:cs typeface="Times New Roman" panose="02020603050405020304" pitchFamily="18" charset="0"/>
              </a:rPr>
              <a:t>area</a:t>
            </a:r>
          </a:p>
          <a:p>
            <a:pPr marL="82296" indent="0" algn="just">
              <a:buNone/>
            </a:pPr>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Intermediate actors like the butcher, collector/ wholesaler, as well as beef processors were considered</a:t>
            </a:r>
            <a:r>
              <a:rPr lang="en-GB" sz="2400" dirty="0" smtClean="0">
                <a:latin typeface="Times New Roman" panose="02020603050405020304" pitchFamily="18" charset="0"/>
                <a:cs typeface="Times New Roman" panose="02020603050405020304" pitchFamily="18" charset="0"/>
              </a:rPr>
              <a:t>.</a:t>
            </a:r>
          </a:p>
          <a:p>
            <a:pPr marL="82296" indent="0" algn="just">
              <a:buNone/>
            </a:pPr>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Two- stage random sampling technique was </a:t>
            </a:r>
            <a:r>
              <a:rPr lang="en-GB" sz="2400" dirty="0" smtClean="0">
                <a:latin typeface="Times New Roman" panose="02020603050405020304" pitchFamily="18" charset="0"/>
                <a:cs typeface="Times New Roman" panose="02020603050405020304" pitchFamily="18" charset="0"/>
              </a:rPr>
              <a:t>used</a:t>
            </a: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Snow- ball sampling was used to select  the intermediate </a:t>
            </a:r>
            <a:r>
              <a:rPr lang="en-GB" sz="2400" dirty="0" smtClean="0">
                <a:latin typeface="Times New Roman" panose="02020603050405020304" pitchFamily="18" charset="0"/>
                <a:cs typeface="Times New Roman" panose="02020603050405020304" pitchFamily="18" charset="0"/>
              </a:rPr>
              <a:t>actors</a:t>
            </a:r>
          </a:p>
          <a:p>
            <a:pPr marL="82296" indent="0" algn="just">
              <a:buNone/>
            </a:pPr>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200 respondents were sampled which </a:t>
            </a:r>
            <a:r>
              <a:rPr lang="en-GB" sz="2400" dirty="0" smtClean="0">
                <a:latin typeface="Times New Roman" panose="02020603050405020304" pitchFamily="18" charset="0"/>
                <a:cs typeface="Times New Roman" panose="02020603050405020304" pitchFamily="18" charset="0"/>
              </a:rPr>
              <a:t>includes:</a:t>
            </a:r>
          </a:p>
          <a:p>
            <a:pPr algn="just"/>
            <a:endParaRPr lang="en-GB" sz="2400" dirty="0" smtClean="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80 </a:t>
            </a:r>
            <a:r>
              <a:rPr lang="en-GB" sz="2400" dirty="0">
                <a:latin typeface="Times New Roman" panose="02020603050405020304" pitchFamily="18" charset="0"/>
                <a:cs typeface="Times New Roman" panose="02020603050405020304" pitchFamily="18" charset="0"/>
              </a:rPr>
              <a:t>producers, 40 collectors/ Wholesalers, 40 Butchers and 40 Beef processors</a:t>
            </a:r>
            <a:r>
              <a:rPr lang="en-GB" dirty="0">
                <a:latin typeface="Times New Roman" panose="02020603050405020304" pitchFamily="18" charset="0"/>
                <a:cs typeface="Times New Roman" panose="02020603050405020304" pitchFamily="18" charset="0"/>
              </a:rPr>
              <a:t>.</a:t>
            </a:r>
          </a:p>
          <a:p>
            <a:endParaRPr lang="en-US" dirty="0"/>
          </a:p>
        </p:txBody>
      </p:sp>
      <p:sp>
        <p:nvSpPr>
          <p:cNvPr id="5" name="Slide Number Placeholder 4"/>
          <p:cNvSpPr>
            <a:spLocks noGrp="1"/>
          </p:cNvSpPr>
          <p:nvPr>
            <p:ph type="sldNum" sz="quarter" idx="12"/>
          </p:nvPr>
        </p:nvSpPr>
        <p:spPr/>
        <p:txBody>
          <a:bodyPr/>
          <a:lstStyle/>
          <a:p>
            <a:fld id="{89BA024E-738D-493E-84EF-BFACE4AFDF1D}" type="slidenum">
              <a:rPr lang="en-US" smtClean="0"/>
              <a:t>12</a:t>
            </a:fld>
            <a:endParaRPr lang="en-US"/>
          </a:p>
        </p:txBody>
      </p:sp>
    </p:spTree>
    <p:extLst>
      <p:ext uri="{BB962C8B-B14F-4D97-AF65-F5344CB8AC3E}">
        <p14:creationId xmlns:p14="http://schemas.microsoft.com/office/powerpoint/2010/main" val="2929899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411162"/>
          </a:xfrm>
        </p:spPr>
        <p:txBody>
          <a:bodyPr>
            <a:normAutofit fontScale="90000"/>
          </a:bodyPr>
          <a:lstStyle/>
          <a:p>
            <a:r>
              <a:rPr lang="en-US" dirty="0" smtClean="0"/>
              <a:t>Method of Analysis</a:t>
            </a:r>
            <a:endParaRPr lang="en-US" dirty="0"/>
          </a:p>
        </p:txBody>
      </p:sp>
      <p:sp>
        <p:nvSpPr>
          <p:cNvPr id="3" name="Content Placeholder 2"/>
          <p:cNvSpPr>
            <a:spLocks noGrp="1"/>
          </p:cNvSpPr>
          <p:nvPr>
            <p:ph idx="1"/>
          </p:nvPr>
        </p:nvSpPr>
        <p:spPr>
          <a:xfrm>
            <a:off x="228600" y="762000"/>
            <a:ext cx="8705088" cy="5943600"/>
          </a:xfrm>
        </p:spPr>
        <p:txBody>
          <a:bodyPr/>
          <a:lstStyle/>
          <a:p>
            <a:pPr lvl="0" algn="just">
              <a:lnSpc>
                <a:spcPct val="150000"/>
              </a:lnSpc>
            </a:pPr>
            <a:r>
              <a:rPr lang="en-GB" sz="2000" b="1" dirty="0">
                <a:latin typeface="Times New Roman" panose="02020603050405020304" pitchFamily="18" charset="0"/>
                <a:cs typeface="Times New Roman" panose="02020603050405020304" pitchFamily="18" charset="0"/>
              </a:rPr>
              <a:t>Objective 1: Mapping and description </a:t>
            </a:r>
            <a:r>
              <a:rPr lang="en-GB" sz="2000" b="1" dirty="0" smtClean="0">
                <a:latin typeface="Times New Roman" panose="02020603050405020304" pitchFamily="18" charset="0"/>
                <a:cs typeface="Times New Roman" panose="02020603050405020304" pitchFamily="18" charset="0"/>
              </a:rPr>
              <a:t>the chain actor</a:t>
            </a:r>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their marketing </a:t>
            </a:r>
            <a:r>
              <a:rPr lang="en-GB" sz="2000" b="1" dirty="0">
                <a:latin typeface="Times New Roman" panose="02020603050405020304" pitchFamily="18" charset="0"/>
                <a:cs typeface="Times New Roman" panose="02020603050405020304" pitchFamily="18" charset="0"/>
              </a:rPr>
              <a:t>activities, roles and marketing channel:</a:t>
            </a:r>
          </a:p>
          <a:p>
            <a:pPr marL="82296" lvl="0" indent="0" algn="just">
              <a:lnSpc>
                <a:spcPct val="150000"/>
              </a:lnSpc>
              <a:buNone/>
            </a:pP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source, make and delivery approach was adopted by Foreign Investment Advisory Service (2007). </a:t>
            </a:r>
            <a:endParaRPr lang="en-GB" sz="2400" dirty="0" smtClean="0">
              <a:latin typeface="Times New Roman" panose="02020603050405020304" pitchFamily="18" charset="0"/>
              <a:cs typeface="Times New Roman" panose="02020603050405020304" pitchFamily="18" charset="0"/>
            </a:endParaRPr>
          </a:p>
          <a:p>
            <a:pPr marL="82296" lvl="0" indent="0" algn="just">
              <a:lnSpc>
                <a:spcPct val="150000"/>
              </a:lnSpc>
              <a:buNone/>
            </a:pPr>
            <a:endParaRPr lang="en-GB" sz="2000" b="1" dirty="0">
              <a:latin typeface="Times New Roman" panose="02020603050405020304" pitchFamily="18" charset="0"/>
              <a:cs typeface="Times New Roman" panose="02020603050405020304" pitchFamily="18" charset="0"/>
            </a:endParaRPr>
          </a:p>
          <a:p>
            <a:pPr marL="82296" indent="0">
              <a:buNone/>
            </a:pPr>
            <a:endParaRPr lang="en-US" dirty="0"/>
          </a:p>
        </p:txBody>
      </p:sp>
      <p:sp>
        <p:nvSpPr>
          <p:cNvPr id="5" name="Slide Number Placeholder 4"/>
          <p:cNvSpPr>
            <a:spLocks noGrp="1"/>
          </p:cNvSpPr>
          <p:nvPr>
            <p:ph type="sldNum" sz="quarter" idx="12"/>
          </p:nvPr>
        </p:nvSpPr>
        <p:spPr/>
        <p:txBody>
          <a:bodyPr/>
          <a:lstStyle/>
          <a:p>
            <a:fld id="{89BA024E-738D-493E-84EF-BFACE4AFDF1D}" type="slidenum">
              <a:rPr lang="en-US" smtClean="0"/>
              <a:t>13</a:t>
            </a:fld>
            <a:endParaRPr lang="en-US"/>
          </a:p>
        </p:txBody>
      </p:sp>
    </p:spTree>
    <p:extLst>
      <p:ext uri="{BB962C8B-B14F-4D97-AF65-F5344CB8AC3E}">
        <p14:creationId xmlns:p14="http://schemas.microsoft.com/office/powerpoint/2010/main" val="659152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75" y="132736"/>
            <a:ext cx="8937522" cy="604685"/>
          </a:xfrm>
        </p:spPr>
        <p:txBody>
          <a:bodyPr>
            <a:normAutofit fontScale="90000"/>
          </a:bodyPr>
          <a:lstStyle/>
          <a:p>
            <a:r>
              <a:rPr lang="en-GB" b="1" dirty="0" smtClean="0">
                <a:latin typeface="Times New Roman" panose="02020603050405020304" pitchFamily="18" charset="0"/>
                <a:cs typeface="Times New Roman" panose="02020603050405020304" pitchFamily="18" charset="0"/>
              </a:rPr>
              <a:t>Method of Analysis</a:t>
            </a:r>
            <a:endParaRPr lang="en-GB" dirty="0"/>
          </a:p>
        </p:txBody>
      </p:sp>
      <p:sp>
        <p:nvSpPr>
          <p:cNvPr id="3" name="Content Placeholder 2"/>
          <p:cNvSpPr>
            <a:spLocks noGrp="1"/>
          </p:cNvSpPr>
          <p:nvPr>
            <p:ph idx="1"/>
          </p:nvPr>
        </p:nvSpPr>
        <p:spPr>
          <a:xfrm>
            <a:off x="121675" y="737420"/>
            <a:ext cx="8937522" cy="5943599"/>
          </a:xfrm>
        </p:spPr>
        <p:txBody>
          <a:bodyPr/>
          <a:lstStyle/>
          <a:p>
            <a:r>
              <a:rPr lang="en-GB" sz="2000" dirty="0" smtClean="0">
                <a:latin typeface="Times New Roman" panose="02020603050405020304" pitchFamily="18" charset="0"/>
                <a:cs typeface="Times New Roman" panose="02020603050405020304" pitchFamily="18" charset="0"/>
              </a:rPr>
              <a:t>Objective 2: In estimating the value addition and margins, the gross margin analytical technique was used. </a:t>
            </a:r>
            <a:r>
              <a:rPr lang="en-GB" sz="2000" dirty="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And simplified below in the table 1</a:t>
            </a:r>
          </a:p>
          <a:p>
            <a:endParaRPr lang="en-GB" sz="20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pPr marL="0" indent="0">
              <a:buNone/>
            </a:pPr>
            <a:endParaRPr lang="en-GB" sz="2000" dirty="0" smtClean="0">
              <a:latin typeface="Times New Roman" panose="02020603050405020304" pitchFamily="18" charset="0"/>
              <a:cs typeface="Times New Roman" panose="02020603050405020304" pitchFamily="18" charset="0"/>
            </a:endParaRPr>
          </a:p>
          <a:p>
            <a:pPr marL="0" indent="0">
              <a:buNone/>
            </a:pPr>
            <a:endParaRPr lang="en-GB" sz="1000" i="1" dirty="0" smtClean="0">
              <a:latin typeface="Times New Roman" panose="02020603050405020304" pitchFamily="18" charset="0"/>
              <a:cs typeface="Times New Roman" panose="02020603050405020304" pitchFamily="18" charset="0"/>
            </a:endParaRPr>
          </a:p>
          <a:p>
            <a:pPr marL="0" indent="0">
              <a:buNone/>
            </a:pPr>
            <a:endParaRPr lang="en-GB" sz="1000" i="1" dirty="0" smtClean="0">
              <a:latin typeface="Times New Roman" panose="02020603050405020304" pitchFamily="18" charset="0"/>
              <a:cs typeface="Times New Roman" panose="02020603050405020304" pitchFamily="18" charset="0"/>
            </a:endParaRPr>
          </a:p>
          <a:p>
            <a:pPr marL="0" indent="0">
              <a:buNone/>
            </a:pPr>
            <a:r>
              <a:rPr lang="en-GB" sz="1000" i="1" dirty="0" smtClean="0">
                <a:latin typeface="Times New Roman" panose="02020603050405020304" pitchFamily="18" charset="0"/>
                <a:cs typeface="Times New Roman" panose="02020603050405020304" pitchFamily="18" charset="0"/>
              </a:rPr>
              <a:t>Source</a:t>
            </a:r>
            <a:r>
              <a:rPr lang="en-GB" sz="1000" i="1" dirty="0">
                <a:latin typeface="Times New Roman" panose="02020603050405020304" pitchFamily="18" charset="0"/>
                <a:cs typeface="Times New Roman" panose="02020603050405020304" pitchFamily="18" charset="0"/>
              </a:rPr>
              <a:t>: </a:t>
            </a:r>
            <a:r>
              <a:rPr lang="en-GB" sz="1000" dirty="0">
                <a:latin typeface="Times New Roman" panose="02020603050405020304" pitchFamily="18" charset="0"/>
                <a:cs typeface="Times New Roman" panose="02020603050405020304" pitchFamily="18" charset="0"/>
              </a:rPr>
              <a:t>Van den Berg </a:t>
            </a:r>
            <a:r>
              <a:rPr lang="en-GB" sz="1000" i="1" dirty="0">
                <a:latin typeface="Times New Roman" panose="02020603050405020304" pitchFamily="18" charset="0"/>
                <a:cs typeface="Times New Roman" panose="02020603050405020304" pitchFamily="18" charset="0"/>
              </a:rPr>
              <a:t>et al. </a:t>
            </a:r>
            <a:r>
              <a:rPr lang="en-GB" sz="1000" dirty="0">
                <a:latin typeface="Times New Roman" panose="02020603050405020304" pitchFamily="18" charset="0"/>
                <a:cs typeface="Times New Roman" panose="02020603050405020304" pitchFamily="18" charset="0"/>
              </a:rPr>
              <a:t>(2008); </a:t>
            </a:r>
            <a:r>
              <a:rPr lang="en-GB" sz="1000" dirty="0" err="1">
                <a:latin typeface="Times New Roman" panose="02020603050405020304" pitchFamily="18" charset="0"/>
                <a:cs typeface="Times New Roman" panose="02020603050405020304" pitchFamily="18" charset="0"/>
              </a:rPr>
              <a:t>Kuwornu</a:t>
            </a:r>
            <a:r>
              <a:rPr lang="en-GB" sz="1000" dirty="0">
                <a:latin typeface="Times New Roman" panose="02020603050405020304" pitchFamily="18" charset="0"/>
                <a:cs typeface="Times New Roman" panose="02020603050405020304" pitchFamily="18" charset="0"/>
              </a:rPr>
              <a:t> </a:t>
            </a:r>
            <a:r>
              <a:rPr lang="en-GB" sz="1000" i="1" dirty="0">
                <a:latin typeface="Times New Roman" panose="02020603050405020304" pitchFamily="18" charset="0"/>
                <a:cs typeface="Times New Roman" panose="02020603050405020304" pitchFamily="18" charset="0"/>
              </a:rPr>
              <a:t>et al</a:t>
            </a:r>
            <a:r>
              <a:rPr lang="en-GB" sz="1000" dirty="0">
                <a:latin typeface="Times New Roman" panose="02020603050405020304" pitchFamily="18" charset="0"/>
                <a:cs typeface="Times New Roman" panose="02020603050405020304" pitchFamily="18" charset="0"/>
              </a:rPr>
              <a:t>. (2013).  </a:t>
            </a:r>
            <a:r>
              <a:rPr lang="en-GB" sz="1000" i="1" dirty="0">
                <a:latin typeface="Times New Roman" panose="02020603050405020304" pitchFamily="18" charset="0"/>
                <a:cs typeface="Times New Roman" panose="02020603050405020304" pitchFamily="18" charset="0"/>
              </a:rPr>
              <a:t>N = UNIT VC, Value added= unit selling price-cost of primary input.</a:t>
            </a:r>
            <a:endParaRPr lang="en-US" sz="10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14</a:t>
            </a:fld>
            <a:endParaRPr lang="en-GB">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60680298"/>
              </p:ext>
            </p:extLst>
          </p:nvPr>
        </p:nvGraphicFramePr>
        <p:xfrm>
          <a:off x="152400" y="1371598"/>
          <a:ext cx="8763003" cy="4724401"/>
        </p:xfrm>
        <a:graphic>
          <a:graphicData uri="http://schemas.openxmlformats.org/drawingml/2006/table">
            <a:tbl>
              <a:tblPr firstRow="1" firstCol="1" bandRow="1">
                <a:tableStyleId>{5C22544A-7EE6-4342-B048-85BDC9FD1C3A}</a:tableStyleId>
              </a:tblPr>
              <a:tblGrid>
                <a:gridCol w="1025155"/>
                <a:gridCol w="786988"/>
                <a:gridCol w="786988"/>
                <a:gridCol w="801657"/>
                <a:gridCol w="801657"/>
                <a:gridCol w="655823"/>
                <a:gridCol w="661862"/>
                <a:gridCol w="787850"/>
                <a:gridCol w="828409"/>
                <a:gridCol w="828409"/>
                <a:gridCol w="798205"/>
              </a:tblGrid>
              <a:tr h="545582">
                <a:tc rowSpan="2">
                  <a:txBody>
                    <a:bodyPr/>
                    <a:lstStyle/>
                    <a:p>
                      <a:pPr marL="0" marR="0" algn="l">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Actors</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gridSpan="4">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Costs (GHȻ)/Kg</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Revenue (GHȻ) /Kg</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Margin (GHȻ) /Kg</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r>
              <a:tr h="1265305">
                <a:tc vMerge="1">
                  <a:txBody>
                    <a:bodyPr/>
                    <a:lstStyle/>
                    <a:p>
                      <a:endParaRPr lang="en-US"/>
                    </a:p>
                  </a:txBody>
                  <a:tcP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Total cost</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Cost of primary inputs</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Added unit cost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Value  unit cost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Unit price</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Unit profit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Value Added</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Total chain profit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Unit Gross chain margin</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 Gross chain margin</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538110">
                <a:tc>
                  <a:txBody>
                    <a:bodyPr/>
                    <a:lstStyle/>
                    <a:p>
                      <a:pPr marL="0" marR="0" algn="l">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Producers</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A</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B</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A-B</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(A-B)/O</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C</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C-A</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C-B</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(C-A)/P</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C-N</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C-N/Q</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945427">
                <a:tc>
                  <a:txBody>
                    <a:bodyPr/>
                    <a:lstStyle/>
                    <a:p>
                      <a:pPr marL="0" marR="0" algn="l">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Collector/Wholesaler</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D</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E-D</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(E-D)/O</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F</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F-E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F-D</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(F-E)/P</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F-N</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C-N/Q</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538110">
                <a:tc>
                  <a:txBody>
                    <a:bodyPr/>
                    <a:lstStyle/>
                    <a:p>
                      <a:pPr marL="0" marR="0" algn="l">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Butchers</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H</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G</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H-G</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(H-G)/O</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I</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I-H</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I-G</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(I-H)/P</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1-N</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C-N/Q</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538110">
                <a:tc>
                  <a:txBody>
                    <a:bodyPr/>
                    <a:lstStyle/>
                    <a:p>
                      <a:pPr marL="0" marR="0" algn="l">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Processors</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K</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J</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K-J</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(K-J)/O</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L</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L-K</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L-J</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(L-K)/P</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L-N</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C-N/Q</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53757">
                <a:tc>
                  <a:txBody>
                    <a:bodyPr/>
                    <a:lstStyle/>
                    <a:p>
                      <a:pPr marL="0" marR="0" algn="l">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Total</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l">
                        <a:lnSpc>
                          <a:spcPct val="107000"/>
                        </a:lnSpc>
                      </a:pPr>
                      <a:endParaRPr lang="en-US" sz="12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ct val="107000"/>
                        </a:lnSpc>
                      </a:pPr>
                      <a:endParaRPr lang="en-US" sz="12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O</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100</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07000"/>
                        </a:lnSpc>
                      </a:pPr>
                      <a:endParaRPr lang="en-US" sz="12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P</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a:lnSpc>
                          <a:spcPct val="107000"/>
                        </a:lnSpc>
                      </a:pPr>
                      <a:endParaRPr lang="en-US" sz="12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100</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Q</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100</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590815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613" y="117988"/>
            <a:ext cx="8871155" cy="486697"/>
          </a:xfrm>
        </p:spPr>
        <p:txBody>
          <a:bodyPr>
            <a:normAutofit fontScale="90000"/>
          </a:bodyPr>
          <a:lstStyle/>
          <a:p>
            <a:r>
              <a:rPr lang="en-GB" b="1" dirty="0" smtClean="0">
                <a:latin typeface="Times New Roman" panose="02020603050405020304" pitchFamily="18" charset="0"/>
                <a:cs typeface="Times New Roman" panose="02020603050405020304" pitchFamily="18" charset="0"/>
              </a:rPr>
              <a:t>Method of Analysis cont’d</a:t>
            </a:r>
            <a:endParaRPr lang="en-GB"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0" y="609601"/>
                <a:ext cx="4514850" cy="6248400"/>
              </a:xfrm>
            </p:spPr>
            <p:txBody>
              <a:bodyPr>
                <a:noAutofit/>
              </a:bodyPr>
              <a:lstStyle/>
              <a:p>
                <a:r>
                  <a:rPr lang="en-GB" sz="2400" b="1" dirty="0" smtClean="0">
                    <a:latin typeface="Times New Roman" panose="02020603050405020304" pitchFamily="18" charset="0"/>
                    <a:cs typeface="Times New Roman" panose="02020603050405020304" pitchFamily="18" charset="0"/>
                  </a:rPr>
                  <a:t>ROI </a:t>
                </a:r>
                <a:r>
                  <a:rPr lang="en-GB" sz="24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GB" sz="2400" b="1" i="1">
                            <a:latin typeface="Cambria Math" panose="02040503050406030204" pitchFamily="18" charset="0"/>
                          </a:rPr>
                        </m:ctrlPr>
                      </m:fPr>
                      <m:num>
                        <m:r>
                          <a:rPr lang="en-GB" sz="2400" b="1" i="1">
                            <a:latin typeface="Cambria Math" panose="02040503050406030204" pitchFamily="18" charset="0"/>
                          </a:rPr>
                          <m:t>𝑷𝒐</m:t>
                        </m:r>
                        <m:r>
                          <a:rPr lang="en-GB" sz="2400" b="1" i="1">
                            <a:latin typeface="Cambria Math" panose="02040503050406030204" pitchFamily="18" charset="0"/>
                          </a:rPr>
                          <m:t>−</m:t>
                        </m:r>
                        <m:r>
                          <a:rPr lang="en-GB" sz="2400" b="1" i="1">
                            <a:latin typeface="Cambria Math" panose="02040503050406030204" pitchFamily="18" charset="0"/>
                          </a:rPr>
                          <m:t>𝑪𝒐</m:t>
                        </m:r>
                      </m:num>
                      <m:den>
                        <m:r>
                          <a:rPr lang="en-GB" sz="2400" b="1" i="1">
                            <a:latin typeface="Cambria Math" panose="02040503050406030204" pitchFamily="18" charset="0"/>
                          </a:rPr>
                          <m:t>𝑪𝒐</m:t>
                        </m:r>
                      </m:den>
                    </m:f>
                  </m:oMath>
                </a14:m>
                <a:r>
                  <a:rPr lang="en-GB" sz="2400" b="1" dirty="0">
                    <a:latin typeface="Times New Roman" panose="02020603050405020304" pitchFamily="18" charset="0"/>
                    <a:cs typeface="Times New Roman" panose="02020603050405020304" pitchFamily="18" charset="0"/>
                  </a:rPr>
                  <a:t>                                                                                                                                                      </a:t>
                </a:r>
                <a:r>
                  <a:rPr lang="en-GB" sz="2400" b="1" dirty="0" smtClean="0">
                    <a:latin typeface="Times New Roman" panose="02020603050405020304" pitchFamily="18" charset="0"/>
                    <a:cs typeface="Times New Roman" panose="02020603050405020304" pitchFamily="18" charset="0"/>
                  </a:rPr>
                  <a:t>Wh</a:t>
                </a:r>
                <a:r>
                  <a:rPr lang="en-GB" sz="2400" dirty="0" smtClean="0">
                    <a:latin typeface="Times New Roman" panose="02020603050405020304" pitchFamily="18" charset="0"/>
                    <a:cs typeface="Times New Roman" panose="02020603050405020304" pitchFamily="18" charset="0"/>
                  </a:rPr>
                  <a:t>ere</a:t>
                </a:r>
              </a:p>
              <a:p>
                <a:pPr marL="0" indent="0" algn="just">
                  <a:lnSpc>
                    <a:spcPct val="170000"/>
                  </a:lnSpc>
                  <a:buNone/>
                </a:pPr>
                <a:r>
                  <a:rPr lang="en-GB" sz="2400" dirty="0" smtClean="0">
                    <a:latin typeface="Times New Roman" panose="02020603050405020304" pitchFamily="18" charset="0"/>
                    <a:cs typeface="Times New Roman" panose="02020603050405020304" pitchFamily="18" charset="0"/>
                  </a:rPr>
                  <a:t>ROI </a:t>
                </a:r>
                <a:r>
                  <a:rPr lang="en-GB" sz="2400" dirty="0">
                    <a:latin typeface="Times New Roman" panose="02020603050405020304" pitchFamily="18" charset="0"/>
                    <a:cs typeface="Times New Roman" panose="02020603050405020304" pitchFamily="18" charset="0"/>
                  </a:rPr>
                  <a:t>is Return on Investment </a:t>
                </a:r>
              </a:p>
              <a:p>
                <a:pPr marL="0" indent="0" algn="just">
                  <a:lnSpc>
                    <a:spcPct val="170000"/>
                  </a:lnSpc>
                  <a:buNone/>
                </a:pPr>
                <a:r>
                  <a:rPr lang="en-GB" sz="2400" dirty="0">
                    <a:latin typeface="Times New Roman" panose="02020603050405020304" pitchFamily="18" charset="0"/>
                    <a:cs typeface="Times New Roman" panose="02020603050405020304" pitchFamily="18" charset="0"/>
                  </a:rPr>
                  <a:t>Po is the value of one unit of output </a:t>
                </a:r>
              </a:p>
              <a:p>
                <a:pPr algn="just">
                  <a:lnSpc>
                    <a:spcPct val="170000"/>
                  </a:lnSpc>
                </a:pPr>
                <a:r>
                  <a:rPr lang="en-GB" sz="2400" dirty="0">
                    <a:latin typeface="Times New Roman" panose="02020603050405020304" pitchFamily="18" charset="0"/>
                    <a:cs typeface="Times New Roman" panose="02020603050405020304" pitchFamily="18" charset="0"/>
                  </a:rPr>
                  <a:t>Co is Unit cost in producing an output</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0" y="609601"/>
                <a:ext cx="4514850" cy="6248400"/>
              </a:xfrm>
              <a:blipFill rotWithShape="1">
                <a:blip r:embed="rId2"/>
                <a:stretch>
                  <a:fillRect l="-2024" t="-98" r="-1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4514850" y="604684"/>
                <a:ext cx="4466918" cy="6032090"/>
              </a:xfrm>
            </p:spPr>
            <p:txBody>
              <a:bodyPr>
                <a:normAutofit fontScale="25000" lnSpcReduction="20000"/>
              </a:bodyPr>
              <a:lstStyle/>
              <a:p>
                <a:endParaRPr lang="en-GB" dirty="0" smtClean="0">
                  <a:latin typeface="Times New Roman" panose="02020603050405020304" pitchFamily="18" charset="0"/>
                  <a:cs typeface="Times New Roman" panose="02020603050405020304" pitchFamily="18" charset="0"/>
                </a:endParaRPr>
              </a:p>
              <a:p>
                <a:r>
                  <a:rPr lang="en-GB" sz="9600" b="1" dirty="0" smtClean="0">
                    <a:latin typeface="Times New Roman" panose="02020603050405020304" pitchFamily="18" charset="0"/>
                    <a:cs typeface="Times New Roman" panose="02020603050405020304" pitchFamily="18" charset="0"/>
                  </a:rPr>
                  <a:t>Estimating the Return on Investment per Day</a:t>
                </a:r>
              </a:p>
              <a:p>
                <a:pPr marL="0" indent="0">
                  <a:buNone/>
                </a:pPr>
                <a:r>
                  <a:rPr lang="en-GB" sz="9600" b="1" dirty="0" smtClean="0">
                    <a:latin typeface="Times New Roman" panose="02020603050405020304" pitchFamily="18" charset="0"/>
                    <a:cs typeface="Times New Roman" panose="02020603050405020304" pitchFamily="18" charset="0"/>
                  </a:rPr>
                  <a:t> </a:t>
                </a:r>
                <a:endParaRPr lang="en-GB" sz="9600" dirty="0">
                  <a:latin typeface="Times New Roman" panose="02020603050405020304" pitchFamily="18" charset="0"/>
                  <a:cs typeface="Times New Roman" panose="02020603050405020304" pitchFamily="18" charset="0"/>
                </a:endParaRPr>
              </a:p>
              <a:p>
                <a:r>
                  <a:rPr lang="en-GB" sz="9600" dirty="0">
                    <a:latin typeface="Times New Roman" panose="02020603050405020304" pitchFamily="18" charset="0"/>
                    <a:cs typeface="Times New Roman" panose="02020603050405020304" pitchFamily="18" charset="0"/>
                  </a:rPr>
                  <a:t>Calculating the return on investment per day is given </a:t>
                </a:r>
              </a:p>
              <a:p>
                <a:r>
                  <a:rPr lang="en-GB" sz="9600" b="1" i="1" dirty="0">
                    <a:latin typeface="Times New Roman" panose="02020603050405020304" pitchFamily="18" charset="0"/>
                    <a:cs typeface="Times New Roman" panose="02020603050405020304" pitchFamily="18" charset="0"/>
                  </a:rPr>
                  <a:t>ROID= </a:t>
                </a:r>
                <a14:m>
                  <m:oMath xmlns:m="http://schemas.openxmlformats.org/officeDocument/2006/math">
                    <m:r>
                      <a:rPr lang="en-GB" sz="9600" b="1" i="1">
                        <a:latin typeface="Cambria Math" panose="02040503050406030204" pitchFamily="18" charset="0"/>
                      </a:rPr>
                      <m:t>  </m:t>
                    </m:r>
                    <m:f>
                      <m:fPr>
                        <m:ctrlPr>
                          <a:rPr lang="en-GB" sz="9600" b="1" i="1">
                            <a:latin typeface="Cambria Math" panose="02040503050406030204" pitchFamily="18" charset="0"/>
                          </a:rPr>
                        </m:ctrlPr>
                      </m:fPr>
                      <m:num>
                        <m:r>
                          <a:rPr lang="en-GB" sz="9600" b="1" i="1">
                            <a:latin typeface="Cambria Math" panose="02040503050406030204" pitchFamily="18" charset="0"/>
                          </a:rPr>
                          <m:t>𝑹𝑶𝑰</m:t>
                        </m:r>
                      </m:num>
                      <m:den>
                        <m:r>
                          <a:rPr lang="en-GB" sz="9600" b="1" i="1">
                            <a:latin typeface="Cambria Math" panose="02040503050406030204" pitchFamily="18" charset="0"/>
                          </a:rPr>
                          <m:t>𝑻𝒊𝒎𝒆</m:t>
                        </m:r>
                        <m:r>
                          <a:rPr lang="en-GB" sz="9600" b="1" i="1">
                            <a:latin typeface="Cambria Math" panose="02040503050406030204" pitchFamily="18" charset="0"/>
                          </a:rPr>
                          <m:t> </m:t>
                        </m:r>
                        <m:r>
                          <a:rPr lang="en-GB" sz="9600" b="1" i="1">
                            <a:latin typeface="Cambria Math" panose="02040503050406030204" pitchFamily="18" charset="0"/>
                          </a:rPr>
                          <m:t>𝒊𝒏</m:t>
                        </m:r>
                        <m:r>
                          <a:rPr lang="en-GB" sz="9600" b="1" i="1">
                            <a:latin typeface="Cambria Math" panose="02040503050406030204" pitchFamily="18" charset="0"/>
                          </a:rPr>
                          <m:t> </m:t>
                        </m:r>
                        <m:r>
                          <a:rPr lang="en-GB" sz="9600" b="1" i="1">
                            <a:latin typeface="Cambria Math" panose="02040503050406030204" pitchFamily="18" charset="0"/>
                          </a:rPr>
                          <m:t>𝒈𝒆𝒏𝒆𝒓𝒂𝒕𝒊𝒏𝒈</m:t>
                        </m:r>
                        <m:r>
                          <a:rPr lang="en-GB" sz="9600" b="1" i="1">
                            <a:latin typeface="Cambria Math" panose="02040503050406030204" pitchFamily="18" charset="0"/>
                          </a:rPr>
                          <m:t> </m:t>
                        </m:r>
                        <m:r>
                          <a:rPr lang="en-GB" sz="9600" b="1" i="1">
                            <a:latin typeface="Cambria Math" panose="02040503050406030204" pitchFamily="18" charset="0"/>
                          </a:rPr>
                          <m:t>𝒑𝒓𝒐𝒇𝒊𝒕</m:t>
                        </m:r>
                      </m:den>
                    </m:f>
                  </m:oMath>
                </a14:m>
                <a:r>
                  <a:rPr lang="en-GB" sz="9600" b="1" i="1" dirty="0">
                    <a:latin typeface="Times New Roman" panose="02020603050405020304" pitchFamily="18" charset="0"/>
                    <a:cs typeface="Times New Roman" panose="02020603050405020304" pitchFamily="18" charset="0"/>
                  </a:rPr>
                  <a:t>                                                                                        </a:t>
                </a:r>
                <a:endParaRPr lang="en-GB" sz="9600" dirty="0">
                  <a:latin typeface="Times New Roman" panose="02020603050405020304" pitchFamily="18" charset="0"/>
                  <a:cs typeface="Times New Roman" panose="02020603050405020304" pitchFamily="18" charset="0"/>
                </a:endParaRPr>
              </a:p>
              <a:p>
                <a:endParaRPr lang="en-GB" sz="9600" dirty="0">
                  <a:latin typeface="Times New Roman" panose="02020603050405020304" pitchFamily="18" charset="0"/>
                  <a:cs typeface="Times New Roman" panose="02020603050405020304" pitchFamily="18" charset="0"/>
                </a:endParaRPr>
              </a:p>
              <a:p>
                <a:pPr marL="0" indent="0">
                  <a:buNone/>
                </a:pPr>
                <a:r>
                  <a:rPr lang="en-GB" sz="9600" dirty="0">
                    <a:latin typeface="Times New Roman" panose="02020603050405020304" pitchFamily="18" charset="0"/>
                    <a:cs typeface="Times New Roman" panose="02020603050405020304" pitchFamily="18" charset="0"/>
                  </a:rPr>
                  <a:t>Where:</a:t>
                </a:r>
              </a:p>
              <a:p>
                <a:pPr marL="0" indent="0">
                  <a:buNone/>
                </a:pPr>
                <a:r>
                  <a:rPr lang="en-GB" sz="9600" dirty="0">
                    <a:latin typeface="Times New Roman" panose="02020603050405020304" pitchFamily="18" charset="0"/>
                    <a:cs typeface="Times New Roman" panose="02020603050405020304" pitchFamily="18" charset="0"/>
                  </a:rPr>
                  <a:t> ROID is return on investment per day </a:t>
                </a:r>
              </a:p>
              <a:p>
                <a:pPr marL="0" indent="0">
                  <a:buNone/>
                </a:pPr>
                <a:r>
                  <a:rPr lang="en-GB" sz="9600" dirty="0">
                    <a:latin typeface="Times New Roman" panose="02020603050405020304" pitchFamily="18" charset="0"/>
                    <a:cs typeface="Times New Roman" panose="02020603050405020304" pitchFamily="18" charset="0"/>
                  </a:rPr>
                  <a:t>Time is measured in days.</a:t>
                </a:r>
              </a:p>
              <a:p>
                <a:endParaRPr lang="en-GB" sz="9600" b="1" dirty="0" smtClean="0">
                  <a:latin typeface="Times New Roman" panose="02020603050405020304" pitchFamily="18" charset="0"/>
                  <a:cs typeface="Times New Roman" panose="02020603050405020304" pitchFamily="18" charset="0"/>
                </a:endParaRPr>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4514850" y="604684"/>
                <a:ext cx="4466918" cy="6032090"/>
              </a:xfrm>
              <a:blipFill rotWithShape="1">
                <a:blip r:embed="rId3"/>
                <a:stretch>
                  <a:fillRect l="-2186" r="-1093"/>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BA6506A-5BA0-4C4A-844C-488256C2BCE7}" type="slidenum">
              <a:rPr lang="en-GB" smtClean="0">
                <a:solidFill>
                  <a:prstClr val="black">
                    <a:tint val="75000"/>
                  </a:prstClr>
                </a:solidFill>
              </a:rPr>
              <a:pPr/>
              <a:t>15</a:t>
            </a:fld>
            <a:endParaRPr lang="en-GB">
              <a:solidFill>
                <a:prstClr val="black">
                  <a:tint val="75000"/>
                </a:prstClr>
              </a:solidFill>
            </a:endParaRPr>
          </a:p>
        </p:txBody>
      </p:sp>
    </p:spTree>
    <p:extLst>
      <p:ext uri="{BB962C8B-B14F-4D97-AF65-F5344CB8AC3E}">
        <p14:creationId xmlns:p14="http://schemas.microsoft.com/office/powerpoint/2010/main" val="1748759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457199"/>
          </a:xfrm>
        </p:spPr>
        <p:txBody>
          <a:bodyPr>
            <a:normAutofit fontScale="90000"/>
          </a:bodyPr>
          <a:lstStyle/>
          <a:p>
            <a:r>
              <a:rPr lang="en-GB" b="1" dirty="0">
                <a:latin typeface="Times New Roman" panose="02020603050405020304" pitchFamily="18" charset="0"/>
                <a:cs typeface="Times New Roman" panose="02020603050405020304" pitchFamily="18" charset="0"/>
              </a:rPr>
              <a:t>Method of Analysis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85800"/>
                <a:ext cx="8610600" cy="5943599"/>
              </a:xfrm>
            </p:spPr>
            <p:txBody>
              <a:bodyPr>
                <a:normAutofit fontScale="92500" lnSpcReduction="20000"/>
              </a:bodyPr>
              <a:lstStyle/>
              <a:p>
                <a:r>
                  <a:rPr lang="en-GB" b="1" dirty="0">
                    <a:latin typeface="Times New Roman" panose="02020603050405020304" pitchFamily="18" charset="0"/>
                    <a:cs typeface="Times New Roman" panose="02020603050405020304" pitchFamily="18" charset="0"/>
                  </a:rPr>
                  <a:t>Objective 4: Identification and ranking of constraints:</a:t>
                </a:r>
              </a:p>
              <a:p>
                <a:endParaRPr lang="en-GB" dirty="0">
                  <a:latin typeface="Times New Roman" panose="02020603050405020304" pitchFamily="18" charset="0"/>
                  <a:cs typeface="Times New Roman" panose="02020603050405020304" pitchFamily="18" charset="0"/>
                </a:endParaRPr>
              </a:p>
              <a:p>
                <a:r>
                  <a:rPr lang="en-GB" sz="2600" dirty="0">
                    <a:latin typeface="Times New Roman" panose="02020603050405020304" pitchFamily="18" charset="0"/>
                    <a:cs typeface="Times New Roman" panose="02020603050405020304" pitchFamily="18" charset="0"/>
                  </a:rPr>
                  <a:t>The Kendell’s co-efficient of Concordance was </a:t>
                </a:r>
                <a:r>
                  <a:rPr lang="en-GB" sz="2600" dirty="0" smtClean="0">
                    <a:latin typeface="Times New Roman" panose="02020603050405020304" pitchFamily="18" charset="0"/>
                    <a:cs typeface="Times New Roman" panose="02020603050405020304" pitchFamily="18" charset="0"/>
                  </a:rPr>
                  <a:t>used</a:t>
                </a:r>
              </a:p>
              <a:p>
                <a:pPr marL="0" indent="0">
                  <a:buNone/>
                </a:pPr>
                <a:endParaRPr lang="en-GB" sz="2600" dirty="0">
                  <a:latin typeface="Times New Roman" panose="02020603050405020304" pitchFamily="18" charset="0"/>
                  <a:cs typeface="Times New Roman" panose="02020603050405020304" pitchFamily="18" charset="0"/>
                </a:endParaRPr>
              </a:p>
              <a:p>
                <a:r>
                  <a:rPr lang="en-GB" sz="2600" dirty="0">
                    <a:latin typeface="Times New Roman" panose="02020603050405020304" pitchFamily="18" charset="0"/>
                    <a:cs typeface="Times New Roman" panose="02020603050405020304" pitchFamily="18" charset="0"/>
                  </a:rPr>
                  <a:t>The formulae is represented as  W =   </a:t>
                </a:r>
                <a14:m>
                  <m:oMath xmlns:m="http://schemas.openxmlformats.org/officeDocument/2006/math">
                    <m:f>
                      <m:fPr>
                        <m:ctrlPr>
                          <a:rPr lang="en-GB" sz="2600" i="1">
                            <a:latin typeface="Cambria Math" panose="02040503050406030204" pitchFamily="18" charset="0"/>
                          </a:rPr>
                        </m:ctrlPr>
                      </m:fPr>
                      <m:num>
                        <m:r>
                          <a:rPr lang="en-GB" sz="2600" i="1">
                            <a:latin typeface="Cambria Math" panose="02040503050406030204" pitchFamily="18" charset="0"/>
                          </a:rPr>
                          <m:t>12 </m:t>
                        </m:r>
                        <m:d>
                          <m:dPr>
                            <m:begChr m:val="["/>
                            <m:endChr m:val="]"/>
                            <m:ctrlPr>
                              <a:rPr lang="en-GB" sz="2600" i="1">
                                <a:latin typeface="Cambria Math" panose="02040503050406030204" pitchFamily="18" charset="0"/>
                              </a:rPr>
                            </m:ctrlPr>
                          </m:dPr>
                          <m:e>
                            <m:r>
                              <a:rPr lang="en-GB" sz="2600" i="1">
                                <a:latin typeface="Cambria Math" panose="02040503050406030204" pitchFamily="18" charset="0"/>
                              </a:rPr>
                              <m:t>𝛴</m:t>
                            </m:r>
                            <m:r>
                              <a:rPr lang="en-GB" sz="2600" i="1">
                                <a:latin typeface="Cambria Math" panose="02040503050406030204" pitchFamily="18" charset="0"/>
                              </a:rPr>
                              <m:t>𝑇</m:t>
                            </m:r>
                            <m:r>
                              <a:rPr lang="en-GB" sz="2600" i="1">
                                <a:latin typeface="Cambria Math" panose="02040503050406030204" pitchFamily="18" charset="0"/>
                              </a:rPr>
                              <m:t>2−</m:t>
                            </m:r>
                            <m:box>
                              <m:boxPr>
                                <m:ctrlPr>
                                  <a:rPr lang="en-GB" sz="2600" i="1">
                                    <a:latin typeface="Cambria Math" panose="02040503050406030204" pitchFamily="18" charset="0"/>
                                  </a:rPr>
                                </m:ctrlPr>
                              </m:boxPr>
                              <m:e>
                                <m:argPr>
                                  <m:argSz m:val="-1"/>
                                </m:argPr>
                                <m:f>
                                  <m:fPr>
                                    <m:ctrlPr>
                                      <a:rPr lang="en-GB" sz="2600" i="1">
                                        <a:latin typeface="Cambria Math" panose="02040503050406030204" pitchFamily="18" charset="0"/>
                                      </a:rPr>
                                    </m:ctrlPr>
                                  </m:fPr>
                                  <m:num>
                                    <m:d>
                                      <m:dPr>
                                        <m:ctrlPr>
                                          <a:rPr lang="en-GB" sz="2600" i="1">
                                            <a:latin typeface="Cambria Math" panose="02040503050406030204" pitchFamily="18" charset="0"/>
                                          </a:rPr>
                                        </m:ctrlPr>
                                      </m:dPr>
                                      <m:e>
                                        <m:r>
                                          <a:rPr lang="en-GB" sz="2600" i="1">
                                            <a:latin typeface="Cambria Math" panose="02040503050406030204" pitchFamily="18" charset="0"/>
                                          </a:rPr>
                                          <m:t>𝛴</m:t>
                                        </m:r>
                                        <m:r>
                                          <a:rPr lang="en-GB" sz="2600" i="1">
                                            <a:latin typeface="Cambria Math" panose="02040503050406030204" pitchFamily="18" charset="0"/>
                                          </a:rPr>
                                          <m:t>𝑇</m:t>
                                        </m:r>
                                      </m:e>
                                    </m:d>
                                    <m:r>
                                      <a:rPr lang="en-GB" sz="2600" i="1">
                                        <a:latin typeface="Cambria Math" panose="02040503050406030204" pitchFamily="18" charset="0"/>
                                      </a:rPr>
                                      <m:t>2</m:t>
                                    </m:r>
                                  </m:num>
                                  <m:den>
                                    <m:r>
                                      <a:rPr lang="en-GB" sz="2600" i="1">
                                        <a:latin typeface="Cambria Math" panose="02040503050406030204" pitchFamily="18" charset="0"/>
                                      </a:rPr>
                                      <m:t>𝑛</m:t>
                                    </m:r>
                                  </m:den>
                                </m:f>
                              </m:e>
                            </m:box>
                          </m:e>
                        </m:d>
                      </m:num>
                      <m:den>
                        <m:r>
                          <a:rPr lang="en-GB" sz="2600" i="1">
                            <a:latin typeface="Cambria Math" panose="02040503050406030204" pitchFamily="18" charset="0"/>
                          </a:rPr>
                          <m:t>𝑚</m:t>
                        </m:r>
                        <m:r>
                          <a:rPr lang="en-GB" sz="2600" i="1">
                            <a:latin typeface="Cambria Math" panose="02040503050406030204" pitchFamily="18" charset="0"/>
                          </a:rPr>
                          <m:t>2</m:t>
                        </m:r>
                        <m:r>
                          <a:rPr lang="en-GB" sz="2600" i="1">
                            <a:latin typeface="Cambria Math" panose="02040503050406030204" pitchFamily="18" charset="0"/>
                          </a:rPr>
                          <m:t>𝑛</m:t>
                        </m:r>
                        <m:d>
                          <m:dPr>
                            <m:ctrlPr>
                              <a:rPr lang="en-GB" sz="2600" i="1">
                                <a:latin typeface="Cambria Math" panose="02040503050406030204" pitchFamily="18" charset="0"/>
                              </a:rPr>
                            </m:ctrlPr>
                          </m:dPr>
                          <m:e>
                            <m:r>
                              <a:rPr lang="en-GB" sz="2600" i="1">
                                <a:latin typeface="Cambria Math" panose="02040503050406030204" pitchFamily="18" charset="0"/>
                              </a:rPr>
                              <m:t>𝑛</m:t>
                            </m:r>
                            <m:r>
                              <a:rPr lang="en-GB" sz="2600" i="1">
                                <a:latin typeface="Cambria Math" panose="02040503050406030204" pitchFamily="18" charset="0"/>
                              </a:rPr>
                              <m:t>2−1</m:t>
                            </m:r>
                          </m:e>
                        </m:d>
                      </m:den>
                    </m:f>
                  </m:oMath>
                </a14:m>
                <a:endParaRPr lang="en-GB" sz="2600" dirty="0" smtClean="0">
                  <a:latin typeface="Times New Roman" panose="02020603050405020304" pitchFamily="18" charset="0"/>
                  <a:cs typeface="Times New Roman" panose="02020603050405020304" pitchFamily="18" charset="0"/>
                </a:endParaRPr>
              </a:p>
              <a:p>
                <a:pPr marL="0" indent="0">
                  <a:buNone/>
                </a:pPr>
                <a:r>
                  <a:rPr lang="en-GB" sz="2600" dirty="0">
                    <a:latin typeface="Times New Roman" panose="02020603050405020304" pitchFamily="18" charset="0"/>
                    <a:cs typeface="Times New Roman" panose="02020603050405020304" pitchFamily="18" charset="0"/>
                  </a:rPr>
                  <a:t> </a:t>
                </a:r>
              </a:p>
              <a:p>
                <a:pPr marL="0" indent="0">
                  <a:buNone/>
                </a:pPr>
                <a:r>
                  <a:rPr lang="en-GB" sz="2600" dirty="0">
                    <a:latin typeface="Times New Roman" panose="02020603050405020304" pitchFamily="18" charset="0"/>
                    <a:cs typeface="Times New Roman" panose="02020603050405020304" pitchFamily="18" charset="0"/>
                  </a:rPr>
                  <a:t>Where: W= Kendall’s coefficient of concordance, T= sum of ranks for each constraint being ranked, m= number of respondents n= number of ranking</a:t>
                </a:r>
                <a:r>
                  <a:rPr lang="en-GB" sz="2600" dirty="0" smtClean="0">
                    <a:latin typeface="Times New Roman" panose="02020603050405020304" pitchFamily="18" charset="0"/>
                    <a:cs typeface="Times New Roman" panose="02020603050405020304" pitchFamily="18" charset="0"/>
                  </a:rPr>
                  <a:t>.</a:t>
                </a:r>
              </a:p>
              <a:p>
                <a:pPr marL="0" indent="0">
                  <a:buNone/>
                </a:pPr>
                <a:endParaRPr lang="en-GB" sz="2600" dirty="0">
                  <a:latin typeface="Times New Roman" panose="02020603050405020304" pitchFamily="18" charset="0"/>
                  <a:cs typeface="Times New Roman" panose="02020603050405020304" pitchFamily="18" charset="0"/>
                </a:endParaRPr>
              </a:p>
              <a:p>
                <a:pPr marL="0" indent="0">
                  <a:buNone/>
                </a:pPr>
                <a:r>
                  <a:rPr lang="en-GB" sz="2600" b="1" dirty="0">
                    <a:latin typeface="Times New Roman" panose="02020603050405020304" pitchFamily="18" charset="0"/>
                    <a:cs typeface="Times New Roman" panose="02020603050405020304" pitchFamily="18" charset="0"/>
                  </a:rPr>
                  <a:t>Hypothesis</a:t>
                </a:r>
                <a:endParaRPr lang="en-GB" sz="2600" dirty="0">
                  <a:latin typeface="Times New Roman" panose="02020603050405020304" pitchFamily="18" charset="0"/>
                  <a:cs typeface="Times New Roman" panose="02020603050405020304" pitchFamily="18" charset="0"/>
                </a:endParaRPr>
              </a:p>
              <a:p>
                <a:pPr marL="0" indent="0">
                  <a:buNone/>
                </a:pPr>
                <a:endParaRPr lang="en-GB" sz="2600" dirty="0">
                  <a:latin typeface="Times New Roman" panose="02020603050405020304" pitchFamily="18" charset="0"/>
                  <a:cs typeface="Times New Roman" panose="02020603050405020304" pitchFamily="18" charset="0"/>
                </a:endParaRPr>
              </a:p>
              <a:p>
                <a:r>
                  <a:rPr lang="en-GB" sz="2600" dirty="0">
                    <a:latin typeface="Times New Roman" panose="02020603050405020304" pitchFamily="18" charset="0"/>
                    <a:cs typeface="Times New Roman" panose="02020603050405020304" pitchFamily="18" charset="0"/>
                  </a:rPr>
                  <a:t>H</a:t>
                </a:r>
                <a:r>
                  <a:rPr lang="en-GB" sz="2600" baseline="-25000" dirty="0">
                    <a:latin typeface="Times New Roman" panose="02020603050405020304" pitchFamily="18" charset="0"/>
                    <a:cs typeface="Times New Roman" panose="02020603050405020304" pitchFamily="18" charset="0"/>
                  </a:rPr>
                  <a:t>0</a:t>
                </a:r>
                <a:r>
                  <a:rPr lang="en-GB" sz="2600" dirty="0">
                    <a:latin typeface="Times New Roman" panose="02020603050405020304" pitchFamily="18" charset="0"/>
                    <a:cs typeface="Times New Roman" panose="02020603050405020304" pitchFamily="18" charset="0"/>
                  </a:rPr>
                  <a:t>: There is no agreement among the ranking of constraints.</a:t>
                </a:r>
              </a:p>
              <a:p>
                <a:endParaRPr lang="en-GB" sz="2600" dirty="0">
                  <a:latin typeface="Times New Roman" panose="02020603050405020304" pitchFamily="18" charset="0"/>
                  <a:cs typeface="Times New Roman" panose="02020603050405020304" pitchFamily="18" charset="0"/>
                </a:endParaRPr>
              </a:p>
              <a:p>
                <a:r>
                  <a:rPr lang="en-GB" sz="2600" dirty="0">
                    <a:latin typeface="Times New Roman" panose="02020603050405020304" pitchFamily="18" charset="0"/>
                    <a:cs typeface="Times New Roman" panose="02020603050405020304" pitchFamily="18" charset="0"/>
                  </a:rPr>
                  <a:t>H</a:t>
                </a:r>
                <a:r>
                  <a:rPr lang="en-GB" sz="2600" baseline="-25000" dirty="0">
                    <a:latin typeface="Times New Roman" panose="02020603050405020304" pitchFamily="18" charset="0"/>
                    <a:cs typeface="Times New Roman" panose="02020603050405020304" pitchFamily="18" charset="0"/>
                  </a:rPr>
                  <a:t>1</a:t>
                </a:r>
                <a:r>
                  <a:rPr lang="en-GB" sz="2600" dirty="0">
                    <a:latin typeface="Times New Roman" panose="02020603050405020304" pitchFamily="18" charset="0"/>
                    <a:cs typeface="Times New Roman" panose="02020603050405020304" pitchFamily="18" charset="0"/>
                  </a:rPr>
                  <a:t>: There is agreement among the ranking of constraints.</a:t>
                </a:r>
              </a:p>
              <a:p>
                <a:endParaRPr lang="en-GB" sz="2600"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85800"/>
                <a:ext cx="8610600" cy="5943599"/>
              </a:xfrm>
              <a:blipFill rotWithShape="1">
                <a:blip r:embed="rId2"/>
                <a:stretch>
                  <a:fillRect l="-1133" t="-277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BA6506A-5BA0-4C4A-844C-488256C2BCE7}" type="slidenum">
              <a:rPr lang="en-GB" smtClean="0">
                <a:solidFill>
                  <a:prstClr val="black">
                    <a:tint val="75000"/>
                  </a:prstClr>
                </a:solidFill>
              </a:rPr>
              <a:pPr/>
              <a:t>16</a:t>
            </a:fld>
            <a:endParaRPr lang="en-GB">
              <a:solidFill>
                <a:prstClr val="black">
                  <a:tint val="75000"/>
                </a:prstClr>
              </a:solidFill>
            </a:endParaRPr>
          </a:p>
        </p:txBody>
      </p:sp>
    </p:spTree>
    <p:extLst>
      <p:ext uri="{BB962C8B-B14F-4D97-AF65-F5344CB8AC3E}">
        <p14:creationId xmlns:p14="http://schemas.microsoft.com/office/powerpoint/2010/main" val="1768786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77" y="86695"/>
            <a:ext cx="8648085" cy="294306"/>
          </a:xfrm>
        </p:spPr>
        <p:txBody>
          <a:bodyPr>
            <a:noAutofit/>
          </a:bodyPr>
          <a:lstStyle/>
          <a:p>
            <a:r>
              <a:rPr lang="en-GB" sz="2800" b="1" dirty="0" smtClean="0">
                <a:latin typeface="Times New Roman" panose="02020603050405020304" pitchFamily="18" charset="0"/>
                <a:cs typeface="Times New Roman" panose="02020603050405020304" pitchFamily="18" charset="0"/>
              </a:rPr>
              <a:t>RESULTS AND DISCUSSION </a:t>
            </a:r>
            <a:endParaRPr lang="en-GB" sz="2800" b="1" dirty="0">
              <a:latin typeface="Times New Roman" panose="02020603050405020304" pitchFamily="18" charset="0"/>
              <a:cs typeface="Times New Roman" panose="02020603050405020304" pitchFamily="18" charset="0"/>
            </a:endParaRPr>
          </a:p>
        </p:txBody>
      </p:sp>
      <p:sp>
        <p:nvSpPr>
          <p:cNvPr id="7" name="Right Arrow 6"/>
          <p:cNvSpPr/>
          <p:nvPr/>
        </p:nvSpPr>
        <p:spPr>
          <a:xfrm flipV="1">
            <a:off x="2057400" y="3282472"/>
            <a:ext cx="396240" cy="118267"/>
          </a:xfrm>
          <a:prstGeom prst="rightArrow">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Up Arrow 7"/>
          <p:cNvSpPr/>
          <p:nvPr/>
        </p:nvSpPr>
        <p:spPr>
          <a:xfrm>
            <a:off x="2713196" y="2275840"/>
            <a:ext cx="172403" cy="281940"/>
          </a:xfrm>
          <a:prstGeom prst="up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Up Arrow 8"/>
          <p:cNvSpPr/>
          <p:nvPr/>
        </p:nvSpPr>
        <p:spPr>
          <a:xfrm>
            <a:off x="4899184" y="2339340"/>
            <a:ext cx="282416" cy="219076"/>
          </a:xfrm>
          <a:prstGeom prst="up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cxnSp>
        <p:nvCxnSpPr>
          <p:cNvPr id="10" name="Straight Connector 9"/>
          <p:cNvCxnSpPr/>
          <p:nvPr/>
        </p:nvCxnSpPr>
        <p:spPr>
          <a:xfrm>
            <a:off x="1040130" y="1783080"/>
            <a:ext cx="6155055" cy="0"/>
          </a:xfrm>
          <a:prstGeom prst="line">
            <a:avLst/>
          </a:prstGeom>
        </p:spPr>
        <p:style>
          <a:lnRef idx="2">
            <a:schemeClr val="dk1"/>
          </a:lnRef>
          <a:fillRef idx="0">
            <a:schemeClr val="dk1"/>
          </a:fillRef>
          <a:effectRef idx="1">
            <a:schemeClr val="dk1"/>
          </a:effectRef>
          <a:fontRef idx="minor">
            <a:schemeClr val="tx1"/>
          </a:fontRef>
        </p:style>
      </p:cxnSp>
      <p:sp>
        <p:nvSpPr>
          <p:cNvPr id="11" name="Rectangle 10"/>
          <p:cNvSpPr/>
          <p:nvPr/>
        </p:nvSpPr>
        <p:spPr>
          <a:xfrm>
            <a:off x="762000" y="1988820"/>
            <a:ext cx="1055371" cy="4495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rgbClr val="000000"/>
                </a:solidFill>
                <a:effectLst/>
                <a:ea typeface="Calibri" panose="020F0502020204030204" pitchFamily="34" charset="0"/>
                <a:cs typeface="Times New Roman" panose="02020603050405020304" pitchFamily="18" charset="0"/>
              </a:rPr>
              <a:t>Consumption</a:t>
            </a:r>
            <a:endParaRPr lang="en-GB" sz="1100" dirty="0">
              <a:effectLst/>
              <a:ea typeface="Calibri" panose="020F0502020204030204" pitchFamily="34" charset="0"/>
              <a:cs typeface="Times New Roman" panose="02020603050405020304" pitchFamily="18" charset="0"/>
            </a:endParaRPr>
          </a:p>
        </p:txBody>
      </p:sp>
      <p:sp>
        <p:nvSpPr>
          <p:cNvPr id="12" name="Rectangle 11"/>
          <p:cNvSpPr/>
          <p:nvPr/>
        </p:nvSpPr>
        <p:spPr>
          <a:xfrm>
            <a:off x="762001" y="2534920"/>
            <a:ext cx="1031558" cy="441960"/>
          </a:xfrm>
          <a:prstGeom prst="rect">
            <a:avLst/>
          </a:prstGeom>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rgbClr val="000000"/>
                </a:solidFill>
                <a:effectLst/>
                <a:ea typeface="Calibri" panose="020F0502020204030204" pitchFamily="34" charset="0"/>
                <a:cs typeface="Times New Roman" panose="02020603050405020304" pitchFamily="18" charset="0"/>
              </a:rPr>
              <a:t>Processing</a:t>
            </a:r>
            <a:endParaRPr lang="en-GB" sz="1100" dirty="0">
              <a:effectLst/>
              <a:ea typeface="Calibri" panose="020F0502020204030204" pitchFamily="34" charset="0"/>
              <a:cs typeface="Times New Roman" panose="02020603050405020304" pitchFamily="18" charset="0"/>
            </a:endParaRPr>
          </a:p>
        </p:txBody>
      </p:sp>
      <p:sp>
        <p:nvSpPr>
          <p:cNvPr id="13" name="Rectangle 12"/>
          <p:cNvSpPr/>
          <p:nvPr/>
        </p:nvSpPr>
        <p:spPr>
          <a:xfrm>
            <a:off x="762001" y="3147060"/>
            <a:ext cx="1049655" cy="419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rgbClr val="000000"/>
                </a:solidFill>
                <a:effectLst/>
                <a:ea typeface="Calibri" panose="020F0502020204030204" pitchFamily="34" charset="0"/>
                <a:cs typeface="Times New Roman" panose="02020603050405020304" pitchFamily="18" charset="0"/>
              </a:rPr>
              <a:t>Slaughtering</a:t>
            </a:r>
            <a:endParaRPr lang="en-GB" sz="1100" dirty="0">
              <a:effectLst/>
              <a:ea typeface="Calibri" panose="020F0502020204030204" pitchFamily="34" charset="0"/>
              <a:cs typeface="Times New Roman" panose="02020603050405020304" pitchFamily="18" charset="0"/>
            </a:endParaRPr>
          </a:p>
        </p:txBody>
      </p:sp>
      <p:sp>
        <p:nvSpPr>
          <p:cNvPr id="14" name="Rectangle 13"/>
          <p:cNvSpPr/>
          <p:nvPr/>
        </p:nvSpPr>
        <p:spPr>
          <a:xfrm>
            <a:off x="762001" y="3741420"/>
            <a:ext cx="1032509" cy="32766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ea typeface="Calibri" panose="020F0502020204030204" pitchFamily="34" charset="0"/>
                <a:cs typeface="Times New Roman" panose="02020603050405020304" pitchFamily="18" charset="0"/>
              </a:rPr>
              <a:t>Fattening</a:t>
            </a:r>
          </a:p>
        </p:txBody>
      </p:sp>
      <p:sp>
        <p:nvSpPr>
          <p:cNvPr id="15" name="Rectangle 14"/>
          <p:cNvSpPr/>
          <p:nvPr/>
        </p:nvSpPr>
        <p:spPr>
          <a:xfrm>
            <a:off x="762003" y="4236720"/>
            <a:ext cx="1043938"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solidFill>
                  <a:srgbClr val="000000"/>
                </a:solidFill>
                <a:effectLst/>
                <a:ea typeface="Calibri" panose="020F0502020204030204" pitchFamily="34" charset="0"/>
                <a:cs typeface="Times New Roman" panose="02020603050405020304" pitchFamily="18" charset="0"/>
              </a:rPr>
              <a:t>Distribution and Marketing</a:t>
            </a:r>
            <a:endParaRPr lang="en-GB" sz="1100">
              <a:effectLst/>
              <a:ea typeface="Calibri" panose="020F0502020204030204" pitchFamily="34" charset="0"/>
              <a:cs typeface="Times New Roman" panose="02020603050405020304" pitchFamily="18" charset="0"/>
            </a:endParaRPr>
          </a:p>
        </p:txBody>
      </p:sp>
      <p:sp>
        <p:nvSpPr>
          <p:cNvPr id="16" name="Rectangle 15"/>
          <p:cNvSpPr/>
          <p:nvPr/>
        </p:nvSpPr>
        <p:spPr>
          <a:xfrm>
            <a:off x="762002" y="4732657"/>
            <a:ext cx="1038224" cy="579893"/>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ea typeface="Calibri" panose="020F0502020204030204" pitchFamily="34" charset="0"/>
                <a:cs typeface="Times New Roman" panose="02020603050405020304" pitchFamily="18" charset="0"/>
              </a:rPr>
              <a:t> Production</a:t>
            </a:r>
          </a:p>
        </p:txBody>
      </p:sp>
      <p:cxnSp>
        <p:nvCxnSpPr>
          <p:cNvPr id="17" name="Straight Connector 16"/>
          <p:cNvCxnSpPr/>
          <p:nvPr/>
        </p:nvCxnSpPr>
        <p:spPr>
          <a:xfrm>
            <a:off x="971550" y="5387340"/>
            <a:ext cx="6709410" cy="762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p:cNvSpPr/>
          <p:nvPr/>
        </p:nvSpPr>
        <p:spPr>
          <a:xfrm>
            <a:off x="762003" y="5486400"/>
            <a:ext cx="1170620" cy="28956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ea typeface="Calibri" panose="020F0502020204030204" pitchFamily="34" charset="0"/>
                <a:cs typeface="Times New Roman" panose="02020603050405020304" pitchFamily="18" charset="0"/>
              </a:rPr>
              <a:t>INPUT SUPPLY</a:t>
            </a:r>
          </a:p>
        </p:txBody>
      </p:sp>
      <p:sp>
        <p:nvSpPr>
          <p:cNvPr id="19" name="Up Arrow Callout 18"/>
          <p:cNvSpPr/>
          <p:nvPr/>
        </p:nvSpPr>
        <p:spPr>
          <a:xfrm>
            <a:off x="2272189" y="5394959"/>
            <a:ext cx="3328511" cy="381001"/>
          </a:xfrm>
          <a:prstGeom prst="upArrowCallout">
            <a:avLst>
              <a:gd name="adj1" fmla="val 25000"/>
              <a:gd name="adj2" fmla="val 25000"/>
              <a:gd name="adj3" fmla="val 21721"/>
              <a:gd name="adj4" fmla="val 64977"/>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effectLst/>
                <a:ea typeface="Calibri" panose="020F0502020204030204" pitchFamily="34" charset="0"/>
                <a:cs typeface="Times New Roman" panose="02020603050405020304" pitchFamily="18" charset="0"/>
              </a:rPr>
              <a:t>Suppliers of breeding stock, veterinary drugs and feed supplements</a:t>
            </a:r>
            <a:endParaRPr lang="en-GB" sz="1100" dirty="0">
              <a:effectLst/>
              <a:ea typeface="Calibri" panose="020F0502020204030204" pitchFamily="34" charset="0"/>
              <a:cs typeface="Times New Roman" panose="02020603050405020304" pitchFamily="18" charset="0"/>
            </a:endParaRPr>
          </a:p>
        </p:txBody>
      </p:sp>
      <p:sp>
        <p:nvSpPr>
          <p:cNvPr id="20" name="Rectangle 19"/>
          <p:cNvSpPr/>
          <p:nvPr/>
        </p:nvSpPr>
        <p:spPr>
          <a:xfrm>
            <a:off x="2611755" y="4953000"/>
            <a:ext cx="2988945" cy="2667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a:effectLst/>
                <a:ea typeface="Calibri" panose="020F0502020204030204" pitchFamily="34" charset="0"/>
                <a:cs typeface="Times New Roman" panose="02020603050405020304" pitchFamily="18" charset="0"/>
              </a:rPr>
              <a:t>Small scale agro pastoralists and Pastoralists</a:t>
            </a:r>
            <a:endParaRPr lang="en-GB" sz="1100">
              <a:effectLst/>
              <a:ea typeface="Calibri" panose="020F0502020204030204" pitchFamily="34" charset="0"/>
              <a:cs typeface="Times New Roman" panose="02020603050405020304" pitchFamily="18" charset="0"/>
            </a:endParaRPr>
          </a:p>
        </p:txBody>
      </p:sp>
      <p:sp>
        <p:nvSpPr>
          <p:cNvPr id="21" name="Rectangle 20"/>
          <p:cNvSpPr/>
          <p:nvPr/>
        </p:nvSpPr>
        <p:spPr>
          <a:xfrm>
            <a:off x="2611755" y="4421942"/>
            <a:ext cx="2777965" cy="261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smtClean="0">
                <a:effectLst/>
                <a:ea typeface="Calibri" panose="020F0502020204030204" pitchFamily="34" charset="0"/>
                <a:cs typeface="Times New Roman" panose="02020603050405020304" pitchFamily="18" charset="0"/>
              </a:rPr>
              <a:t> </a:t>
            </a:r>
            <a:r>
              <a:rPr lang="en-GB" sz="1100" b="1" dirty="0" smtClean="0">
                <a:ea typeface="Calibri" panose="020F0502020204030204" pitchFamily="34" charset="0"/>
                <a:cs typeface="Times New Roman" panose="02020603050405020304" pitchFamily="18" charset="0"/>
              </a:rPr>
              <a:t>Collector/Wholesaler</a:t>
            </a:r>
            <a:endParaRPr lang="en-GB" sz="1100" dirty="0">
              <a:effectLst/>
              <a:ea typeface="Calibri" panose="020F0502020204030204" pitchFamily="34" charset="0"/>
              <a:cs typeface="Times New Roman" panose="02020603050405020304" pitchFamily="18" charset="0"/>
            </a:endParaRPr>
          </a:p>
        </p:txBody>
      </p:sp>
      <p:sp>
        <p:nvSpPr>
          <p:cNvPr id="23" name="Rectangle 22"/>
          <p:cNvSpPr/>
          <p:nvPr/>
        </p:nvSpPr>
        <p:spPr>
          <a:xfrm>
            <a:off x="2622470" y="3749039"/>
            <a:ext cx="1035130" cy="427991"/>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smtClean="0">
                <a:effectLst/>
                <a:ea typeface="Calibri" panose="020F0502020204030204" pitchFamily="34" charset="0"/>
                <a:cs typeface="Times New Roman" panose="02020603050405020304" pitchFamily="18" charset="0"/>
              </a:rPr>
              <a:t>Traditional fattening</a:t>
            </a:r>
            <a:endParaRPr lang="en-GB" sz="1100" dirty="0">
              <a:effectLst/>
              <a:ea typeface="Calibri" panose="020F0502020204030204" pitchFamily="34" charset="0"/>
              <a:cs typeface="Times New Roman" panose="02020603050405020304" pitchFamily="18" charset="0"/>
            </a:endParaRPr>
          </a:p>
        </p:txBody>
      </p:sp>
      <p:sp>
        <p:nvSpPr>
          <p:cNvPr id="24" name="Rectangle 23"/>
          <p:cNvSpPr/>
          <p:nvPr/>
        </p:nvSpPr>
        <p:spPr>
          <a:xfrm>
            <a:off x="4444365" y="3839210"/>
            <a:ext cx="1042035" cy="419100"/>
          </a:xfrm>
          <a:prstGeom prst="rect">
            <a:avLst/>
          </a:prstGeom>
          <a:solidFill>
            <a:schemeClr val="accent4">
              <a:lumMod val="20000"/>
              <a:lumOff val="80000"/>
            </a:schemeClr>
          </a:solidFill>
          <a:ln>
            <a:solidFill>
              <a:schemeClr val="tx1"/>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b="1">
                <a:effectLst/>
                <a:ea typeface="Calibri" panose="020F0502020204030204" pitchFamily="34" charset="0"/>
                <a:cs typeface="Times New Roman" panose="02020603050405020304" pitchFamily="18" charset="0"/>
              </a:rPr>
              <a:t>Commercial Feedlot</a:t>
            </a:r>
            <a:endParaRPr lang="en-GB" sz="1100">
              <a:effectLst/>
              <a:ea typeface="Calibri" panose="020F0502020204030204" pitchFamily="34" charset="0"/>
              <a:cs typeface="Times New Roman" panose="02020603050405020304" pitchFamily="18" charset="0"/>
            </a:endParaRPr>
          </a:p>
        </p:txBody>
      </p:sp>
      <p:sp>
        <p:nvSpPr>
          <p:cNvPr id="25" name="Rectangle 24"/>
          <p:cNvSpPr/>
          <p:nvPr/>
        </p:nvSpPr>
        <p:spPr>
          <a:xfrm>
            <a:off x="2571273" y="3143886"/>
            <a:ext cx="1186577" cy="4451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b="1" dirty="0">
                <a:solidFill>
                  <a:srgbClr val="000000"/>
                </a:solidFill>
                <a:effectLst/>
                <a:ea typeface="Calibri" panose="020F0502020204030204" pitchFamily="34" charset="0"/>
                <a:cs typeface="Times New Roman" panose="02020603050405020304" pitchFamily="18" charset="0"/>
              </a:rPr>
              <a:t>Abattoirs and Informal Slaughter houses</a:t>
            </a:r>
            <a:endParaRPr lang="en-GB" sz="1100" dirty="0">
              <a:effectLst/>
              <a:ea typeface="Calibri" panose="020F0502020204030204" pitchFamily="34" charset="0"/>
              <a:cs typeface="Times New Roman" panose="02020603050405020304" pitchFamily="18" charset="0"/>
            </a:endParaRPr>
          </a:p>
        </p:txBody>
      </p:sp>
      <p:sp>
        <p:nvSpPr>
          <p:cNvPr id="26" name="Rectangle 25"/>
          <p:cNvSpPr/>
          <p:nvPr/>
        </p:nvSpPr>
        <p:spPr>
          <a:xfrm>
            <a:off x="4444364" y="3164206"/>
            <a:ext cx="1152525" cy="473075"/>
          </a:xfrm>
          <a:prstGeom prst="rect">
            <a:avLst/>
          </a:prstGeom>
          <a:solidFill>
            <a:schemeClr val="accent2">
              <a:lumMod val="60000"/>
              <a:lumOff val="40000"/>
            </a:schemeClr>
          </a:solidFill>
          <a:ln>
            <a:solidFill>
              <a:schemeClr val="tx1"/>
            </a:solidFill>
            <a:prstDash val="sysDot"/>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effectLst/>
                <a:ea typeface="Calibri" panose="020F0502020204030204" pitchFamily="34" charset="0"/>
                <a:cs typeface="Times New Roman" panose="02020603050405020304" pitchFamily="18" charset="0"/>
              </a:rPr>
              <a:t>Private butcheries</a:t>
            </a:r>
            <a:endParaRPr lang="en-GB" sz="1100" dirty="0">
              <a:effectLst/>
              <a:ea typeface="Calibri" panose="020F0502020204030204" pitchFamily="34" charset="0"/>
              <a:cs typeface="Times New Roman" panose="02020603050405020304" pitchFamily="18" charset="0"/>
            </a:endParaRPr>
          </a:p>
        </p:txBody>
      </p:sp>
      <p:sp>
        <p:nvSpPr>
          <p:cNvPr id="27" name="Rectangle 26"/>
          <p:cNvSpPr/>
          <p:nvPr/>
        </p:nvSpPr>
        <p:spPr>
          <a:xfrm>
            <a:off x="2451735" y="1783080"/>
            <a:ext cx="3509010" cy="5060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effectLst/>
                <a:ea typeface="Calibri" panose="020F0502020204030204" pitchFamily="34" charset="0"/>
                <a:cs typeface="Times New Roman" panose="02020603050405020304" pitchFamily="18" charset="0"/>
              </a:rPr>
              <a:t>Individual consumers and Household. Grilled, roasted and cooked Beef</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100" b="1" dirty="0" smtClean="0">
                <a:solidFill>
                  <a:srgbClr val="000000"/>
                </a:solidFill>
                <a:effectLst/>
                <a:ea typeface="Calibri" panose="020F0502020204030204" pitchFamily="34" charset="0"/>
                <a:cs typeface="Times New Roman" panose="02020603050405020304" pitchFamily="18" charset="0"/>
              </a:rPr>
              <a:t>100%</a:t>
            </a:r>
            <a:r>
              <a:rPr lang="en-GB" sz="1100" b="1" dirty="0">
                <a:solidFill>
                  <a:srgbClr val="000000"/>
                </a:solidFill>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28" name="Rectangle 27"/>
          <p:cNvSpPr/>
          <p:nvPr/>
        </p:nvSpPr>
        <p:spPr>
          <a:xfrm>
            <a:off x="2811100" y="2552699"/>
            <a:ext cx="2852261" cy="406401"/>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pPr>
            <a:r>
              <a:rPr lang="en-GB" sz="1100" b="1" dirty="0">
                <a:solidFill>
                  <a:srgbClr val="000000"/>
                </a:solidFill>
                <a:effectLst/>
                <a:ea typeface="Calibri" panose="020F0502020204030204" pitchFamily="34" charset="0"/>
                <a:cs typeface="Times New Roman" panose="02020603050405020304" pitchFamily="18" charset="0"/>
              </a:rPr>
              <a:t>Secondary beef processors i.e. </a:t>
            </a:r>
            <a:r>
              <a:rPr lang="en-GB" sz="1100" b="1" dirty="0" err="1">
                <a:solidFill>
                  <a:srgbClr val="000000"/>
                </a:solidFill>
                <a:effectLst/>
                <a:ea typeface="Calibri" panose="020F0502020204030204" pitchFamily="34" charset="0"/>
                <a:cs typeface="Times New Roman" panose="02020603050405020304" pitchFamily="18" charset="0"/>
              </a:rPr>
              <a:t>khebab</a:t>
            </a:r>
            <a:r>
              <a:rPr lang="en-GB" sz="1100" b="1" dirty="0">
                <a:solidFill>
                  <a:srgbClr val="000000"/>
                </a:solidFill>
                <a:effectLst/>
                <a:ea typeface="Calibri" panose="020F0502020204030204" pitchFamily="34" charset="0"/>
                <a:cs typeface="Times New Roman" panose="02020603050405020304" pitchFamily="18" charset="0"/>
              </a:rPr>
              <a:t> sellers (beef cuts, sausages, </a:t>
            </a:r>
            <a:r>
              <a:rPr lang="en-GB" sz="1100" b="1" dirty="0" err="1">
                <a:solidFill>
                  <a:srgbClr val="000000"/>
                </a:solidFill>
                <a:effectLst/>
                <a:ea typeface="Calibri" panose="020F0502020204030204" pitchFamily="34" charset="0"/>
                <a:cs typeface="Times New Roman" panose="02020603050405020304" pitchFamily="18" charset="0"/>
              </a:rPr>
              <a:t>offals</a:t>
            </a:r>
            <a:r>
              <a:rPr lang="en-GB" sz="1100" b="1" dirty="0">
                <a:solidFill>
                  <a:srgbClr val="000000"/>
                </a:solidFill>
                <a:effectLst/>
                <a:ea typeface="Calibri" panose="020F0502020204030204" pitchFamily="34" charset="0"/>
                <a:cs typeface="Times New Roman" panose="02020603050405020304" pitchFamily="18" charset="0"/>
              </a:rPr>
              <a:t> etc</a:t>
            </a:r>
            <a:r>
              <a:rPr lang="en-GB" sz="1100" b="1" dirty="0" smtClean="0">
                <a:solidFill>
                  <a:srgbClr val="000000"/>
                </a:solidFill>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29" name="Up Arrow 28"/>
          <p:cNvSpPr/>
          <p:nvPr/>
        </p:nvSpPr>
        <p:spPr>
          <a:xfrm>
            <a:off x="2885599" y="4683761"/>
            <a:ext cx="97631" cy="253999"/>
          </a:xfrm>
          <a:prstGeom prst="upArrow">
            <a:avLst/>
          </a:prstGeom>
          <a:solidFill>
            <a:schemeClr val="accent2"/>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Up Arrow 29"/>
          <p:cNvSpPr/>
          <p:nvPr/>
        </p:nvSpPr>
        <p:spPr>
          <a:xfrm>
            <a:off x="4899184" y="4711497"/>
            <a:ext cx="127635" cy="254839"/>
          </a:xfrm>
          <a:prstGeom prst="upArrow">
            <a:avLst/>
          </a:prstGeom>
          <a:solidFill>
            <a:schemeClr val="accent2"/>
          </a:solidFill>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Up Arrow 30"/>
          <p:cNvSpPr/>
          <p:nvPr/>
        </p:nvSpPr>
        <p:spPr>
          <a:xfrm>
            <a:off x="2850833" y="4177031"/>
            <a:ext cx="157639" cy="249555"/>
          </a:xfrm>
          <a:prstGeom prst="upArrow">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Up Arrow 31"/>
          <p:cNvSpPr/>
          <p:nvPr/>
        </p:nvSpPr>
        <p:spPr>
          <a:xfrm>
            <a:off x="4899184" y="4260851"/>
            <a:ext cx="147638" cy="165735"/>
          </a:xfrm>
          <a:prstGeom prst="upArrow">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Up Arrow 32"/>
          <p:cNvSpPr/>
          <p:nvPr/>
        </p:nvSpPr>
        <p:spPr>
          <a:xfrm>
            <a:off x="3124336" y="2959100"/>
            <a:ext cx="152263" cy="184785"/>
          </a:xfrm>
          <a:prstGeom prst="up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Up Arrow 33"/>
          <p:cNvSpPr/>
          <p:nvPr/>
        </p:nvSpPr>
        <p:spPr>
          <a:xfrm>
            <a:off x="4869657" y="2959101"/>
            <a:ext cx="156686" cy="184786"/>
          </a:xfrm>
          <a:prstGeom prst="up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Right Arrow 34"/>
          <p:cNvSpPr/>
          <p:nvPr/>
        </p:nvSpPr>
        <p:spPr>
          <a:xfrm>
            <a:off x="1960245" y="2110740"/>
            <a:ext cx="508635" cy="114300"/>
          </a:xfrm>
          <a:prstGeom prst="rightArrow">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6" name="L-Shape 35"/>
          <p:cNvSpPr/>
          <p:nvPr/>
        </p:nvSpPr>
        <p:spPr>
          <a:xfrm>
            <a:off x="1932623" y="2160905"/>
            <a:ext cx="679132" cy="3045460"/>
          </a:xfrm>
          <a:prstGeom prst="corner">
            <a:avLst>
              <a:gd name="adj1" fmla="val 13828"/>
              <a:gd name="adj2" fmla="val 17066"/>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8" name="Straight Arrow Connector 37"/>
          <p:cNvCxnSpPr/>
          <p:nvPr/>
        </p:nvCxnSpPr>
        <p:spPr>
          <a:xfrm>
            <a:off x="4434840" y="448818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Bent-Up Arrow 38"/>
          <p:cNvSpPr/>
          <p:nvPr/>
        </p:nvSpPr>
        <p:spPr>
          <a:xfrm>
            <a:off x="5389721" y="2289176"/>
            <a:ext cx="614363" cy="2394585"/>
          </a:xfrm>
          <a:prstGeom prst="bentUpArrow">
            <a:avLst>
              <a:gd name="adj1" fmla="val 14608"/>
              <a:gd name="adj2" fmla="val 25000"/>
              <a:gd name="adj3" fmla="val 25000"/>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 name="Right Arrow 48"/>
          <p:cNvSpPr/>
          <p:nvPr/>
        </p:nvSpPr>
        <p:spPr>
          <a:xfrm>
            <a:off x="2673668" y="6029961"/>
            <a:ext cx="348615" cy="180975"/>
          </a:xfrm>
          <a:prstGeom prst="rightArrow">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 name="Right Arrow 49"/>
          <p:cNvSpPr/>
          <p:nvPr/>
        </p:nvSpPr>
        <p:spPr>
          <a:xfrm>
            <a:off x="3570447" y="6052820"/>
            <a:ext cx="374809" cy="113030"/>
          </a:xfrm>
          <a:prstGeom prst="rightArrow">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1" name="Right Arrow 50"/>
          <p:cNvSpPr/>
          <p:nvPr/>
        </p:nvSpPr>
        <p:spPr>
          <a:xfrm>
            <a:off x="5596890" y="6029961"/>
            <a:ext cx="271939" cy="121285"/>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2" name="Right Arrow 51"/>
          <p:cNvSpPr/>
          <p:nvPr/>
        </p:nvSpPr>
        <p:spPr>
          <a:xfrm>
            <a:off x="6320314" y="6035040"/>
            <a:ext cx="211455" cy="114300"/>
          </a:xfrm>
          <a:prstGeom prst="right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Left-Right Arrow 52"/>
          <p:cNvSpPr/>
          <p:nvPr/>
        </p:nvSpPr>
        <p:spPr>
          <a:xfrm>
            <a:off x="1036797" y="6242050"/>
            <a:ext cx="731044" cy="825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59" name="Straight Connector 58"/>
          <p:cNvCxnSpPr/>
          <p:nvPr/>
        </p:nvCxnSpPr>
        <p:spPr>
          <a:xfrm flipV="1">
            <a:off x="2706529" y="6286500"/>
            <a:ext cx="731044" cy="0"/>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61" name="Rectangle 58"/>
          <p:cNvSpPr>
            <a:spLocks noChangeArrowheads="1"/>
          </p:cNvSpPr>
          <p:nvPr/>
        </p:nvSpPr>
        <p:spPr bwMode="auto">
          <a:xfrm>
            <a:off x="0" y="22413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
            </a:r>
            <a:br>
              <a:rPr kumimoji="0" lang="en-GB" sz="1800" b="0" i="0" u="none" strike="noStrike" cap="none" normalizeH="0" baseline="0" smtClean="0">
                <a:ln>
                  <a:noFill/>
                </a:ln>
                <a:solidFill>
                  <a:schemeClr val="tx1"/>
                </a:solidFill>
                <a:effectLst/>
                <a:latin typeface="Arial" panose="020B0604020202020204" pitchFamily="34" charset="0"/>
              </a:rPr>
            </a:br>
            <a:endParaRPr kumimoji="0" lang="en-GB"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62" name="Rectangle 63"/>
          <p:cNvSpPr>
            <a:spLocks noChangeArrowheads="1"/>
          </p:cNvSpPr>
          <p:nvPr/>
        </p:nvSpPr>
        <p:spPr bwMode="auto">
          <a:xfrm>
            <a:off x="-7908" y="376858"/>
            <a:ext cx="8833712"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smtClean="0">
                <a:latin typeface="Times New Roman" panose="02020603050405020304" pitchFamily="18" charset="0"/>
                <a:ea typeface="Calibri" panose="020F0502020204030204" pitchFamily="34" charset="0"/>
                <a:cs typeface="Times New Roman" panose="02020603050405020304" pitchFamily="18" charset="0"/>
              </a:rPr>
              <a:t>Objective 1:</a:t>
            </a:r>
            <a:endParaRPr lang="en-GB" b="1" dirty="0" smtClean="0">
              <a:latin typeface="Times New Roman" panose="02020603050405020304" pitchFamily="18"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kumimoji="0" lang="en-GB" sz="15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 1:Flow Chart of </a:t>
            </a:r>
            <a:r>
              <a:rPr lang="en-GB" sz="1500" b="1" dirty="0" smtClean="0">
                <a:latin typeface="Times New Roman" panose="02020603050405020304" pitchFamily="18" charset="0"/>
                <a:ea typeface="Calibri" panose="020F0502020204030204" pitchFamily="34" charset="0"/>
                <a:cs typeface="Times New Roman" panose="02020603050405020304" pitchFamily="18" charset="0"/>
              </a:rPr>
              <a:t>Beef Value </a:t>
            </a:r>
            <a:r>
              <a:rPr kumimoji="0" lang="en-GB" sz="15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Chain in the Forest- Savannah Transitional Zone</a:t>
            </a:r>
            <a:endParaRPr kumimoji="0" lang="en-GB" sz="1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sz="1100" b="0" i="0" u="none" strike="noStrike" cap="none" normalizeH="0" baseline="0" dirty="0" smtClean="0">
              <a:ln>
                <a:noFill/>
              </a:ln>
              <a:solidFill>
                <a:schemeClr val="tx1"/>
              </a:solidFill>
              <a:effectLst/>
            </a:endParaRPr>
          </a:p>
        </p:txBody>
      </p:sp>
      <p:sp>
        <p:nvSpPr>
          <p:cNvPr id="69" name="Rectangle 86"/>
          <p:cNvSpPr>
            <a:spLocks noChangeArrowheads="1"/>
          </p:cNvSpPr>
          <p:nvPr/>
        </p:nvSpPr>
        <p:spPr bwMode="auto">
          <a:xfrm>
            <a:off x="1277779" y="4052610"/>
            <a:ext cx="5157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079625" algn="l"/>
                <a:tab pos="2644775" algn="l"/>
              </a:tabLst>
              <a:defRPr>
                <a:solidFill>
                  <a:schemeClr val="tx1"/>
                </a:solidFill>
                <a:latin typeface="Arial" panose="020B0604020202020204" pitchFamily="34" charset="0"/>
              </a:defRPr>
            </a:lvl1pPr>
            <a:lvl2pPr eaLnBrk="0" fontAlgn="base" hangingPunct="0">
              <a:spcBef>
                <a:spcPct val="0"/>
              </a:spcBef>
              <a:spcAft>
                <a:spcPct val="0"/>
              </a:spcAft>
              <a:tabLst>
                <a:tab pos="2079625" algn="l"/>
                <a:tab pos="2644775" algn="l"/>
              </a:tabLst>
              <a:defRPr>
                <a:solidFill>
                  <a:schemeClr val="tx1"/>
                </a:solidFill>
                <a:latin typeface="Arial" panose="020B0604020202020204" pitchFamily="34" charset="0"/>
              </a:defRPr>
            </a:lvl2pPr>
            <a:lvl3pPr eaLnBrk="0" fontAlgn="base" hangingPunct="0">
              <a:spcBef>
                <a:spcPct val="0"/>
              </a:spcBef>
              <a:spcAft>
                <a:spcPct val="0"/>
              </a:spcAft>
              <a:tabLst>
                <a:tab pos="2079625" algn="l"/>
                <a:tab pos="2644775" algn="l"/>
              </a:tabLst>
              <a:defRPr>
                <a:solidFill>
                  <a:schemeClr val="tx1"/>
                </a:solidFill>
                <a:latin typeface="Arial" panose="020B0604020202020204" pitchFamily="34" charset="0"/>
              </a:defRPr>
            </a:lvl3pPr>
            <a:lvl4pPr eaLnBrk="0" fontAlgn="base" hangingPunct="0">
              <a:spcBef>
                <a:spcPct val="0"/>
              </a:spcBef>
              <a:spcAft>
                <a:spcPct val="0"/>
              </a:spcAft>
              <a:tabLst>
                <a:tab pos="2079625" algn="l"/>
                <a:tab pos="2644775" algn="l"/>
              </a:tabLst>
              <a:defRPr>
                <a:solidFill>
                  <a:schemeClr val="tx1"/>
                </a:solidFill>
                <a:latin typeface="Arial" panose="020B0604020202020204" pitchFamily="34" charset="0"/>
              </a:defRPr>
            </a:lvl4pPr>
            <a:lvl5pPr eaLnBrk="0" fontAlgn="base" hangingPunct="0">
              <a:spcBef>
                <a:spcPct val="0"/>
              </a:spcBef>
              <a:spcAft>
                <a:spcPct val="0"/>
              </a:spcAft>
              <a:tabLst>
                <a:tab pos="2079625" algn="l"/>
                <a:tab pos="2644775" algn="l"/>
              </a:tabLst>
              <a:defRPr>
                <a:solidFill>
                  <a:schemeClr val="tx1"/>
                </a:solidFill>
                <a:latin typeface="Arial" panose="020B0604020202020204" pitchFamily="34" charset="0"/>
              </a:defRPr>
            </a:lvl5pPr>
            <a:lvl6pPr eaLnBrk="0" fontAlgn="base" hangingPunct="0">
              <a:spcBef>
                <a:spcPct val="0"/>
              </a:spcBef>
              <a:spcAft>
                <a:spcPct val="0"/>
              </a:spcAft>
              <a:tabLst>
                <a:tab pos="2079625" algn="l"/>
                <a:tab pos="2644775" algn="l"/>
              </a:tabLst>
              <a:defRPr>
                <a:solidFill>
                  <a:schemeClr val="tx1"/>
                </a:solidFill>
                <a:latin typeface="Arial" panose="020B0604020202020204" pitchFamily="34" charset="0"/>
              </a:defRPr>
            </a:lvl6pPr>
            <a:lvl7pPr eaLnBrk="0" fontAlgn="base" hangingPunct="0">
              <a:spcBef>
                <a:spcPct val="0"/>
              </a:spcBef>
              <a:spcAft>
                <a:spcPct val="0"/>
              </a:spcAft>
              <a:tabLst>
                <a:tab pos="2079625" algn="l"/>
                <a:tab pos="2644775" algn="l"/>
              </a:tabLst>
              <a:defRPr>
                <a:solidFill>
                  <a:schemeClr val="tx1"/>
                </a:solidFill>
                <a:latin typeface="Arial" panose="020B0604020202020204" pitchFamily="34" charset="0"/>
              </a:defRPr>
            </a:lvl7pPr>
            <a:lvl8pPr eaLnBrk="0" fontAlgn="base" hangingPunct="0">
              <a:spcBef>
                <a:spcPct val="0"/>
              </a:spcBef>
              <a:spcAft>
                <a:spcPct val="0"/>
              </a:spcAft>
              <a:tabLst>
                <a:tab pos="2079625" algn="l"/>
                <a:tab pos="2644775" algn="l"/>
              </a:tabLst>
              <a:defRPr>
                <a:solidFill>
                  <a:schemeClr val="tx1"/>
                </a:solidFill>
                <a:latin typeface="Arial" panose="020B0604020202020204" pitchFamily="34" charset="0"/>
              </a:defRPr>
            </a:lvl8pPr>
            <a:lvl9pPr eaLnBrk="0" fontAlgn="base" hangingPunct="0">
              <a:spcBef>
                <a:spcPct val="0"/>
              </a:spcBef>
              <a:spcAft>
                <a:spcPct val="0"/>
              </a:spcAft>
              <a:tabLst>
                <a:tab pos="2079625" algn="l"/>
                <a:tab pos="26447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079625" algn="l"/>
                <a:tab pos="2644775" algn="l"/>
              </a:tabLst>
            </a:pPr>
            <a:endParaRPr kumimoji="0" lang="en-GB"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079625" algn="l"/>
                <a:tab pos="2644775" algn="l"/>
              </a:tabLst>
            </a:pPr>
            <a:r>
              <a:rPr kumimoji="0" lang="en-GB"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079625" algn="l"/>
                <a:tab pos="2644775" algn="l"/>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
        <p:nvSpPr>
          <p:cNvPr id="71" name="Rectangle 92"/>
          <p:cNvSpPr>
            <a:spLocks noChangeArrowheads="1"/>
          </p:cNvSpPr>
          <p:nvPr/>
        </p:nvSpPr>
        <p:spPr bwMode="auto">
          <a:xfrm>
            <a:off x="0" y="4711497"/>
            <a:ext cx="184731"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anose="020B0604020202020204" pitchFamily="34" charset="0"/>
              </a:rPr>
              <a:t/>
            </a:r>
            <a:br>
              <a:rPr kumimoji="0" lang="en-GB" sz="1800" b="0" i="0" u="none" strike="noStrike" cap="none" normalizeH="0" baseline="0" smtClean="0">
                <a:ln>
                  <a:noFill/>
                </a:ln>
                <a:solidFill>
                  <a:schemeClr val="tx1"/>
                </a:solidFill>
                <a:effectLst/>
                <a:latin typeface="Arial" panose="020B0604020202020204" pitchFamily="34" charset="0"/>
              </a:rPr>
            </a:br>
            <a:endParaRPr kumimoji="0" lang="en-GB"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72" name="Rectangle 94"/>
          <p:cNvSpPr>
            <a:spLocks noChangeArrowheads="1"/>
          </p:cNvSpPr>
          <p:nvPr/>
        </p:nvSpPr>
        <p:spPr bwMode="auto">
          <a:xfrm>
            <a:off x="228601" y="5067344"/>
            <a:ext cx="78295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63863" algn="l"/>
                <a:tab pos="3970338" algn="l"/>
              </a:tabLst>
              <a:defRPr>
                <a:solidFill>
                  <a:schemeClr val="tx1"/>
                </a:solidFill>
                <a:latin typeface="Arial" panose="020B0604020202020204" pitchFamily="34" charset="0"/>
              </a:defRPr>
            </a:lvl1pPr>
            <a:lvl2pPr eaLnBrk="0" fontAlgn="base" hangingPunct="0">
              <a:spcBef>
                <a:spcPct val="0"/>
              </a:spcBef>
              <a:spcAft>
                <a:spcPct val="0"/>
              </a:spcAft>
              <a:tabLst>
                <a:tab pos="2963863" algn="l"/>
                <a:tab pos="3970338" algn="l"/>
              </a:tabLst>
              <a:defRPr>
                <a:solidFill>
                  <a:schemeClr val="tx1"/>
                </a:solidFill>
                <a:latin typeface="Arial" panose="020B0604020202020204" pitchFamily="34" charset="0"/>
              </a:defRPr>
            </a:lvl2pPr>
            <a:lvl3pPr eaLnBrk="0" fontAlgn="base" hangingPunct="0">
              <a:spcBef>
                <a:spcPct val="0"/>
              </a:spcBef>
              <a:spcAft>
                <a:spcPct val="0"/>
              </a:spcAft>
              <a:tabLst>
                <a:tab pos="2963863" algn="l"/>
                <a:tab pos="3970338" algn="l"/>
              </a:tabLst>
              <a:defRPr>
                <a:solidFill>
                  <a:schemeClr val="tx1"/>
                </a:solidFill>
                <a:latin typeface="Arial" panose="020B0604020202020204" pitchFamily="34" charset="0"/>
              </a:defRPr>
            </a:lvl3pPr>
            <a:lvl4pPr eaLnBrk="0" fontAlgn="base" hangingPunct="0">
              <a:spcBef>
                <a:spcPct val="0"/>
              </a:spcBef>
              <a:spcAft>
                <a:spcPct val="0"/>
              </a:spcAft>
              <a:tabLst>
                <a:tab pos="2963863" algn="l"/>
                <a:tab pos="3970338" algn="l"/>
              </a:tabLst>
              <a:defRPr>
                <a:solidFill>
                  <a:schemeClr val="tx1"/>
                </a:solidFill>
                <a:latin typeface="Arial" panose="020B0604020202020204" pitchFamily="34" charset="0"/>
              </a:defRPr>
            </a:lvl4pPr>
            <a:lvl5pPr eaLnBrk="0" fontAlgn="base" hangingPunct="0">
              <a:spcBef>
                <a:spcPct val="0"/>
              </a:spcBef>
              <a:spcAft>
                <a:spcPct val="0"/>
              </a:spcAft>
              <a:tabLst>
                <a:tab pos="2963863" algn="l"/>
                <a:tab pos="3970338" algn="l"/>
              </a:tabLst>
              <a:defRPr>
                <a:solidFill>
                  <a:schemeClr val="tx1"/>
                </a:solidFill>
                <a:latin typeface="Arial" panose="020B0604020202020204" pitchFamily="34" charset="0"/>
              </a:defRPr>
            </a:lvl5pPr>
            <a:lvl6pPr eaLnBrk="0" fontAlgn="base" hangingPunct="0">
              <a:spcBef>
                <a:spcPct val="0"/>
              </a:spcBef>
              <a:spcAft>
                <a:spcPct val="0"/>
              </a:spcAft>
              <a:tabLst>
                <a:tab pos="2963863" algn="l"/>
                <a:tab pos="3970338" algn="l"/>
              </a:tabLst>
              <a:defRPr>
                <a:solidFill>
                  <a:schemeClr val="tx1"/>
                </a:solidFill>
                <a:latin typeface="Arial" panose="020B0604020202020204" pitchFamily="34" charset="0"/>
              </a:defRPr>
            </a:lvl6pPr>
            <a:lvl7pPr eaLnBrk="0" fontAlgn="base" hangingPunct="0">
              <a:spcBef>
                <a:spcPct val="0"/>
              </a:spcBef>
              <a:spcAft>
                <a:spcPct val="0"/>
              </a:spcAft>
              <a:tabLst>
                <a:tab pos="2963863" algn="l"/>
                <a:tab pos="3970338" algn="l"/>
              </a:tabLst>
              <a:defRPr>
                <a:solidFill>
                  <a:schemeClr val="tx1"/>
                </a:solidFill>
                <a:latin typeface="Arial" panose="020B0604020202020204" pitchFamily="34" charset="0"/>
              </a:defRPr>
            </a:lvl7pPr>
            <a:lvl8pPr eaLnBrk="0" fontAlgn="base" hangingPunct="0">
              <a:spcBef>
                <a:spcPct val="0"/>
              </a:spcBef>
              <a:spcAft>
                <a:spcPct val="0"/>
              </a:spcAft>
              <a:tabLst>
                <a:tab pos="2963863" algn="l"/>
                <a:tab pos="3970338" algn="l"/>
              </a:tabLst>
              <a:defRPr>
                <a:solidFill>
                  <a:schemeClr val="tx1"/>
                </a:solidFill>
                <a:latin typeface="Arial" panose="020B0604020202020204" pitchFamily="34" charset="0"/>
              </a:defRPr>
            </a:lvl8pPr>
            <a:lvl9pPr eaLnBrk="0" fontAlgn="base" hangingPunct="0">
              <a:spcBef>
                <a:spcPct val="0"/>
              </a:spcBef>
              <a:spcAft>
                <a:spcPct val="0"/>
              </a:spcAft>
              <a:tabLst>
                <a:tab pos="2963863" algn="l"/>
                <a:tab pos="39703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63863" algn="l"/>
                <a:tab pos="3970338" algn="l"/>
              </a:tabLst>
            </a:pPr>
            <a:r>
              <a:rPr lang="en-GB" sz="1200" b="1" i="1" dirty="0" smtClean="0">
                <a:latin typeface="Times New Roman" panose="02020603050405020304" pitchFamily="18" charset="0"/>
                <a:ea typeface="Calibri" panose="020F0502020204030204" pitchFamily="34" charset="0"/>
                <a:cs typeface="Times New Roman" panose="02020603050405020304" pitchFamily="18" charset="0"/>
              </a:rPr>
              <a:t>Source: Field </a:t>
            </a:r>
            <a:r>
              <a:rPr kumimoji="0" lang="en-GB"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2016.</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63863" algn="l"/>
                <a:tab pos="3970338" algn="l"/>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
        <p:nvSpPr>
          <p:cNvPr id="73" name="Rectangle 95"/>
          <p:cNvSpPr>
            <a:spLocks noChangeArrowheads="1"/>
          </p:cNvSpPr>
          <p:nvPr/>
        </p:nvSpPr>
        <p:spPr bwMode="auto">
          <a:xfrm>
            <a:off x="87124" y="5775960"/>
            <a:ext cx="805618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1pPr>
            <a:lvl2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2pPr>
            <a:lvl3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3pPr>
            <a:lvl4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4pPr>
            <a:lvl5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5pPr>
            <a:lvl6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6pPr>
            <a:lvl7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7pPr>
            <a:lvl8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8pPr>
            <a:lvl9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95700" algn="l"/>
                <a:tab pos="5524500" algn="l"/>
                <a:tab pos="7794625" algn="l"/>
              </a:tabLst>
            </a:pPr>
            <a:r>
              <a:rPr kumimoji="0" lang="en-GB"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Chart Legend</a:t>
            </a:r>
            <a:r>
              <a:rPr kumimoji="0" lang="en-GB"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Physical flow of Products.               Producers                   Traders (Collectors &amp;Wholesalers)           Butchers	      Processor</a:t>
            </a:r>
            <a:endParaRPr kumimoji="0" lang="en-GB"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95700" algn="l"/>
                <a:tab pos="5524500" algn="l"/>
                <a:tab pos="7794625" algn="l"/>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
        <p:nvSpPr>
          <p:cNvPr id="74" name="Rectangle 96"/>
          <p:cNvSpPr>
            <a:spLocks noChangeArrowheads="1"/>
          </p:cNvSpPr>
          <p:nvPr/>
        </p:nvSpPr>
        <p:spPr bwMode="auto">
          <a:xfrm>
            <a:off x="2713196" y="6376124"/>
            <a:ext cx="21859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1pPr>
            <a:lvl2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2pPr>
            <a:lvl3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3pPr>
            <a:lvl4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4pPr>
            <a:lvl5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5pPr>
            <a:lvl6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6pPr>
            <a:lvl7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7pPr>
            <a:lvl8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8pPr>
            <a:lvl9pPr eaLnBrk="0" fontAlgn="base" hangingPunct="0">
              <a:spcBef>
                <a:spcPct val="0"/>
              </a:spcBef>
              <a:spcAft>
                <a:spcPct val="0"/>
              </a:spcAft>
              <a:tabLst>
                <a:tab pos="3695700" algn="l"/>
                <a:tab pos="5524500" algn="l"/>
                <a:tab pos="77946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695700" algn="l"/>
                <a:tab pos="5524500" algn="l"/>
                <a:tab pos="7794625" algn="l"/>
              </a:tabLst>
            </a:pPr>
            <a:r>
              <a:rPr kumimoji="0" lang="en-GB"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potential linkages</a:t>
            </a:r>
            <a:r>
              <a:rPr kumimoji="0" lang="en-GB" sz="12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actors</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
        <p:nvSpPr>
          <p:cNvPr id="75" name="Down Arrow 74"/>
          <p:cNvSpPr/>
          <p:nvPr/>
        </p:nvSpPr>
        <p:spPr>
          <a:xfrm>
            <a:off x="971550" y="1147465"/>
            <a:ext cx="1466849" cy="55148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b="1" dirty="0">
                <a:solidFill>
                  <a:srgbClr val="000000"/>
                </a:solidFill>
                <a:effectLst/>
                <a:ea typeface="Calibri" panose="020F0502020204030204" pitchFamily="34" charset="0"/>
                <a:cs typeface="Times New Roman" panose="02020603050405020304" pitchFamily="18" charset="0"/>
              </a:rPr>
              <a:t>Function</a:t>
            </a:r>
            <a:endParaRPr lang="en-GB" sz="1100" dirty="0">
              <a:effectLst/>
              <a:ea typeface="Calibri" panose="020F0502020204030204" pitchFamily="34" charset="0"/>
              <a:cs typeface="Times New Roman" panose="02020603050405020304" pitchFamily="18" charset="0"/>
            </a:endParaRPr>
          </a:p>
        </p:txBody>
      </p:sp>
      <p:sp>
        <p:nvSpPr>
          <p:cNvPr id="76" name="Content Placeholder 75"/>
          <p:cNvSpPr>
            <a:spLocks noGrp="1"/>
          </p:cNvSpPr>
          <p:nvPr>
            <p:ph idx="1"/>
          </p:nvPr>
        </p:nvSpPr>
        <p:spPr>
          <a:xfrm>
            <a:off x="3130346" y="1147465"/>
            <a:ext cx="1293065" cy="58227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07000"/>
              </a:lnSpc>
              <a:spcAft>
                <a:spcPts val="800"/>
              </a:spcAft>
              <a:buNone/>
            </a:pPr>
            <a:r>
              <a:rPr lang="en-GB" sz="1100" b="1" dirty="0">
                <a:solidFill>
                  <a:srgbClr val="000000"/>
                </a:solidFill>
                <a:effectLst/>
                <a:ea typeface="Calibri" panose="020F0502020204030204" pitchFamily="34" charset="0"/>
                <a:cs typeface="Times New Roman" panose="02020603050405020304" pitchFamily="18" charset="0"/>
              </a:rPr>
              <a:t>Actors</a:t>
            </a:r>
            <a:endParaRPr lang="en-GB" sz="1100" dirty="0">
              <a:effectLst/>
              <a:ea typeface="Calibri" panose="020F0502020204030204" pitchFamily="34" charset="0"/>
              <a:cs typeface="Times New Roman" panose="02020603050405020304" pitchFamily="18" charset="0"/>
            </a:endParaRPr>
          </a:p>
        </p:txBody>
      </p:sp>
      <p:sp>
        <p:nvSpPr>
          <p:cNvPr id="77" name="Down Arrow 76"/>
          <p:cNvSpPr/>
          <p:nvPr/>
        </p:nvSpPr>
        <p:spPr>
          <a:xfrm>
            <a:off x="6315551" y="1147465"/>
            <a:ext cx="1609249" cy="635615"/>
          </a:xfrm>
          <a:prstGeom prst="downArrow">
            <a:avLst/>
          </a:prstGeom>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b="1" dirty="0">
                <a:solidFill>
                  <a:srgbClr val="000000"/>
                </a:solidFill>
                <a:effectLst/>
                <a:ea typeface="Calibri" panose="020F0502020204030204" pitchFamily="34" charset="0"/>
                <a:cs typeface="Times New Roman" panose="02020603050405020304" pitchFamily="18" charset="0"/>
              </a:rPr>
              <a:t>Service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solidFill>
                  <a:srgbClr val="000000"/>
                </a:solidFill>
                <a:effectLst/>
                <a:ea typeface="Calibri" panose="020F0502020204030204" pitchFamily="34" charset="0"/>
                <a:cs typeface="Times New Roman" panose="02020603050405020304" pitchFamily="18" charset="0"/>
              </a:rPr>
              <a:t>Providers</a:t>
            </a:r>
            <a:endParaRPr lang="en-GB" sz="1100" dirty="0">
              <a:effectLst/>
              <a:ea typeface="Calibri" panose="020F0502020204030204" pitchFamily="34" charset="0"/>
              <a:cs typeface="Times New Roman" panose="02020603050405020304" pitchFamily="18" charset="0"/>
            </a:endParaRPr>
          </a:p>
        </p:txBody>
      </p:sp>
      <p:sp>
        <p:nvSpPr>
          <p:cNvPr id="78" name="Left Arrow Callout 32"/>
          <p:cNvSpPr>
            <a:spLocks noChangeArrowheads="1"/>
          </p:cNvSpPr>
          <p:nvPr/>
        </p:nvSpPr>
        <p:spPr bwMode="auto">
          <a:xfrm>
            <a:off x="6004085" y="1988820"/>
            <a:ext cx="1539715" cy="3323730"/>
          </a:xfrm>
          <a:prstGeom prst="leftArrowCallout">
            <a:avLst>
              <a:gd name="adj1" fmla="val 38608"/>
              <a:gd name="adj2" fmla="val 30330"/>
              <a:gd name="adj3" fmla="val 21796"/>
              <a:gd name="adj4" fmla="val 6497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Financial Institution, Transporters, Government regulatory bodies,</a:t>
            </a:r>
            <a:endParaRPr kumimoji="0" lang="en-GB"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Professional Association</a:t>
            </a:r>
            <a:endParaRPr kumimoji="0" lang="en-GB"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Veterinary officer</a:t>
            </a:r>
            <a:endParaRPr kumimoji="0" lang="en-GB"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Extension agent</a:t>
            </a:r>
            <a:endParaRPr kumimoji="0" lang="en-GB"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Research Institution</a:t>
            </a:r>
            <a:endParaRPr kumimoji="0" lang="en-GB"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Training and Education</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Up Arrow 78"/>
          <p:cNvSpPr/>
          <p:nvPr/>
        </p:nvSpPr>
        <p:spPr>
          <a:xfrm flipH="1">
            <a:off x="2571274" y="2289176"/>
            <a:ext cx="102394" cy="85471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Bent Arrow 80"/>
          <p:cNvSpPr/>
          <p:nvPr/>
        </p:nvSpPr>
        <p:spPr>
          <a:xfrm flipH="1">
            <a:off x="3809997" y="3282472"/>
            <a:ext cx="324769" cy="1106806"/>
          </a:xfrm>
          <a:prstGeom prst="bentArrow">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2" name="Rectangle 81"/>
          <p:cNvSpPr/>
          <p:nvPr/>
        </p:nvSpPr>
        <p:spPr>
          <a:xfrm>
            <a:off x="5868829" y="2783468"/>
            <a:ext cx="662940" cy="369332"/>
          </a:xfrm>
          <a:prstGeom prst="rect">
            <a:avLst/>
          </a:prstGeom>
        </p:spPr>
        <p:txBody>
          <a:bodyPr wrap="square">
            <a:spAutoFit/>
          </a:bodyPr>
          <a:lstStyle/>
          <a:p>
            <a:r>
              <a:rPr lang="en-US" dirty="0"/>
              <a:t>20%</a:t>
            </a:r>
          </a:p>
        </p:txBody>
      </p:sp>
      <p:sp>
        <p:nvSpPr>
          <p:cNvPr id="85" name="Rectangle 84"/>
          <p:cNvSpPr/>
          <p:nvPr/>
        </p:nvSpPr>
        <p:spPr>
          <a:xfrm>
            <a:off x="2097049" y="3341606"/>
            <a:ext cx="753784" cy="369332"/>
          </a:xfrm>
          <a:prstGeom prst="rect">
            <a:avLst/>
          </a:prstGeom>
        </p:spPr>
        <p:txBody>
          <a:bodyPr wrap="square">
            <a:spAutoFit/>
          </a:bodyPr>
          <a:lstStyle/>
          <a:p>
            <a:r>
              <a:rPr lang="en-US" dirty="0" smtClean="0"/>
              <a:t>50%</a:t>
            </a:r>
            <a:endParaRPr lang="en-US" dirty="0"/>
          </a:p>
        </p:txBody>
      </p:sp>
      <p:sp>
        <p:nvSpPr>
          <p:cNvPr id="88" name="Rectangle 87"/>
          <p:cNvSpPr/>
          <p:nvPr/>
        </p:nvSpPr>
        <p:spPr>
          <a:xfrm>
            <a:off x="4000737" y="3244334"/>
            <a:ext cx="863681" cy="369332"/>
          </a:xfrm>
          <a:prstGeom prst="rect">
            <a:avLst/>
          </a:prstGeom>
        </p:spPr>
        <p:txBody>
          <a:bodyPr wrap="square">
            <a:spAutoFit/>
          </a:bodyPr>
          <a:lstStyle/>
          <a:p>
            <a:r>
              <a:rPr lang="en-GB" b="1" dirty="0"/>
              <a:t>70%</a:t>
            </a:r>
            <a:endParaRPr lang="en-US" dirty="0"/>
          </a:p>
        </p:txBody>
      </p:sp>
      <p:sp>
        <p:nvSpPr>
          <p:cNvPr id="90" name="Rectangle 89"/>
          <p:cNvSpPr/>
          <p:nvPr/>
        </p:nvSpPr>
        <p:spPr>
          <a:xfrm>
            <a:off x="4252040" y="3244334"/>
            <a:ext cx="237566" cy="369332"/>
          </a:xfrm>
          <a:prstGeom prst="rect">
            <a:avLst/>
          </a:prstGeom>
        </p:spPr>
        <p:txBody>
          <a:bodyPr wrap="none">
            <a:spAutoFit/>
          </a:bodyPr>
          <a:lstStyle/>
          <a:p>
            <a:r>
              <a:rPr lang="en-GB" b="1" dirty="0"/>
              <a:t> </a:t>
            </a:r>
            <a:endParaRPr lang="en-US" dirty="0"/>
          </a:p>
        </p:txBody>
      </p:sp>
      <p:sp>
        <p:nvSpPr>
          <p:cNvPr id="91" name="Rectangle 90"/>
          <p:cNvSpPr/>
          <p:nvPr/>
        </p:nvSpPr>
        <p:spPr>
          <a:xfrm>
            <a:off x="2057401" y="2445822"/>
            <a:ext cx="859630" cy="369332"/>
          </a:xfrm>
          <a:prstGeom prst="rect">
            <a:avLst/>
          </a:prstGeom>
        </p:spPr>
        <p:txBody>
          <a:bodyPr wrap="square">
            <a:spAutoFit/>
          </a:bodyPr>
          <a:lstStyle/>
          <a:p>
            <a:pPr lvl="0"/>
            <a:r>
              <a:rPr lang="en-GB" b="1" dirty="0">
                <a:solidFill>
                  <a:prstClr val="black"/>
                </a:solidFill>
              </a:rPr>
              <a:t>40%</a:t>
            </a:r>
            <a:endParaRPr lang="en-US" dirty="0">
              <a:solidFill>
                <a:prstClr val="black"/>
              </a:solidFill>
            </a:endParaRPr>
          </a:p>
        </p:txBody>
      </p:sp>
      <p:sp>
        <p:nvSpPr>
          <p:cNvPr id="93" name="Rectangle 92"/>
          <p:cNvSpPr/>
          <p:nvPr/>
        </p:nvSpPr>
        <p:spPr>
          <a:xfrm>
            <a:off x="1817371" y="1747322"/>
            <a:ext cx="656571" cy="369332"/>
          </a:xfrm>
          <a:prstGeom prst="rect">
            <a:avLst/>
          </a:prstGeom>
        </p:spPr>
        <p:txBody>
          <a:bodyPr wrap="square">
            <a:spAutoFit/>
          </a:bodyPr>
          <a:lstStyle/>
          <a:p>
            <a:pPr lvl="0"/>
            <a:r>
              <a:rPr lang="en-GB" b="1" dirty="0">
                <a:solidFill>
                  <a:prstClr val="black"/>
                </a:solidFill>
              </a:rPr>
              <a:t>10%</a:t>
            </a:r>
            <a:endParaRPr lang="en-US" dirty="0">
              <a:solidFill>
                <a:prstClr val="black"/>
              </a:solidFill>
            </a:endParaRPr>
          </a:p>
        </p:txBody>
      </p:sp>
      <p:sp>
        <p:nvSpPr>
          <p:cNvPr id="94" name="Rectangle 93"/>
          <p:cNvSpPr/>
          <p:nvPr/>
        </p:nvSpPr>
        <p:spPr>
          <a:xfrm>
            <a:off x="4252040" y="3244334"/>
            <a:ext cx="237566" cy="369332"/>
          </a:xfrm>
          <a:prstGeom prst="rect">
            <a:avLst/>
          </a:prstGeom>
        </p:spPr>
        <p:txBody>
          <a:bodyPr wrap="none">
            <a:spAutoFit/>
          </a:bodyPr>
          <a:lstStyle/>
          <a:p>
            <a:r>
              <a:rPr lang="en-GB" b="1" dirty="0"/>
              <a:t> </a:t>
            </a:r>
            <a:endParaRPr lang="en-US" dirty="0"/>
          </a:p>
        </p:txBody>
      </p:sp>
      <p:sp>
        <p:nvSpPr>
          <p:cNvPr id="95" name="Rectangle 94"/>
          <p:cNvSpPr/>
          <p:nvPr/>
        </p:nvSpPr>
        <p:spPr>
          <a:xfrm>
            <a:off x="2811100" y="3835874"/>
            <a:ext cx="626473" cy="685059"/>
          </a:xfrm>
          <a:prstGeom prst="rect">
            <a:avLst/>
          </a:prstGeom>
        </p:spPr>
        <p:txBody>
          <a:bodyPr wrap="square">
            <a:spAutoFit/>
          </a:bodyPr>
          <a:lstStyle/>
          <a:p>
            <a:pPr>
              <a:lnSpc>
                <a:spcPct val="107000"/>
              </a:lnSpc>
            </a:pPr>
            <a:r>
              <a:rPr lang="en-GB" b="1" dirty="0"/>
              <a:t> </a:t>
            </a:r>
            <a:r>
              <a:rPr lang="en-GB" b="1" dirty="0" smtClean="0"/>
              <a:t>10</a:t>
            </a:r>
            <a:r>
              <a:rPr lang="en-GB" b="1" dirty="0"/>
              <a:t>%</a:t>
            </a:r>
            <a:endParaRPr lang="en-US" dirty="0"/>
          </a:p>
        </p:txBody>
      </p:sp>
      <p:sp>
        <p:nvSpPr>
          <p:cNvPr id="97" name="Rectangle 96"/>
          <p:cNvSpPr/>
          <p:nvPr/>
        </p:nvSpPr>
        <p:spPr>
          <a:xfrm>
            <a:off x="2487216" y="2815154"/>
            <a:ext cx="677346" cy="369332"/>
          </a:xfrm>
          <a:prstGeom prst="rect">
            <a:avLst/>
          </a:prstGeom>
        </p:spPr>
        <p:txBody>
          <a:bodyPr wrap="square">
            <a:spAutoFit/>
          </a:bodyPr>
          <a:lstStyle/>
          <a:p>
            <a:r>
              <a:rPr lang="en-GB" b="1" dirty="0"/>
              <a:t>6</a:t>
            </a:r>
            <a:r>
              <a:rPr lang="en-GB" b="1" dirty="0" smtClean="0"/>
              <a:t>0</a:t>
            </a:r>
            <a:r>
              <a:rPr lang="en-GB" b="1" dirty="0"/>
              <a:t>%</a:t>
            </a:r>
            <a:endParaRPr lang="en-US" dirty="0"/>
          </a:p>
        </p:txBody>
      </p:sp>
      <p:sp>
        <p:nvSpPr>
          <p:cNvPr id="100" name="Rectangle 99"/>
          <p:cNvSpPr/>
          <p:nvPr/>
        </p:nvSpPr>
        <p:spPr>
          <a:xfrm>
            <a:off x="3809998" y="4683761"/>
            <a:ext cx="679608" cy="369332"/>
          </a:xfrm>
          <a:prstGeom prst="rect">
            <a:avLst/>
          </a:prstGeom>
        </p:spPr>
        <p:txBody>
          <a:bodyPr wrap="square">
            <a:spAutoFit/>
          </a:bodyPr>
          <a:lstStyle/>
          <a:p>
            <a:r>
              <a:rPr lang="en-US" dirty="0"/>
              <a:t>40%</a:t>
            </a:r>
          </a:p>
        </p:txBody>
      </p:sp>
      <p:sp>
        <p:nvSpPr>
          <p:cNvPr id="4" name="Slide Number Placeholder 3"/>
          <p:cNvSpPr>
            <a:spLocks noGrp="1"/>
          </p:cNvSpPr>
          <p:nvPr>
            <p:ph type="sldNum" sz="quarter" idx="12"/>
          </p:nvPr>
        </p:nvSpPr>
        <p:spPr/>
        <p:txBody>
          <a:bodyPr/>
          <a:lstStyle/>
          <a:p>
            <a:fld id="{1BA6506A-5BA0-4C4A-844C-488256C2BCE7}" type="slidenum">
              <a:rPr lang="en-GB" smtClean="0">
                <a:solidFill>
                  <a:prstClr val="black">
                    <a:tint val="75000"/>
                  </a:prstClr>
                </a:solidFill>
              </a:rPr>
              <a:pPr/>
              <a:t>17</a:t>
            </a:fld>
            <a:endParaRPr lang="en-GB">
              <a:solidFill>
                <a:prstClr val="black">
                  <a:tint val="75000"/>
                </a:prstClr>
              </a:solidFill>
            </a:endParaRPr>
          </a:p>
        </p:txBody>
      </p:sp>
    </p:spTree>
    <p:extLst>
      <p:ext uri="{BB962C8B-B14F-4D97-AF65-F5344CB8AC3E}">
        <p14:creationId xmlns:p14="http://schemas.microsoft.com/office/powerpoint/2010/main" val="787841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1"/>
            <a:ext cx="8839200" cy="380999"/>
          </a:xfrm>
        </p:spPr>
        <p:txBody>
          <a:bodyPr>
            <a:normAutofit fontScale="90000"/>
          </a:bodyPr>
          <a:lstStyle/>
          <a:p>
            <a:r>
              <a:rPr lang="en-US" b="1" dirty="0" smtClean="0"/>
              <a:t>Results and discussion cont’d</a:t>
            </a:r>
            <a:endParaRPr lang="en-US" b="1" dirty="0"/>
          </a:p>
        </p:txBody>
      </p:sp>
      <p:sp>
        <p:nvSpPr>
          <p:cNvPr id="3" name="Content Placeholder 2"/>
          <p:cNvSpPr>
            <a:spLocks noGrp="1"/>
          </p:cNvSpPr>
          <p:nvPr>
            <p:ph idx="1"/>
          </p:nvPr>
        </p:nvSpPr>
        <p:spPr>
          <a:xfrm>
            <a:off x="76200" y="457200"/>
            <a:ext cx="8915400" cy="6248400"/>
          </a:xfrm>
        </p:spPr>
        <p:txBody>
          <a:bodyPr>
            <a:normAutofit lnSpcReduction="10000"/>
          </a:bodyPr>
          <a:lstStyle/>
          <a:p>
            <a:r>
              <a:rPr lang="en-GB" sz="1600" b="1" dirty="0">
                <a:latin typeface="Times New Roman" panose="02020603050405020304" pitchFamily="18" charset="0"/>
                <a:cs typeface="Times New Roman" panose="02020603050405020304" pitchFamily="18" charset="0"/>
              </a:rPr>
              <a:t>Table 2</a:t>
            </a:r>
            <a:r>
              <a:rPr lang="en-GB" sz="1600" b="1" dirty="0" smtClean="0">
                <a:latin typeface="Times New Roman" panose="02020603050405020304" pitchFamily="18" charset="0"/>
                <a:cs typeface="Times New Roman" panose="02020603050405020304" pitchFamily="18" charset="0"/>
              </a:rPr>
              <a:t>: </a:t>
            </a:r>
            <a:r>
              <a:rPr lang="en-GB" sz="1600" b="1" dirty="0">
                <a:latin typeface="Times New Roman" panose="02020603050405020304" pitchFamily="18" charset="0"/>
                <a:cs typeface="Times New Roman" panose="02020603050405020304" pitchFamily="18" charset="0"/>
              </a:rPr>
              <a:t>Beef Cattle Marketing Information among Actors in the chain</a:t>
            </a:r>
            <a:endParaRPr lang="en-US" sz="1600" dirty="0">
              <a:latin typeface="Times New Roman" panose="02020603050405020304" pitchFamily="18" charset="0"/>
              <a:cs typeface="Times New Roman" panose="02020603050405020304" pitchFamily="18" charset="0"/>
            </a:endParaRPr>
          </a:p>
          <a:p>
            <a:pPr lvl="0"/>
            <a:endParaRPr lang="en-GB" altLang="en-US" dirty="0" smtClean="0">
              <a:latin typeface="Times New Roman" pitchFamily="18" charset="0"/>
              <a:ea typeface="Calibri" pitchFamily="34" charset="0"/>
              <a:cs typeface="Times New Roman" pitchFamily="18" charset="0"/>
            </a:endParaRPr>
          </a:p>
          <a:p>
            <a:pPr lvl="0"/>
            <a:endParaRPr lang="en-GB" altLang="en-US" dirty="0">
              <a:latin typeface="Times New Roman" pitchFamily="18" charset="0"/>
              <a:ea typeface="Calibri" pitchFamily="34" charset="0"/>
              <a:cs typeface="Times New Roman" pitchFamily="18" charset="0"/>
            </a:endParaRPr>
          </a:p>
          <a:p>
            <a:pPr lvl="0"/>
            <a:endParaRPr lang="en-GB" altLang="en-US" dirty="0" smtClean="0">
              <a:latin typeface="Times New Roman" pitchFamily="18" charset="0"/>
              <a:ea typeface="Calibri" pitchFamily="34" charset="0"/>
              <a:cs typeface="Times New Roman" pitchFamily="18" charset="0"/>
            </a:endParaRPr>
          </a:p>
          <a:p>
            <a:pPr lvl="0"/>
            <a:endParaRPr lang="en-GB" altLang="en-US" dirty="0">
              <a:latin typeface="Times New Roman" pitchFamily="18" charset="0"/>
              <a:ea typeface="Calibri" pitchFamily="34" charset="0"/>
              <a:cs typeface="Times New Roman" pitchFamily="18" charset="0"/>
            </a:endParaRPr>
          </a:p>
          <a:p>
            <a:pPr lvl="0"/>
            <a:endParaRPr lang="en-GB" altLang="en-US" dirty="0" smtClean="0">
              <a:latin typeface="Times New Roman" pitchFamily="18" charset="0"/>
              <a:ea typeface="Calibri" pitchFamily="34" charset="0"/>
              <a:cs typeface="Times New Roman" pitchFamily="18" charset="0"/>
            </a:endParaRPr>
          </a:p>
          <a:p>
            <a:pPr lvl="0"/>
            <a:endParaRPr lang="en-GB" altLang="en-US" dirty="0">
              <a:latin typeface="Times New Roman" pitchFamily="18" charset="0"/>
              <a:ea typeface="Calibri" pitchFamily="34" charset="0"/>
              <a:cs typeface="Times New Roman" pitchFamily="18" charset="0"/>
            </a:endParaRPr>
          </a:p>
          <a:p>
            <a:pPr lvl="0"/>
            <a:endParaRPr lang="en-GB" altLang="en-US" dirty="0" smtClean="0">
              <a:latin typeface="Times New Roman" pitchFamily="18" charset="0"/>
              <a:ea typeface="Calibri" pitchFamily="34" charset="0"/>
              <a:cs typeface="Times New Roman" pitchFamily="18" charset="0"/>
            </a:endParaRPr>
          </a:p>
          <a:p>
            <a:pPr lvl="0"/>
            <a:endParaRPr lang="en-GB" altLang="en-US" dirty="0">
              <a:latin typeface="Times New Roman" pitchFamily="18" charset="0"/>
              <a:ea typeface="Calibri" pitchFamily="34" charset="0"/>
              <a:cs typeface="Times New Roman" pitchFamily="18" charset="0"/>
            </a:endParaRPr>
          </a:p>
          <a:p>
            <a:pPr lvl="0"/>
            <a:endParaRPr lang="en-GB" altLang="en-US" dirty="0" smtClean="0">
              <a:latin typeface="Times New Roman" pitchFamily="18" charset="0"/>
              <a:ea typeface="Calibri" pitchFamily="34" charset="0"/>
              <a:cs typeface="Times New Roman" pitchFamily="18" charset="0"/>
            </a:endParaRPr>
          </a:p>
          <a:p>
            <a:pPr marL="0" lvl="0" indent="0">
              <a:buNone/>
            </a:pPr>
            <a:endParaRPr lang="en-GB" altLang="en-US" dirty="0" smtClean="0">
              <a:latin typeface="Times New Roman" pitchFamily="18" charset="0"/>
              <a:ea typeface="Calibri" pitchFamily="34" charset="0"/>
              <a:cs typeface="Times New Roman" pitchFamily="18" charset="0"/>
            </a:endParaRPr>
          </a:p>
          <a:p>
            <a:pPr marL="0" lvl="0" indent="0">
              <a:buNone/>
            </a:pPr>
            <a:endParaRPr lang="en-GB" altLang="en-US" sz="1500" dirty="0">
              <a:latin typeface="Times New Roman" pitchFamily="18" charset="0"/>
              <a:ea typeface="Calibri" pitchFamily="34" charset="0"/>
              <a:cs typeface="Times New Roman" pitchFamily="18" charset="0"/>
            </a:endParaRPr>
          </a:p>
          <a:p>
            <a:pPr marL="0" lvl="0" indent="0">
              <a:buNone/>
            </a:pPr>
            <a:endParaRPr lang="en-GB" altLang="en-US" sz="1500" dirty="0" smtClean="0">
              <a:latin typeface="Times New Roman" pitchFamily="18" charset="0"/>
              <a:ea typeface="Calibri" pitchFamily="34" charset="0"/>
              <a:cs typeface="Times New Roman" pitchFamily="18" charset="0"/>
            </a:endParaRPr>
          </a:p>
          <a:p>
            <a:pPr marL="0" lvl="0" indent="0">
              <a:buNone/>
            </a:pPr>
            <a:endParaRPr lang="en-GB" altLang="en-US" sz="1500" dirty="0">
              <a:latin typeface="Times New Roman" pitchFamily="18" charset="0"/>
              <a:ea typeface="Calibri" pitchFamily="34" charset="0"/>
              <a:cs typeface="Times New Roman" pitchFamily="18" charset="0"/>
            </a:endParaRPr>
          </a:p>
          <a:p>
            <a:pPr marL="0" lvl="0" indent="0">
              <a:buNone/>
            </a:pPr>
            <a:r>
              <a:rPr lang="en-GB" altLang="en-US" sz="1500" dirty="0" smtClean="0">
                <a:latin typeface="Times New Roman" pitchFamily="18" charset="0"/>
                <a:ea typeface="Calibri" pitchFamily="34" charset="0"/>
                <a:cs typeface="Times New Roman" pitchFamily="18" charset="0"/>
              </a:rPr>
              <a:t>Source</a:t>
            </a:r>
            <a:r>
              <a:rPr lang="en-GB" altLang="en-US" sz="1500" dirty="0">
                <a:latin typeface="Times New Roman" pitchFamily="18" charset="0"/>
                <a:ea typeface="Calibri" pitchFamily="34" charset="0"/>
                <a:cs typeface="Times New Roman" pitchFamily="18" charset="0"/>
              </a:rPr>
              <a:t>: Field Survey (2016).</a:t>
            </a:r>
            <a:endParaRPr lang="en-GB" altLang="en-US" sz="1500" dirty="0">
              <a:latin typeface="Arial" pitchFamily="34" charset="0"/>
              <a:cs typeface="Arial" pitchFamily="34" charset="0"/>
            </a:endParaRP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35421116"/>
              </p:ext>
            </p:extLst>
          </p:nvPr>
        </p:nvGraphicFramePr>
        <p:xfrm>
          <a:off x="152399" y="838201"/>
          <a:ext cx="8839201" cy="5420588"/>
        </p:xfrm>
        <a:graphic>
          <a:graphicData uri="http://schemas.openxmlformats.org/drawingml/2006/table">
            <a:tbl>
              <a:tblPr firstRow="1" firstCol="1" bandRow="1">
                <a:tableStyleId>{5C22544A-7EE6-4342-B048-85BDC9FD1C3A}</a:tableStyleId>
              </a:tblPr>
              <a:tblGrid>
                <a:gridCol w="1412504"/>
                <a:gridCol w="795528"/>
                <a:gridCol w="795528"/>
                <a:gridCol w="705369"/>
                <a:gridCol w="793761"/>
                <a:gridCol w="793761"/>
                <a:gridCol w="791992"/>
                <a:gridCol w="797295"/>
                <a:gridCol w="797295"/>
                <a:gridCol w="703600"/>
                <a:gridCol w="452568"/>
              </a:tblGrid>
              <a:tr h="219234">
                <a:tc rowSpan="2">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Variable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GB" sz="1000">
                          <a:solidFill>
                            <a:schemeClr val="tx1"/>
                          </a:solidFill>
                          <a:effectLst/>
                          <a:latin typeface="Times New Roman" panose="02020603050405020304" pitchFamily="18" charset="0"/>
                          <a:cs typeface="Times New Roman" panose="02020603050405020304" pitchFamily="18" charset="0"/>
                        </a:rPr>
                        <a:t>Producer</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GB" sz="1000">
                          <a:solidFill>
                            <a:schemeClr val="tx1"/>
                          </a:solidFill>
                          <a:effectLst/>
                          <a:latin typeface="Times New Roman" panose="02020603050405020304" pitchFamily="18" charset="0"/>
                          <a:cs typeface="Times New Roman" panose="02020603050405020304" pitchFamily="18" charset="0"/>
                        </a:rPr>
                        <a:t>Trader</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GB" sz="1000">
                          <a:solidFill>
                            <a:schemeClr val="tx1"/>
                          </a:solidFill>
                          <a:effectLst/>
                          <a:latin typeface="Times New Roman" panose="02020603050405020304" pitchFamily="18" charset="0"/>
                          <a:cs typeface="Times New Roman" panose="02020603050405020304" pitchFamily="18" charset="0"/>
                        </a:rPr>
                        <a:t>Butcher</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GB" sz="1000">
                          <a:solidFill>
                            <a:schemeClr val="tx1"/>
                          </a:solidFill>
                          <a:effectLst/>
                          <a:latin typeface="Times New Roman" panose="02020603050405020304" pitchFamily="18" charset="0"/>
                          <a:cs typeface="Times New Roman" panose="02020603050405020304" pitchFamily="18" charset="0"/>
                        </a:rPr>
                        <a:t>Processor</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GB" sz="1000">
                          <a:solidFill>
                            <a:schemeClr val="tx1"/>
                          </a:solidFill>
                          <a:effectLst/>
                          <a:latin typeface="Times New Roman" panose="02020603050405020304" pitchFamily="18" charset="0"/>
                          <a:cs typeface="Times New Roman" panose="02020603050405020304" pitchFamily="18" charset="0"/>
                        </a:rPr>
                        <a:t>Pooled</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r>
              <a:tr h="219234">
                <a:tc vMerge="1">
                  <a:txBody>
                    <a:bodyPr/>
                    <a:lstStyle/>
                    <a:p>
                      <a:endParaRPr lang="en-US"/>
                    </a:p>
                  </a:txBody>
                  <a:tcP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Freq</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Freq</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Freq</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Freq</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Freq</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gridSpan="11">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Mode of transportation </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234">
                <a:tc>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Truck</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6</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7.5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37.5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2.5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22</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11</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Tricycle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68</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85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37.5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14</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35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100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137</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68.5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Motorcycle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4</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2</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Pick-up/ vehicle</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1.3</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25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11</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5.5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438468">
                <a:tc>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On foot/ wheel barrow</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1.3</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25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62.5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26</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13</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gridSpan="9">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Mode of sales</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a:txBody>
                    <a:bodyPr/>
                    <a:lstStyle/>
                    <a:p>
                      <a:pPr marL="0" marR="0">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By weight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1.3</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2.5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100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42</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21</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438468">
                <a:tc>
                  <a:txBody>
                    <a:bodyPr/>
                    <a:lstStyle/>
                    <a:p>
                      <a:pPr marL="0" marR="0">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By physical examination</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79</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98.8</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39</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97.5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118</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59</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a:txBody>
                    <a:bodyPr/>
                    <a:lstStyle/>
                    <a:p>
                      <a:pPr marL="0" marR="0">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By count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 </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100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20</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gridSpan="11">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Form of payment </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234">
                <a:tc>
                  <a:txBody>
                    <a:bodyPr/>
                    <a:lstStyle/>
                    <a:p>
                      <a:pPr marL="0" marR="0">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Spot cash</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67</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83.7</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27</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67.5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21</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52.5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100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155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77.5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Credit payment</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13</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16.3</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13</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32.5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19</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47.5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22.5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gridSpan="11">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Main reasons for sale of main product</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234">
                <a:tc>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Business</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45</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56.2</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100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100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40</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100</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165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82.5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67819">
                <a:tc>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Household expenses</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27</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33.8</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27</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13.5</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657702">
                <a:tc>
                  <a:txBody>
                    <a:bodyPr/>
                    <a:lstStyle/>
                    <a:p>
                      <a:pPr marL="0" marR="0">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Social obligations/ceremonies</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8</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10</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 </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4</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4</a:t>
                      </a:r>
                      <a:endParaRPr lang="en-US"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19234">
                <a:tc>
                  <a:txBody>
                    <a:bodyPr/>
                    <a:lstStyle/>
                    <a:p>
                      <a:pPr marL="0" marR="0">
                        <a:lnSpc>
                          <a:spcPct val="107000"/>
                        </a:lnSpc>
                        <a:spcBef>
                          <a:spcPts val="0"/>
                        </a:spcBef>
                        <a:spcAft>
                          <a:spcPts val="0"/>
                        </a:spcAft>
                      </a:pPr>
                      <a:r>
                        <a:rPr lang="en-GB" sz="1200" dirty="0">
                          <a:solidFill>
                            <a:schemeClr val="tx1"/>
                          </a:solidFill>
                          <a:effectLst/>
                        </a:rPr>
                        <a:t>Total (N)</a:t>
                      </a:r>
                      <a:endParaRPr lang="en-US" sz="1200" dirty="0">
                        <a:solidFill>
                          <a:schemeClr val="tx1"/>
                        </a:solidFill>
                        <a:effectLst/>
                        <a:latin typeface="Calibri"/>
                        <a:ea typeface="Calibri"/>
                        <a:cs typeface="Times New Roman"/>
                      </a:endParaRPr>
                    </a:p>
                  </a:txBody>
                  <a:tcPr marL="68580" marR="68580" marT="0" marB="0"/>
                </a:tc>
                <a:tc gridSpan="2">
                  <a:txBody>
                    <a:bodyPr/>
                    <a:lstStyle/>
                    <a:p>
                      <a:pPr marL="0" marR="0">
                        <a:lnSpc>
                          <a:spcPct val="107000"/>
                        </a:lnSpc>
                        <a:spcBef>
                          <a:spcPts val="0"/>
                        </a:spcBef>
                        <a:spcAft>
                          <a:spcPts val="0"/>
                        </a:spcAft>
                      </a:pPr>
                      <a:r>
                        <a:rPr lang="en-GB" sz="1200" dirty="0">
                          <a:solidFill>
                            <a:schemeClr val="tx1"/>
                          </a:solidFill>
                          <a:effectLst/>
                        </a:rPr>
                        <a:t>    80</a:t>
                      </a:r>
                      <a:endParaRPr lang="en-US" sz="1200" dirty="0">
                        <a:solidFill>
                          <a:schemeClr val="tx1"/>
                        </a:solidFill>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GB" sz="1200" dirty="0">
                          <a:solidFill>
                            <a:schemeClr val="tx1"/>
                          </a:solidFill>
                          <a:effectLst/>
                        </a:rPr>
                        <a:t>   40</a:t>
                      </a:r>
                      <a:endParaRPr lang="en-US" sz="1200" dirty="0">
                        <a:solidFill>
                          <a:schemeClr val="tx1"/>
                        </a:solidFill>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GB" sz="1200" dirty="0">
                          <a:solidFill>
                            <a:schemeClr val="tx1"/>
                          </a:solidFill>
                          <a:effectLst/>
                        </a:rPr>
                        <a:t>    40</a:t>
                      </a:r>
                      <a:endParaRPr lang="en-US" sz="1200" dirty="0">
                        <a:solidFill>
                          <a:schemeClr val="tx1"/>
                        </a:solidFill>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GB" sz="1200" dirty="0">
                          <a:solidFill>
                            <a:schemeClr val="tx1"/>
                          </a:solidFill>
                          <a:effectLst/>
                        </a:rPr>
                        <a:t>   40</a:t>
                      </a:r>
                      <a:endParaRPr lang="en-US" sz="1200" dirty="0">
                        <a:solidFill>
                          <a:schemeClr val="tx1"/>
                        </a:solidFill>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GB" sz="1200" dirty="0">
                          <a:solidFill>
                            <a:schemeClr val="tx1"/>
                          </a:solidFill>
                          <a:effectLst/>
                        </a:rPr>
                        <a:t>   200</a:t>
                      </a:r>
                      <a:endParaRPr lang="en-US" sz="1200" dirty="0">
                        <a:solidFill>
                          <a:schemeClr val="tx1"/>
                        </a:solidFill>
                        <a:effectLst/>
                        <a:latin typeface="Calibri"/>
                        <a:ea typeface="Calibri"/>
                        <a:cs typeface="Times New Roman"/>
                      </a:endParaRPr>
                    </a:p>
                  </a:txBody>
                  <a:tcPr marL="68580" marR="68580" marT="0" marB="0"/>
                </a:tc>
                <a:tc hMerge="1">
                  <a:txBody>
                    <a:bodyPr/>
                    <a:lstStyle/>
                    <a:p>
                      <a:endParaRPr lang="en-US"/>
                    </a:p>
                  </a:txBody>
                  <a:tcPr/>
                </a:tc>
              </a:tr>
            </a:tbl>
          </a:graphicData>
        </a:graphic>
      </p:graphicFrame>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18</a:t>
            </a:fld>
            <a:endParaRPr lang="en-GB">
              <a:solidFill>
                <a:prstClr val="black">
                  <a:tint val="75000"/>
                </a:prstClr>
              </a:solidFill>
            </a:endParaRPr>
          </a:p>
        </p:txBody>
      </p:sp>
    </p:spTree>
    <p:extLst>
      <p:ext uri="{BB962C8B-B14F-4D97-AF65-F5344CB8AC3E}">
        <p14:creationId xmlns:p14="http://schemas.microsoft.com/office/powerpoint/2010/main" val="2248790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1"/>
            <a:ext cx="8362950" cy="457200"/>
          </a:xfrm>
        </p:spPr>
        <p:txBody>
          <a:bodyPr>
            <a:normAutofit fontScale="90000"/>
          </a:bodyPr>
          <a:lstStyle/>
          <a:p>
            <a:r>
              <a:rPr lang="en-US" b="1" dirty="0"/>
              <a:t>Results and discussion cont’d</a:t>
            </a:r>
            <a:endParaRPr lang="en-US" dirty="0"/>
          </a:p>
        </p:txBody>
      </p:sp>
      <p:sp>
        <p:nvSpPr>
          <p:cNvPr id="3" name="Content Placeholder 2"/>
          <p:cNvSpPr>
            <a:spLocks noGrp="1"/>
          </p:cNvSpPr>
          <p:nvPr>
            <p:ph idx="1"/>
          </p:nvPr>
        </p:nvSpPr>
        <p:spPr>
          <a:xfrm>
            <a:off x="304800" y="685800"/>
            <a:ext cx="8534400" cy="5715000"/>
          </a:xfrm>
        </p:spPr>
        <p:txBody>
          <a:bodyPr>
            <a:normAutofit fontScale="92500" lnSpcReduction="10000"/>
          </a:bodyPr>
          <a:lstStyle/>
          <a:p>
            <a:r>
              <a:rPr lang="en-GB" sz="1500" b="1" dirty="0" smtClean="0">
                <a:latin typeface="Times New Roman" panose="02020603050405020304" pitchFamily="18" charset="0"/>
                <a:cs typeface="Times New Roman" panose="02020603050405020304" pitchFamily="18" charset="0"/>
              </a:rPr>
              <a:t>Table 3:  Sources of Market Information by Actors of Beef Cattle Value Chain </a:t>
            </a:r>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endParaRPr lang="en-GB" sz="1500" b="1" dirty="0" smtClean="0"/>
          </a:p>
          <a:p>
            <a:pPr marL="0" indent="0">
              <a:buNone/>
            </a:pPr>
            <a:r>
              <a:rPr lang="en-GB" sz="1500" b="1" dirty="0" smtClean="0"/>
              <a:t>Source: field survey, 2016</a:t>
            </a:r>
          </a:p>
          <a:p>
            <a:endParaRPr lang="en-US" sz="1500" dirty="0"/>
          </a:p>
        </p:txBody>
      </p:sp>
      <p:graphicFrame>
        <p:nvGraphicFramePr>
          <p:cNvPr id="4" name="Table 3"/>
          <p:cNvGraphicFramePr>
            <a:graphicFrameLocks noGrp="1"/>
          </p:cNvGraphicFramePr>
          <p:nvPr>
            <p:extLst>
              <p:ext uri="{D42A27DB-BD31-4B8C-83A1-F6EECF244321}">
                <p14:modId xmlns:p14="http://schemas.microsoft.com/office/powerpoint/2010/main" val="2587907343"/>
              </p:ext>
            </p:extLst>
          </p:nvPr>
        </p:nvGraphicFramePr>
        <p:xfrm>
          <a:off x="228602" y="1295400"/>
          <a:ext cx="8762999" cy="4648198"/>
        </p:xfrm>
        <a:graphic>
          <a:graphicData uri="http://schemas.openxmlformats.org/drawingml/2006/table">
            <a:tbl>
              <a:tblPr firstRow="1" firstCol="1" bandRow="1">
                <a:tableStyleId>{5C22544A-7EE6-4342-B048-85BDC9FD1C3A}</a:tableStyleId>
              </a:tblPr>
              <a:tblGrid>
                <a:gridCol w="1400327"/>
                <a:gridCol w="788670"/>
                <a:gridCol w="788670"/>
                <a:gridCol w="699287"/>
                <a:gridCol w="786917"/>
                <a:gridCol w="786917"/>
                <a:gridCol w="785165"/>
                <a:gridCol w="790422"/>
                <a:gridCol w="790422"/>
                <a:gridCol w="697536"/>
                <a:gridCol w="448666"/>
              </a:tblGrid>
              <a:tr h="385856">
                <a:tc rowSpan="2">
                  <a:txBody>
                    <a:bodyPr/>
                    <a:lstStyle/>
                    <a:p>
                      <a:pPr marL="0" marR="0">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Variable</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Producer</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Trader</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Butcher</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Processor</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Pooled</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r>
              <a:tr h="385856">
                <a:tc vMerge="1">
                  <a:txBody>
                    <a:bodyPr/>
                    <a:lstStyle/>
                    <a:p>
                      <a:endParaRPr lang="en-US"/>
                    </a:p>
                  </a:txBody>
                  <a:tcPr/>
                </a:tc>
                <a:tc>
                  <a:txBody>
                    <a:bodyPr/>
                    <a:lstStyle/>
                    <a:p>
                      <a:pPr marL="0" marR="0" algn="ctr">
                        <a:lnSpc>
                          <a:spcPct val="107000"/>
                        </a:lnSpc>
                        <a:spcBef>
                          <a:spcPts val="0"/>
                        </a:spcBef>
                        <a:spcAft>
                          <a:spcPts val="0"/>
                        </a:spcAft>
                      </a:pPr>
                      <a:r>
                        <a:rPr lang="en-GB" sz="1400" dirty="0" err="1">
                          <a:solidFill>
                            <a:schemeClr val="tx1"/>
                          </a:solidFill>
                          <a:effectLst/>
                          <a:latin typeface="Times New Roman" panose="02020603050405020304" pitchFamily="18" charset="0"/>
                          <a:cs typeface="Times New Roman" panose="02020603050405020304" pitchFamily="18" charset="0"/>
                        </a:rPr>
                        <a:t>Freq</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Freq</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Freq</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Freq</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Freq</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85856">
                <a:tc gridSpan="9">
                  <a:txBody>
                    <a:bodyPr/>
                    <a:lstStyle/>
                    <a:p>
                      <a:pPr marL="0" marR="0">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Market  information  </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 </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85856">
                <a:tc>
                  <a:txBody>
                    <a:bodyPr/>
                    <a:lstStyle/>
                    <a:p>
                      <a:pPr marL="0" marR="0">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Yes</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47</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58.8</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34</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85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33</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82.5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13</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32.5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127</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63.5</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85856">
                <a:tc>
                  <a:txBody>
                    <a:bodyPr/>
                    <a:lstStyle/>
                    <a:p>
                      <a:pPr marL="0" marR="0">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No</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33</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41.3</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6</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15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7</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17.5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27</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67.5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73</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36.5</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85856">
                <a:tc gridSpan="11">
                  <a:txBody>
                    <a:bodyPr/>
                    <a:lstStyle/>
                    <a:p>
                      <a:pPr marL="0" marR="0">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Source of market availability information</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5856">
                <a:tc>
                  <a:txBody>
                    <a:bodyPr/>
                    <a:lstStyle/>
                    <a:p>
                      <a:pPr marL="0" marR="0">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Friends</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42</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89.4</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21</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61.8</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17</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51.5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13</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100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93</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79.5</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85856">
                <a:tc>
                  <a:txBody>
                    <a:bodyPr/>
                    <a:lstStyle/>
                    <a:p>
                      <a:pPr marL="0" marR="0">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Radio</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10.6</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4</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11.8</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 </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 </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9</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7.7</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85856">
                <a:tc>
                  <a:txBody>
                    <a:bodyPr/>
                    <a:lstStyle/>
                    <a:p>
                      <a:pPr marL="0" marR="0">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Association</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 </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9</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26.4</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16</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48.5</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 </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15</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12.8</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789638">
                <a:tc>
                  <a:txBody>
                    <a:bodyPr/>
                    <a:lstStyle/>
                    <a:p>
                      <a:pPr marL="0" marR="0">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Government agencies</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 </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 </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 </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85856">
                <a:tc>
                  <a:txBody>
                    <a:bodyPr/>
                    <a:lstStyle/>
                    <a:p>
                      <a:pPr marL="0" marR="0">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Total(N)</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  80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GB" sz="1400">
                          <a:solidFill>
                            <a:schemeClr val="tx1"/>
                          </a:solidFill>
                          <a:effectLst/>
                          <a:latin typeface="Times New Roman" panose="02020603050405020304" pitchFamily="18" charset="0"/>
                          <a:cs typeface="Times New Roman" panose="02020603050405020304" pitchFamily="18" charset="0"/>
                        </a:rPr>
                        <a:t>  40</a:t>
                      </a:r>
                      <a:endParaRPr lang="en-US" sz="14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  40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   40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GB" sz="1400" dirty="0">
                          <a:solidFill>
                            <a:schemeClr val="tx1"/>
                          </a:solidFill>
                          <a:effectLst/>
                          <a:latin typeface="Times New Roman" panose="02020603050405020304" pitchFamily="18" charset="0"/>
                          <a:cs typeface="Times New Roman" panose="02020603050405020304" pitchFamily="18" charset="0"/>
                        </a:rPr>
                        <a:t>  200</a:t>
                      </a:r>
                      <a:endParaRPr lang="en-US"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n-US"/>
                    </a:p>
                  </a:txBody>
                  <a:tcPr/>
                </a:tc>
              </a:tr>
            </a:tbl>
          </a:graphicData>
        </a:graphic>
      </p:graphicFrame>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19</a:t>
            </a:fld>
            <a:endParaRPr lang="en-GB">
              <a:solidFill>
                <a:prstClr val="black">
                  <a:tint val="75000"/>
                </a:prstClr>
              </a:solidFill>
            </a:endParaRPr>
          </a:p>
        </p:txBody>
      </p:sp>
    </p:spTree>
    <p:extLst>
      <p:ext uri="{BB962C8B-B14F-4D97-AF65-F5344CB8AC3E}">
        <p14:creationId xmlns:p14="http://schemas.microsoft.com/office/powerpoint/2010/main" val="1865728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868362"/>
          </a:xfrm>
        </p:spPr>
        <p:txBody>
          <a:bodyPr/>
          <a:lstStyle/>
          <a:p>
            <a:r>
              <a:rPr lang="en-US" b="1" dirty="0" smtClean="0">
                <a:latin typeface="Times New Roman" panose="02020603050405020304" pitchFamily="18" charset="0"/>
                <a:cs typeface="Times New Roman" panose="02020603050405020304" pitchFamily="18" charset="0"/>
              </a:rPr>
              <a:t>OUTLINE OF PRESENTATION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066800"/>
            <a:ext cx="8763000" cy="5715000"/>
          </a:xfrm>
        </p:spPr>
        <p:txBody>
          <a:bodyPr>
            <a:normAutofit/>
          </a:bodyPr>
          <a:lstStyle/>
          <a:p>
            <a:pPr algn="just"/>
            <a:r>
              <a:rPr lang="en-US" sz="4000" dirty="0" smtClean="0">
                <a:latin typeface="Times New Roman" panose="02020603050405020304" pitchFamily="18" charset="0"/>
                <a:cs typeface="Times New Roman" panose="02020603050405020304" pitchFamily="18" charset="0"/>
              </a:rPr>
              <a:t>Introduction</a:t>
            </a:r>
          </a:p>
          <a:p>
            <a:pPr algn="just"/>
            <a:r>
              <a:rPr lang="en-US" sz="4000" dirty="0" smtClean="0">
                <a:latin typeface="Times New Roman" panose="02020603050405020304" pitchFamily="18" charset="0"/>
                <a:cs typeface="Times New Roman" panose="02020603050405020304" pitchFamily="18" charset="0"/>
              </a:rPr>
              <a:t>Problem Statement</a:t>
            </a:r>
          </a:p>
          <a:p>
            <a:pPr algn="just"/>
            <a:r>
              <a:rPr lang="en-US" sz="4000" dirty="0" smtClean="0">
                <a:latin typeface="Times New Roman" panose="02020603050405020304" pitchFamily="18" charset="0"/>
                <a:cs typeface="Times New Roman" panose="02020603050405020304" pitchFamily="18" charset="0"/>
              </a:rPr>
              <a:t>Methodology and Methods</a:t>
            </a:r>
          </a:p>
          <a:p>
            <a:pPr algn="just"/>
            <a:r>
              <a:rPr lang="en-US" sz="4000" dirty="0" smtClean="0">
                <a:latin typeface="Times New Roman" panose="02020603050405020304" pitchFamily="18" charset="0"/>
                <a:cs typeface="Times New Roman" panose="02020603050405020304" pitchFamily="18" charset="0"/>
              </a:rPr>
              <a:t>Results and Discussion</a:t>
            </a:r>
          </a:p>
          <a:p>
            <a:pPr algn="just"/>
            <a:r>
              <a:rPr lang="en-US" sz="4000" dirty="0" smtClean="0">
                <a:latin typeface="Times New Roman" panose="02020603050405020304" pitchFamily="18" charset="0"/>
                <a:cs typeface="Times New Roman" panose="02020603050405020304" pitchFamily="18" charset="0"/>
              </a:rPr>
              <a:t>Summary and Conclusion</a:t>
            </a:r>
          </a:p>
          <a:p>
            <a:pPr algn="just"/>
            <a:r>
              <a:rPr lang="en-US" sz="4000" dirty="0" smtClean="0">
                <a:latin typeface="Times New Roman" panose="02020603050405020304" pitchFamily="18" charset="0"/>
                <a:cs typeface="Times New Roman" panose="02020603050405020304" pitchFamily="18" charset="0"/>
              </a:rPr>
              <a:t>Policy Recommendation</a:t>
            </a:r>
          </a:p>
          <a:p>
            <a:pPr algn="just"/>
            <a:r>
              <a:rPr lang="en-US" sz="4000" dirty="0" smtClean="0">
                <a:latin typeface="Times New Roman" panose="02020603050405020304" pitchFamily="18" charset="0"/>
                <a:cs typeface="Times New Roman" panose="02020603050405020304" pitchFamily="18" charset="0"/>
              </a:rPr>
              <a:t>References</a:t>
            </a: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9BA024E-738D-493E-84EF-BFACE4AFDF1D}" type="slidenum">
              <a:rPr lang="en-US" smtClean="0"/>
              <a:t>2</a:t>
            </a:fld>
            <a:endParaRPr lang="en-US"/>
          </a:p>
        </p:txBody>
      </p:sp>
    </p:spTree>
    <p:extLst>
      <p:ext uri="{BB962C8B-B14F-4D97-AF65-F5344CB8AC3E}">
        <p14:creationId xmlns:p14="http://schemas.microsoft.com/office/powerpoint/2010/main" val="2371460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86800" cy="228599"/>
          </a:xfrm>
        </p:spPr>
        <p:txBody>
          <a:bodyPr>
            <a:normAutofit fontScale="90000"/>
          </a:bodyPr>
          <a:lstStyle/>
          <a:p>
            <a:r>
              <a:rPr lang="en-US" sz="1500" b="1" dirty="0" smtClean="0">
                <a:latin typeface="Times New Roman" panose="02020603050405020304" pitchFamily="18" charset="0"/>
                <a:cs typeface="Times New Roman" panose="02020603050405020304" pitchFamily="18" charset="0"/>
              </a:rPr>
              <a:t>Table 4: Credit access among beef value chain actors</a:t>
            </a:r>
            <a:endParaRPr lang="en-US" sz="1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3627145"/>
              </p:ext>
            </p:extLst>
          </p:nvPr>
        </p:nvGraphicFramePr>
        <p:xfrm>
          <a:off x="304800" y="533400"/>
          <a:ext cx="8610600" cy="4495800"/>
        </p:xfrm>
        <a:graphic>
          <a:graphicData uri="http://schemas.openxmlformats.org/drawingml/2006/table">
            <a:tbl>
              <a:tblPr firstRow="1" bandRow="1">
                <a:tableStyleId>{5C22544A-7EE6-4342-B048-85BDC9FD1C3A}</a:tableStyleId>
              </a:tblPr>
              <a:tblGrid>
                <a:gridCol w="1722120"/>
                <a:gridCol w="1722120"/>
                <a:gridCol w="1722120"/>
                <a:gridCol w="1463040"/>
                <a:gridCol w="1981200"/>
              </a:tblGrid>
              <a:tr h="1498600">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SOURCE</a:t>
                      </a:r>
                      <a:r>
                        <a:rPr lang="en-US" sz="2000" baseline="0" dirty="0" smtClean="0">
                          <a:solidFill>
                            <a:schemeClr val="tx1"/>
                          </a:solidFill>
                          <a:latin typeface="Times New Roman" panose="02020603050405020304" pitchFamily="18" charset="0"/>
                          <a:cs typeface="Times New Roman" panose="02020603050405020304" pitchFamily="18" charset="0"/>
                        </a:rPr>
                        <a:t> OF CREDIT ACCESS</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PRODUCER</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TRADER</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BUTCHER</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SECONDARY</a:t>
                      </a:r>
                      <a:r>
                        <a:rPr lang="en-US" sz="2000" baseline="0" dirty="0" smtClean="0">
                          <a:solidFill>
                            <a:schemeClr val="tx1"/>
                          </a:solidFill>
                          <a:latin typeface="Times New Roman" panose="02020603050405020304" pitchFamily="18" charset="0"/>
                          <a:cs typeface="Times New Roman" panose="02020603050405020304" pitchFamily="18" charset="0"/>
                        </a:rPr>
                        <a:t>  PROCESSOR</a:t>
                      </a:r>
                      <a:endParaRPr lang="en-US" sz="2000" dirty="0">
                        <a:solidFill>
                          <a:schemeClr val="tx1"/>
                        </a:solidFill>
                        <a:latin typeface="Times New Roman" panose="02020603050405020304" pitchFamily="18" charset="0"/>
                        <a:cs typeface="Times New Roman" panose="02020603050405020304" pitchFamily="18" charset="0"/>
                      </a:endParaRPr>
                    </a:p>
                  </a:txBody>
                  <a:tcPr/>
                </a:tc>
              </a:tr>
              <a:tr h="1498600">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Non- formal</a:t>
                      </a:r>
                      <a:r>
                        <a:rPr lang="en-US" sz="2000" baseline="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Friends and relatives)</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23.5</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12.5</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7.5</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nil</a:t>
                      </a:r>
                      <a:endParaRPr lang="en-US" sz="2000" dirty="0">
                        <a:solidFill>
                          <a:schemeClr val="tx1"/>
                        </a:solidFill>
                        <a:latin typeface="Times New Roman" panose="02020603050405020304" pitchFamily="18" charset="0"/>
                        <a:cs typeface="Times New Roman" panose="02020603050405020304" pitchFamily="18" charset="0"/>
                      </a:endParaRPr>
                    </a:p>
                  </a:txBody>
                  <a:tcPr/>
                </a:tc>
              </a:tr>
              <a:tr h="1498600">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Formal</a:t>
                      </a:r>
                      <a:r>
                        <a:rPr lang="en-US" sz="2000" baseline="0" dirty="0" smtClean="0">
                          <a:solidFill>
                            <a:schemeClr val="tx1"/>
                          </a:solidFill>
                          <a:latin typeface="Times New Roman" panose="02020603050405020304" pitchFamily="18" charset="0"/>
                          <a:cs typeface="Times New Roman" panose="02020603050405020304" pitchFamily="18" charset="0"/>
                        </a:rPr>
                        <a:t> institution</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nil</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nil</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nil</a:t>
                      </a:r>
                      <a:endParaRPr lang="en-US"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dirty="0" smtClean="0">
                          <a:solidFill>
                            <a:schemeClr val="tx1"/>
                          </a:solidFill>
                          <a:latin typeface="Times New Roman" panose="02020603050405020304" pitchFamily="18" charset="0"/>
                          <a:cs typeface="Times New Roman" panose="02020603050405020304" pitchFamily="18" charset="0"/>
                        </a:rPr>
                        <a:t>nil</a:t>
                      </a:r>
                      <a:endParaRPr lang="en-US" sz="20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5" name="Slide Number Placeholder 4"/>
          <p:cNvSpPr>
            <a:spLocks noGrp="1"/>
          </p:cNvSpPr>
          <p:nvPr>
            <p:ph type="sldNum" sz="quarter" idx="12"/>
          </p:nvPr>
        </p:nvSpPr>
        <p:spPr/>
        <p:txBody>
          <a:bodyPr/>
          <a:lstStyle/>
          <a:p>
            <a:fld id="{1BA6506A-5BA0-4C4A-844C-488256C2BCE7}"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1624955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20673"/>
          </a:xfrm>
        </p:spPr>
        <p:txBody>
          <a:bodyPr>
            <a:normAutofit fontScale="90000"/>
          </a:bodyPr>
          <a:lstStyle/>
          <a:p>
            <a:r>
              <a:rPr lang="en-GB" sz="1500" b="1" dirty="0">
                <a:latin typeface="Times New Roman" panose="02020603050405020304" pitchFamily="18" charset="0"/>
                <a:cs typeface="Times New Roman" panose="02020603050405020304" pitchFamily="18" charset="0"/>
              </a:rPr>
              <a:t>Table </a:t>
            </a:r>
            <a:r>
              <a:rPr lang="en-GB" sz="1500" b="1" dirty="0" smtClean="0">
                <a:latin typeface="Times New Roman" panose="02020603050405020304" pitchFamily="18" charset="0"/>
                <a:cs typeface="Times New Roman" panose="02020603050405020304" pitchFamily="18" charset="0"/>
              </a:rPr>
              <a:t>5. </a:t>
            </a:r>
            <a:r>
              <a:rPr lang="en-GB" sz="1500" b="1" dirty="0">
                <a:latin typeface="Times New Roman" panose="02020603050405020304" pitchFamily="18" charset="0"/>
                <a:cs typeface="Times New Roman" panose="02020603050405020304" pitchFamily="18" charset="0"/>
              </a:rPr>
              <a:t>Summary of value addition and Margin of Actors in the Beef Cattle Value Chain Analysis</a:t>
            </a:r>
            <a:endParaRPr lang="en-US" sz="15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763000" cy="5867400"/>
          </a:xfrm>
        </p:spPr>
        <p:txBody>
          <a:bodyPr/>
          <a:lstStyle/>
          <a:p>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pPr marL="0" indent="0">
              <a:buNone/>
            </a:pPr>
            <a:r>
              <a:rPr lang="en-US" sz="1200" dirty="0" err="1" smtClean="0">
                <a:latin typeface="Times New Roman" panose="02020603050405020304" pitchFamily="18" charset="0"/>
                <a:cs typeface="Times New Roman" panose="02020603050405020304" pitchFamily="18" charset="0"/>
              </a:rPr>
              <a:t>Source:field</a:t>
            </a:r>
            <a:r>
              <a:rPr lang="en-US" sz="1200" dirty="0" smtClean="0">
                <a:latin typeface="Times New Roman" panose="02020603050405020304" pitchFamily="18" charset="0"/>
                <a:cs typeface="Times New Roman" panose="02020603050405020304" pitchFamily="18" charset="0"/>
              </a:rPr>
              <a:t> data, 2016.</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46986591"/>
              </p:ext>
            </p:extLst>
          </p:nvPr>
        </p:nvGraphicFramePr>
        <p:xfrm>
          <a:off x="76201" y="762000"/>
          <a:ext cx="8915399" cy="5541068"/>
        </p:xfrm>
        <a:graphic>
          <a:graphicData uri="http://schemas.openxmlformats.org/drawingml/2006/table">
            <a:tbl>
              <a:tblPr firstRow="1" firstCol="1" bandRow="1">
                <a:tableStyleId>{5C22544A-7EE6-4342-B048-85BDC9FD1C3A}</a:tableStyleId>
              </a:tblPr>
              <a:tblGrid>
                <a:gridCol w="999140"/>
                <a:gridCol w="657126"/>
                <a:gridCol w="828133"/>
                <a:gridCol w="828133"/>
                <a:gridCol w="828133"/>
                <a:gridCol w="828133"/>
                <a:gridCol w="828133"/>
                <a:gridCol w="828133"/>
                <a:gridCol w="828133"/>
                <a:gridCol w="1462202"/>
              </a:tblGrid>
              <a:tr h="309266">
                <a:tc rowSpan="2">
                  <a:txBody>
                    <a:bodyPr/>
                    <a:lstStyle/>
                    <a:p>
                      <a:pPr marL="0" marR="0" algn="r">
                        <a:lnSpc>
                          <a:spcPct val="115000"/>
                        </a:lnSpc>
                        <a:spcBef>
                          <a:spcPts val="0"/>
                        </a:spcBef>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Beef value actors</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gridSpan="3">
                  <a:txBody>
                    <a:bodyPr/>
                    <a:lstStyle/>
                    <a:p>
                      <a:pPr marL="0" marR="0" algn="ctr">
                        <a:lnSpc>
                          <a:spcPct val="115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Costs (GHȻ)/Kg</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GB" sz="1200">
                          <a:solidFill>
                            <a:schemeClr val="tx1"/>
                          </a:solidFill>
                          <a:effectLst/>
                          <a:latin typeface="Times New Roman" panose="02020603050405020304" pitchFamily="18" charset="0"/>
                          <a:cs typeface="Times New Roman" panose="02020603050405020304" pitchFamily="18" charset="0"/>
                        </a:rPr>
                        <a:t>Revenue (GHȻ) /Kg</a:t>
                      </a:r>
                      <a:endParaRPr lang="en-US" sz="11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GB" sz="1200" dirty="0">
                          <a:solidFill>
                            <a:schemeClr val="tx1"/>
                          </a:solidFill>
                          <a:effectLst/>
                          <a:latin typeface="Times New Roman" panose="02020603050405020304" pitchFamily="18" charset="0"/>
                          <a:cs typeface="Times New Roman" panose="02020603050405020304" pitchFamily="18" charset="0"/>
                        </a:rPr>
                        <a:t>Margin (GHȻ) /Kg</a:t>
                      </a:r>
                      <a:endParaRPr lang="en-US"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hMerge="1">
                  <a:txBody>
                    <a:bodyPr/>
                    <a:lstStyle/>
                    <a:p>
                      <a:endParaRPr lang="en-US"/>
                    </a:p>
                  </a:txBody>
                  <a:tcPr/>
                </a:tc>
              </a:tr>
              <a:tr h="968317">
                <a:tc vMerge="1">
                  <a:txBody>
                    <a:bodyPr/>
                    <a:lstStyle/>
                    <a:p>
                      <a:endParaRPr lang="en-US"/>
                    </a:p>
                  </a:txBody>
                  <a:tcPr/>
                </a:tc>
                <a:tc>
                  <a:txBody>
                    <a:bodyPr/>
                    <a:lstStyle/>
                    <a:p>
                      <a:pPr marL="0" marR="0" algn="r">
                        <a:lnSpc>
                          <a:spcPct val="115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Unit Total cost</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Cost of primary inputs</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Times New Roman" panose="02020603050405020304" pitchFamily="18" charset="0"/>
                          <a:cs typeface="Times New Roman" panose="02020603050405020304" pitchFamily="18" charset="0"/>
                        </a:rPr>
                        <a:t> Added unit cost</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Times New Roman" panose="02020603050405020304" pitchFamily="18" charset="0"/>
                          <a:cs typeface="Times New Roman" panose="02020603050405020304" pitchFamily="18" charset="0"/>
                        </a:rPr>
                        <a:t>Unit price</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Times New Roman" panose="02020603050405020304" pitchFamily="18" charset="0"/>
                          <a:cs typeface="Times New Roman" panose="02020603050405020304" pitchFamily="18" charset="0"/>
                        </a:rPr>
                        <a:t>Value Added</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Times New Roman" panose="02020603050405020304" pitchFamily="18" charset="0"/>
                          <a:cs typeface="Times New Roman" panose="02020603050405020304" pitchFamily="18" charset="0"/>
                        </a:rPr>
                        <a:t>Unit profit</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Times New Roman" panose="02020603050405020304" pitchFamily="18" charset="0"/>
                          <a:cs typeface="Times New Roman" panose="02020603050405020304" pitchFamily="18" charset="0"/>
                        </a:rPr>
                        <a:t>% Unit  profit</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600">
                          <a:effectLst/>
                          <a:latin typeface="Times New Roman" panose="02020603050405020304" pitchFamily="18" charset="0"/>
                          <a:cs typeface="Times New Roman" panose="02020603050405020304" pitchFamily="18" charset="0"/>
                        </a:rPr>
                        <a:t>Unit Gross chain margin</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 Gross chain margin</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379144">
                <a:tc>
                  <a:txBody>
                    <a:bodyPr/>
                    <a:lstStyle/>
                    <a:p>
                      <a:pPr marL="0" marR="0" algn="just">
                        <a:lnSpc>
                          <a:spcPct val="150000"/>
                        </a:lnSpc>
                        <a:spcBef>
                          <a:spcPts val="0"/>
                        </a:spcBef>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Farmers</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14.39</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10.00</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4.39</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15.10</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5.10</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0.71</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18.02</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4.14</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55.42</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r>
              <a:tr h="1224733">
                <a:tc>
                  <a:txBody>
                    <a:bodyPr/>
                    <a:lstStyle/>
                    <a:p>
                      <a:pPr marL="0" marR="0" algn="just">
                        <a:lnSpc>
                          <a:spcPct val="150000"/>
                        </a:lnSpc>
                        <a:spcBef>
                          <a:spcPts val="0"/>
                        </a:spcBef>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Collector/ Wholesaler</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16.45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15.31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1.14</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17.42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2.11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0.97</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24.62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0.97</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12.98</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r>
              <a:tr h="379144">
                <a:tc>
                  <a:txBody>
                    <a:bodyPr/>
                    <a:lstStyle/>
                    <a:p>
                      <a:pPr marL="0" marR="0" algn="just">
                        <a:lnSpc>
                          <a:spcPct val="150000"/>
                        </a:lnSpc>
                        <a:spcBef>
                          <a:spcPts val="0"/>
                        </a:spcBef>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Butchers</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16.06</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15.59</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0.47</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17.45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1.86</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1.39</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35.28</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1.39</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18.61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1647527">
                <a:tc>
                  <a:txBody>
                    <a:bodyPr/>
                    <a:lstStyle/>
                    <a:p>
                      <a:pPr marL="0" marR="0" algn="just">
                        <a:lnSpc>
                          <a:spcPct val="150000"/>
                        </a:lnSpc>
                        <a:spcBef>
                          <a:spcPts val="0"/>
                        </a:spcBef>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Secondary Processors</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24.63</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16.80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7.83</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25.50</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8.70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0.87</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22.08</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0.97</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12.98</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502069">
                <a:tc>
                  <a:txBody>
                    <a:bodyPr/>
                    <a:lstStyle/>
                    <a:p>
                      <a:pPr marL="0" marR="0" algn="just">
                        <a:lnSpc>
                          <a:spcPct val="150000"/>
                        </a:lnSpc>
                        <a:spcBef>
                          <a:spcPts val="0"/>
                        </a:spcBef>
                        <a:spcAft>
                          <a:spcPts val="0"/>
                        </a:spcAft>
                      </a:pPr>
                      <a:r>
                        <a:rPr lang="en-GB" sz="1600" dirty="0">
                          <a:solidFill>
                            <a:schemeClr val="tx1"/>
                          </a:solidFill>
                          <a:effectLst/>
                          <a:latin typeface="Times New Roman" panose="02020603050405020304" pitchFamily="18" charset="0"/>
                          <a:cs typeface="Times New Roman" panose="02020603050405020304" pitchFamily="18" charset="0"/>
                        </a:rPr>
                        <a:t>Total</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13.83</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 17.77</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3.94</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a:effectLst/>
                          <a:latin typeface="Times New Roman" panose="02020603050405020304" pitchFamily="18" charset="0"/>
                          <a:cs typeface="Times New Roman" panose="02020603050405020304" pitchFamily="18" charset="0"/>
                        </a:rPr>
                        <a:t>100.00</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7.47</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600" dirty="0">
                          <a:effectLst/>
                          <a:latin typeface="Times New Roman" panose="02020603050405020304" pitchFamily="18" charset="0"/>
                          <a:cs typeface="Times New Roman" panose="02020603050405020304" pitchFamily="18" charset="0"/>
                        </a:rPr>
                        <a:t>100.00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21</a:t>
            </a:fld>
            <a:endParaRPr lang="en-GB">
              <a:solidFill>
                <a:prstClr val="black">
                  <a:tint val="75000"/>
                </a:prstClr>
              </a:solidFill>
            </a:endParaRPr>
          </a:p>
        </p:txBody>
      </p:sp>
    </p:spTree>
    <p:extLst>
      <p:ext uri="{BB962C8B-B14F-4D97-AF65-F5344CB8AC3E}">
        <p14:creationId xmlns:p14="http://schemas.microsoft.com/office/powerpoint/2010/main" val="1957995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51" y="228600"/>
            <a:ext cx="8217399" cy="838200"/>
          </a:xfrm>
        </p:spPr>
        <p:txBody>
          <a:bodyPr>
            <a:normAutofit/>
          </a:bodyPr>
          <a:lstStyle/>
          <a:p>
            <a:r>
              <a:rPr lang="en-US" sz="2400" b="1" dirty="0" smtClean="0">
                <a:latin typeface="Times New Roman" panose="02020603050405020304" pitchFamily="18" charset="0"/>
                <a:cs typeface="Times New Roman" panose="02020603050405020304" pitchFamily="18" charset="0"/>
              </a:rPr>
              <a:t>Table 6: Results on Return on Investment per Day (ROID)</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8686800" cy="5110163"/>
          </a:xfrm>
        </p:spPr>
        <p:txBody>
          <a:bodyPr>
            <a:normAutofit fontScale="85000" lnSpcReduction="20000"/>
          </a:bodyPr>
          <a:lstStyle/>
          <a:p>
            <a:endParaRPr lang="en-US" i="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r>
              <a:rPr lang="en-US" sz="1800" b="1" i="1" dirty="0" smtClean="0">
                <a:latin typeface="Times New Roman" panose="02020603050405020304" pitchFamily="18" charset="0"/>
                <a:cs typeface="Times New Roman" panose="02020603050405020304" pitchFamily="18" charset="0"/>
              </a:rPr>
              <a:t>Source: field survey, 2016.</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4954747"/>
              </p:ext>
            </p:extLst>
          </p:nvPr>
        </p:nvGraphicFramePr>
        <p:xfrm>
          <a:off x="380999" y="1295399"/>
          <a:ext cx="8001000" cy="4241381"/>
        </p:xfrm>
        <a:graphic>
          <a:graphicData uri="http://schemas.openxmlformats.org/drawingml/2006/table">
            <a:tbl>
              <a:tblPr firstRow="1" firstCol="1" bandRow="1">
                <a:tableStyleId>{5C22544A-7EE6-4342-B048-85BDC9FD1C3A}</a:tableStyleId>
              </a:tblPr>
              <a:tblGrid>
                <a:gridCol w="2846976"/>
                <a:gridCol w="1387586"/>
                <a:gridCol w="990333"/>
                <a:gridCol w="997794"/>
                <a:gridCol w="688198"/>
                <a:gridCol w="1090113"/>
              </a:tblGrid>
              <a:tr h="955081">
                <a:tc>
                  <a:txBody>
                    <a:bodyPr/>
                    <a:lstStyle/>
                    <a:p>
                      <a:pPr marL="0" marR="0" algn="l">
                        <a:lnSpc>
                          <a:spcPct val="107000"/>
                        </a:lnSpc>
                        <a:spcBef>
                          <a:spcPts val="0"/>
                        </a:spcBef>
                        <a:spcAft>
                          <a:spcPts val="0"/>
                        </a:spcAft>
                      </a:pPr>
                      <a:r>
                        <a:rPr lang="en-GB" sz="1700" dirty="0">
                          <a:solidFill>
                            <a:schemeClr val="tx1"/>
                          </a:solidFill>
                          <a:effectLst/>
                          <a:latin typeface="Times New Roman" panose="02020603050405020304" pitchFamily="18" charset="0"/>
                          <a:cs typeface="Times New Roman" panose="02020603050405020304" pitchFamily="18" charset="0"/>
                        </a:rPr>
                        <a:t>Actors</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Unit profit(GHȻ)</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Unit TC(GHȻ)</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ROI (%)</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Days</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GB" sz="1700" dirty="0">
                          <a:solidFill>
                            <a:schemeClr val="tx1"/>
                          </a:solidFill>
                          <a:effectLst/>
                          <a:latin typeface="Times New Roman" panose="02020603050405020304" pitchFamily="18" charset="0"/>
                          <a:cs typeface="Times New Roman" panose="02020603050405020304" pitchFamily="18" charset="0"/>
                        </a:rPr>
                        <a:t>ROID</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547717">
                <a:tc>
                  <a:txBody>
                    <a:bodyPr/>
                    <a:lstStyle/>
                    <a:p>
                      <a:pPr marL="0" marR="0" algn="l">
                        <a:lnSpc>
                          <a:spcPct val="107000"/>
                        </a:lnSpc>
                        <a:spcBef>
                          <a:spcPts val="0"/>
                        </a:spcBef>
                        <a:spcAft>
                          <a:spcPts val="0"/>
                        </a:spcAft>
                      </a:pPr>
                      <a:r>
                        <a:rPr lang="en-GB" sz="1700" dirty="0">
                          <a:solidFill>
                            <a:schemeClr val="tx1"/>
                          </a:solidFill>
                          <a:effectLst/>
                          <a:latin typeface="Times New Roman" panose="02020603050405020304" pitchFamily="18" charset="0"/>
                          <a:cs typeface="Times New Roman" panose="02020603050405020304" pitchFamily="18" charset="0"/>
                        </a:rPr>
                        <a:t>Producers</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dirty="0">
                          <a:solidFill>
                            <a:schemeClr val="tx1"/>
                          </a:solidFill>
                          <a:effectLst/>
                          <a:latin typeface="Times New Roman" panose="02020603050405020304" pitchFamily="18" charset="0"/>
                          <a:cs typeface="Times New Roman" panose="02020603050405020304" pitchFamily="18" charset="0"/>
                        </a:rPr>
                        <a:t>0.71</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14.39</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4.93</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1095</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0.005</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547717">
                <a:tc>
                  <a:txBody>
                    <a:bodyPr/>
                    <a:lstStyle/>
                    <a:p>
                      <a:pPr marL="0" marR="0" algn="l">
                        <a:lnSpc>
                          <a:spcPct val="107000"/>
                        </a:lnSpc>
                        <a:spcBef>
                          <a:spcPts val="0"/>
                        </a:spcBef>
                        <a:spcAft>
                          <a:spcPts val="0"/>
                        </a:spcAft>
                      </a:pPr>
                      <a:r>
                        <a:rPr lang="en-GB" sz="1700" dirty="0">
                          <a:solidFill>
                            <a:schemeClr val="tx1"/>
                          </a:solidFill>
                          <a:effectLst/>
                          <a:latin typeface="Times New Roman" panose="02020603050405020304" pitchFamily="18" charset="0"/>
                          <a:cs typeface="Times New Roman" panose="02020603050405020304" pitchFamily="18" charset="0"/>
                        </a:rPr>
                        <a:t>Collector/Wholesalers</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dirty="0">
                          <a:solidFill>
                            <a:schemeClr val="tx1"/>
                          </a:solidFill>
                          <a:effectLst/>
                          <a:latin typeface="Times New Roman" panose="02020603050405020304" pitchFamily="18" charset="0"/>
                          <a:cs typeface="Times New Roman" panose="02020603050405020304" pitchFamily="18" charset="0"/>
                        </a:rPr>
                        <a:t>0.97</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dirty="0">
                          <a:solidFill>
                            <a:schemeClr val="tx1"/>
                          </a:solidFill>
                          <a:effectLst/>
                          <a:latin typeface="Times New Roman" panose="02020603050405020304" pitchFamily="18" charset="0"/>
                          <a:cs typeface="Times New Roman" panose="02020603050405020304" pitchFamily="18" charset="0"/>
                        </a:rPr>
                        <a:t>16.45</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5.90</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7</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a:solidFill>
                            <a:schemeClr val="tx1"/>
                          </a:solidFill>
                          <a:effectLst/>
                          <a:latin typeface="Times New Roman" panose="02020603050405020304" pitchFamily="18" charset="0"/>
                          <a:cs typeface="Times New Roman" panose="02020603050405020304" pitchFamily="18" charset="0"/>
                        </a:rPr>
                        <a:t>0.843</a:t>
                      </a:r>
                      <a:endParaRPr lang="en-US" sz="17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1095433">
                <a:tc>
                  <a:txBody>
                    <a:bodyPr/>
                    <a:lstStyle/>
                    <a:p>
                      <a:pPr marL="0" marR="0" algn="l">
                        <a:lnSpc>
                          <a:spcPct val="107000"/>
                        </a:lnSpc>
                        <a:spcBef>
                          <a:spcPts val="0"/>
                        </a:spcBef>
                        <a:spcAft>
                          <a:spcPts val="0"/>
                        </a:spcAft>
                      </a:pPr>
                      <a:r>
                        <a:rPr lang="en-GB" sz="1700" dirty="0">
                          <a:solidFill>
                            <a:schemeClr val="tx1"/>
                          </a:solidFill>
                          <a:effectLst/>
                          <a:latin typeface="Times New Roman" panose="02020603050405020304" pitchFamily="18" charset="0"/>
                          <a:cs typeface="Times New Roman" panose="02020603050405020304" pitchFamily="18" charset="0"/>
                        </a:rPr>
                        <a:t>Butcher</a:t>
                      </a:r>
                      <a:endParaRPr lang="en-US" sz="1700" dirty="0">
                        <a:solidFill>
                          <a:schemeClr val="tx1"/>
                        </a:solidFill>
                        <a:effectLst/>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r>
                        <a:rPr lang="en-GB" sz="1700" dirty="0">
                          <a:solidFill>
                            <a:schemeClr val="tx1"/>
                          </a:solidFill>
                          <a:effectLst/>
                          <a:latin typeface="Times New Roman" panose="02020603050405020304" pitchFamily="18" charset="0"/>
                          <a:cs typeface="Times New Roman" panose="02020603050405020304" pitchFamily="18" charset="0"/>
                        </a:rPr>
                        <a:t>Secondary Processors</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dirty="0" smtClean="0">
                          <a:solidFill>
                            <a:schemeClr val="tx1"/>
                          </a:solidFill>
                          <a:effectLst/>
                          <a:latin typeface="Times New Roman" panose="02020603050405020304" pitchFamily="18" charset="0"/>
                          <a:cs typeface="Times New Roman" panose="02020603050405020304" pitchFamily="18" charset="0"/>
                        </a:rPr>
                        <a:t>1.39</a:t>
                      </a:r>
                      <a:endParaRPr lang="en-US" sz="17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dirty="0" smtClean="0">
                          <a:solidFill>
                            <a:schemeClr val="tx1"/>
                          </a:solidFill>
                          <a:effectLst/>
                          <a:latin typeface="Times New Roman" panose="02020603050405020304" pitchFamily="18" charset="0"/>
                          <a:cs typeface="Times New Roman" panose="02020603050405020304" pitchFamily="18" charset="0"/>
                        </a:rPr>
                        <a:t>16.06</a:t>
                      </a:r>
                      <a:endParaRPr lang="en-US" sz="17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dirty="0" smtClean="0">
                          <a:solidFill>
                            <a:schemeClr val="tx1"/>
                          </a:solidFill>
                          <a:effectLst/>
                          <a:latin typeface="Times New Roman" panose="02020603050405020304" pitchFamily="18" charset="0"/>
                          <a:cs typeface="Times New Roman" panose="02020603050405020304" pitchFamily="18" charset="0"/>
                        </a:rPr>
                        <a:t>8.66</a:t>
                      </a:r>
                      <a:endParaRPr lang="en-US" sz="17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700" dirty="0" smtClean="0">
                          <a:solidFill>
                            <a:schemeClr val="tx1"/>
                          </a:solidFill>
                          <a:effectLst/>
                          <a:latin typeface="Times New Roman" panose="02020603050405020304" pitchFamily="18" charset="0"/>
                          <a:cs typeface="Times New Roman" panose="02020603050405020304" pitchFamily="18" charset="0"/>
                        </a:rPr>
                        <a:t>1</a:t>
                      </a:r>
                    </a:p>
                  </a:txBody>
                  <a:tcPr marL="68580" marR="68580" marT="0" marB="0" anchor="b"/>
                </a:tc>
                <a:tc>
                  <a:txBody>
                    <a:bodyPr/>
                    <a:lstStyle/>
                    <a:p>
                      <a:pPr marL="0" marR="0" algn="ctr">
                        <a:lnSpc>
                          <a:spcPct val="107000"/>
                        </a:lnSpc>
                        <a:spcBef>
                          <a:spcPts val="0"/>
                        </a:spcBef>
                        <a:spcAft>
                          <a:spcPts val="0"/>
                        </a:spcAft>
                      </a:pPr>
                      <a:r>
                        <a:rPr lang="en-GB" sz="1700" dirty="0" smtClean="0">
                          <a:solidFill>
                            <a:schemeClr val="tx1"/>
                          </a:solidFill>
                          <a:effectLst/>
                          <a:latin typeface="Times New Roman" panose="02020603050405020304" pitchFamily="18" charset="0"/>
                          <a:cs typeface="Times New Roman" panose="02020603050405020304" pitchFamily="18" charset="0"/>
                        </a:rPr>
                        <a:t>8.660</a:t>
                      </a:r>
                      <a:endParaRPr lang="en-US" sz="17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tc>
              </a:tr>
              <a:tr h="1095433">
                <a:tc>
                  <a:txBody>
                    <a:bodyPr/>
                    <a:lstStyle/>
                    <a:p>
                      <a:pPr marL="0" marR="0" algn="l">
                        <a:lnSpc>
                          <a:spcPct val="107000"/>
                        </a:lnSpc>
                        <a:spcBef>
                          <a:spcPts val="0"/>
                        </a:spcBef>
                        <a:spcAft>
                          <a:spcPts val="0"/>
                        </a:spcAft>
                      </a:pPr>
                      <a:r>
                        <a:rPr lang="en-US" sz="1700" dirty="0" smtClean="0">
                          <a:solidFill>
                            <a:schemeClr val="tx1"/>
                          </a:solidFill>
                          <a:effectLst/>
                          <a:latin typeface="Times New Roman" panose="02020603050405020304" pitchFamily="18" charset="0"/>
                          <a:ea typeface="Calibri"/>
                          <a:cs typeface="Times New Roman" panose="02020603050405020304" pitchFamily="18" charset="0"/>
                        </a:rPr>
                        <a:t>Secondary processor</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700" dirty="0" smtClean="0">
                          <a:solidFill>
                            <a:schemeClr val="tx1"/>
                          </a:solidFill>
                          <a:effectLst/>
                          <a:latin typeface="Times New Roman" panose="02020603050405020304" pitchFamily="18" charset="0"/>
                          <a:ea typeface="Calibri"/>
                          <a:cs typeface="Times New Roman" panose="02020603050405020304" pitchFamily="18" charset="0"/>
                        </a:rPr>
                        <a:t>0.87</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700" dirty="0" smtClean="0">
                          <a:solidFill>
                            <a:schemeClr val="tx1"/>
                          </a:solidFill>
                          <a:effectLst/>
                          <a:latin typeface="Times New Roman" panose="02020603050405020304" pitchFamily="18" charset="0"/>
                          <a:ea typeface="Calibri"/>
                          <a:cs typeface="Times New Roman" panose="02020603050405020304" pitchFamily="18" charset="0"/>
                        </a:rPr>
                        <a:t>24.63</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700" dirty="0" smtClean="0">
                          <a:solidFill>
                            <a:schemeClr val="tx1"/>
                          </a:solidFill>
                          <a:effectLst/>
                          <a:latin typeface="Times New Roman" panose="02020603050405020304" pitchFamily="18" charset="0"/>
                          <a:ea typeface="Calibri"/>
                          <a:cs typeface="Times New Roman" panose="02020603050405020304" pitchFamily="18" charset="0"/>
                        </a:rPr>
                        <a:t>3.53</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7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700" dirty="0" smtClean="0">
                          <a:solidFill>
                            <a:schemeClr val="tx1"/>
                          </a:solidFill>
                          <a:effectLst/>
                          <a:latin typeface="Times New Roman" panose="02020603050405020304" pitchFamily="18" charset="0"/>
                          <a:ea typeface="Calibri"/>
                          <a:cs typeface="Times New Roman" panose="02020603050405020304" pitchFamily="18" charset="0"/>
                        </a:rPr>
                        <a:t>3.530</a:t>
                      </a:r>
                      <a:endParaRPr lang="en-US" sz="17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bl>
          </a:graphicData>
        </a:graphic>
      </p:graphicFrame>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22</a:t>
            </a:fld>
            <a:endParaRPr lang="en-GB">
              <a:solidFill>
                <a:prstClr val="black">
                  <a:tint val="75000"/>
                </a:prstClr>
              </a:solidFill>
            </a:endParaRPr>
          </a:p>
        </p:txBody>
      </p:sp>
    </p:spTree>
    <p:extLst>
      <p:ext uri="{BB962C8B-B14F-4D97-AF65-F5344CB8AC3E}">
        <p14:creationId xmlns:p14="http://schemas.microsoft.com/office/powerpoint/2010/main" val="2160872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093272313"/>
              </p:ext>
            </p:extLst>
          </p:nvPr>
        </p:nvGraphicFramePr>
        <p:xfrm>
          <a:off x="152400" y="152398"/>
          <a:ext cx="8610600" cy="6426374"/>
        </p:xfrm>
        <a:graphic>
          <a:graphicData uri="http://schemas.openxmlformats.org/drawingml/2006/table">
            <a:tbl>
              <a:tblPr firstRow="1" firstCol="1" bandRow="1">
                <a:tableStyleId>{5C22544A-7EE6-4342-B048-85BDC9FD1C3A}</a:tableStyleId>
              </a:tblPr>
              <a:tblGrid>
                <a:gridCol w="7442686"/>
                <a:gridCol w="482115"/>
                <a:gridCol w="685799"/>
              </a:tblGrid>
              <a:tr h="304802">
                <a:tc gridSpan="3">
                  <a:txBody>
                    <a:bodyPr/>
                    <a:lstStyle/>
                    <a:p>
                      <a:pPr marL="0" marR="0">
                        <a:lnSpc>
                          <a:spcPct val="107000"/>
                        </a:lnSpc>
                        <a:spcBef>
                          <a:spcPts val="0"/>
                        </a:spcBef>
                        <a:spcAft>
                          <a:spcPts val="0"/>
                        </a:spcAft>
                      </a:pPr>
                      <a:r>
                        <a:rPr lang="en-GB" sz="1500" dirty="0" smtClean="0">
                          <a:solidFill>
                            <a:schemeClr val="tx1"/>
                          </a:solidFill>
                          <a:effectLst/>
                          <a:latin typeface="Times New Roman" panose="02020603050405020304" pitchFamily="18" charset="0"/>
                          <a:cs typeface="Times New Roman" panose="02020603050405020304" pitchFamily="18" charset="0"/>
                        </a:rPr>
                        <a:t>Table 7: Shows The Marketing Constraints Of The  Various Value Chain Actors</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24594" marR="24594" marT="0" marB="0" anchor="b"/>
                </a:tc>
                <a:tc hMerge="1">
                  <a:txBody>
                    <a:bodyPr/>
                    <a:lstStyle/>
                    <a:p>
                      <a:endParaRPr lang="en-US"/>
                    </a:p>
                  </a:txBody>
                  <a:tcPr/>
                </a:tc>
                <a:tc hMerge="1">
                  <a:txBody>
                    <a:bodyPr/>
                    <a:lstStyle/>
                    <a:p>
                      <a:endParaRPr lang="en-US"/>
                    </a:p>
                  </a:txBody>
                  <a:tcPr/>
                </a:tc>
              </a:tr>
              <a:tr h="864154">
                <a:tc>
                  <a:txBody>
                    <a:bodyPr/>
                    <a:lstStyle/>
                    <a:p>
                      <a:pPr marL="0" marR="0">
                        <a:lnSpc>
                          <a:spcPct val="107000"/>
                        </a:lnSpc>
                        <a:spcBef>
                          <a:spcPts val="0"/>
                        </a:spcBef>
                        <a:spcAft>
                          <a:spcPts val="0"/>
                        </a:spcAft>
                      </a:pPr>
                      <a:r>
                        <a:rPr lang="en-GB" sz="1400" dirty="0" smtClean="0">
                          <a:solidFill>
                            <a:schemeClr val="tx1"/>
                          </a:solidFill>
                          <a:effectLst/>
                        </a:rPr>
                        <a:t>Marketing Constraint</a:t>
                      </a:r>
                      <a:endParaRPr lang="en-US" sz="1400" dirty="0">
                        <a:solidFill>
                          <a:schemeClr val="tx1"/>
                        </a:solidFill>
                        <a:effectLst/>
                        <a:latin typeface="Calibri"/>
                        <a:ea typeface="Calibri"/>
                        <a:cs typeface="Times New Roman"/>
                      </a:endParaRPr>
                    </a:p>
                  </a:txBody>
                  <a:tcPr marL="24594" marR="24594" marT="0" marB="0" anchor="b"/>
                </a:tc>
                <a:tc>
                  <a:txBody>
                    <a:bodyPr/>
                    <a:lstStyle/>
                    <a:p>
                      <a:pPr marL="0" marR="0">
                        <a:lnSpc>
                          <a:spcPct val="107000"/>
                        </a:lnSpc>
                        <a:spcBef>
                          <a:spcPts val="0"/>
                        </a:spcBef>
                        <a:spcAft>
                          <a:spcPts val="0"/>
                        </a:spcAft>
                      </a:pPr>
                      <a:r>
                        <a:rPr lang="en-GB" sz="1400">
                          <a:solidFill>
                            <a:schemeClr val="tx1"/>
                          </a:solidFill>
                          <a:effectLst/>
                        </a:rPr>
                        <a:t>Mean Score</a:t>
                      </a:r>
                      <a:endParaRPr lang="en-US" sz="1400">
                        <a:solidFill>
                          <a:schemeClr val="tx1"/>
                        </a:solidFill>
                        <a:effectLst/>
                        <a:latin typeface="Calibri"/>
                        <a:ea typeface="Calibri"/>
                        <a:cs typeface="Times New Roman"/>
                      </a:endParaRPr>
                    </a:p>
                  </a:txBody>
                  <a:tcPr marL="24594" marR="24594" marT="0" marB="0" anchor="b"/>
                </a:tc>
                <a:tc>
                  <a:txBody>
                    <a:bodyPr/>
                    <a:lstStyle/>
                    <a:p>
                      <a:pPr marL="0" marR="0">
                        <a:lnSpc>
                          <a:spcPct val="107000"/>
                        </a:lnSpc>
                        <a:spcBef>
                          <a:spcPts val="0"/>
                        </a:spcBef>
                        <a:spcAft>
                          <a:spcPts val="0"/>
                        </a:spcAft>
                      </a:pPr>
                      <a:r>
                        <a:rPr lang="en-GB" sz="1400" dirty="0">
                          <a:solidFill>
                            <a:schemeClr val="tx1"/>
                          </a:solidFill>
                          <a:effectLst/>
                        </a:rPr>
                        <a:t>Rank</a:t>
                      </a:r>
                      <a:endParaRPr lang="en-US" sz="1400" dirty="0">
                        <a:solidFill>
                          <a:schemeClr val="tx1"/>
                        </a:solidFill>
                        <a:effectLst/>
                        <a:latin typeface="Calibri"/>
                        <a:ea typeface="Calibri"/>
                        <a:cs typeface="Times New Roman"/>
                      </a:endParaRPr>
                    </a:p>
                  </a:txBody>
                  <a:tcPr marL="24594" marR="24594" marT="0" marB="0" anchor="b"/>
                </a:tc>
              </a:tr>
              <a:tr h="159120">
                <a:tc>
                  <a:txBody>
                    <a:bodyPr/>
                    <a:lstStyle/>
                    <a:p>
                      <a:pPr marL="0" marR="0">
                        <a:lnSpc>
                          <a:spcPct val="107000"/>
                        </a:lnSpc>
                        <a:spcBef>
                          <a:spcPts val="0"/>
                        </a:spcBef>
                        <a:spcAft>
                          <a:spcPts val="0"/>
                        </a:spcAft>
                      </a:pPr>
                      <a:r>
                        <a:rPr lang="en-GB" sz="1400" dirty="0">
                          <a:solidFill>
                            <a:schemeClr val="tx1"/>
                          </a:solidFill>
                          <a:effectLst/>
                        </a:rPr>
                        <a:t>Beef cattle trader</a:t>
                      </a:r>
                      <a:endParaRPr lang="en-US" sz="1400" dirty="0">
                        <a:solidFill>
                          <a:schemeClr val="tx1"/>
                        </a:solidFill>
                        <a:effectLst/>
                        <a:latin typeface="Calibri"/>
                        <a:ea typeface="Calibri"/>
                        <a:cs typeface="Times New Roman"/>
                      </a:endParaRPr>
                    </a:p>
                  </a:txBody>
                  <a:tcPr marL="24594" marR="24594" marT="0" marB="0" anchor="b"/>
                </a:tc>
                <a:tc>
                  <a:txBody>
                    <a:bodyPr/>
                    <a:lstStyle/>
                    <a:p>
                      <a:pPr>
                        <a:lnSpc>
                          <a:spcPct val="107000"/>
                        </a:lnSpc>
                      </a:pPr>
                      <a:endParaRPr lang="en-US" sz="1400">
                        <a:solidFill>
                          <a:schemeClr val="tx1"/>
                        </a:solidFill>
                        <a:effectLst/>
                        <a:latin typeface="Calibri"/>
                      </a:endParaRPr>
                    </a:p>
                  </a:txBody>
                  <a:tcPr marL="24594" marR="24594" marT="0" marB="0" anchor="b"/>
                </a:tc>
                <a:tc>
                  <a:txBody>
                    <a:bodyPr/>
                    <a:lstStyle/>
                    <a:p>
                      <a:pPr>
                        <a:lnSpc>
                          <a:spcPct val="107000"/>
                        </a:lnSpc>
                      </a:pPr>
                      <a:endParaRPr lang="en-US" sz="1400" dirty="0">
                        <a:solidFill>
                          <a:schemeClr val="tx1"/>
                        </a:solidFill>
                        <a:effectLst/>
                        <a:latin typeface="Calibri"/>
                      </a:endParaRPr>
                    </a:p>
                  </a:txBody>
                  <a:tcPr marL="24594" marR="24594" marT="0" marB="0" anchor="b"/>
                </a:tc>
              </a:tr>
              <a:tr h="384068">
                <a:tc>
                  <a:txBody>
                    <a:bodyPr/>
                    <a:lstStyle/>
                    <a:p>
                      <a:pPr marL="0" marR="0" algn="just">
                        <a:lnSpc>
                          <a:spcPct val="107000"/>
                        </a:lnSpc>
                        <a:spcBef>
                          <a:spcPts val="0"/>
                        </a:spcBef>
                        <a:spcAft>
                          <a:spcPts val="0"/>
                        </a:spcAft>
                      </a:pPr>
                      <a:r>
                        <a:rPr lang="en-GB" sz="1400" dirty="0">
                          <a:solidFill>
                            <a:schemeClr val="tx1"/>
                          </a:solidFill>
                          <a:effectLst/>
                        </a:rPr>
                        <a:t>High transportation cost</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3.88</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1</a:t>
                      </a:r>
                      <a:endParaRPr lang="en-US" sz="1400" dirty="0">
                        <a:solidFill>
                          <a:schemeClr val="tx1"/>
                        </a:solidFill>
                        <a:effectLst/>
                        <a:latin typeface="Calibri"/>
                        <a:ea typeface="Calibri"/>
                        <a:cs typeface="Times New Roman"/>
                      </a:endParaRPr>
                    </a:p>
                  </a:txBody>
                  <a:tcPr marL="24594" marR="24594" marT="0" marB="0" anchor="ctr"/>
                </a:tc>
              </a:tr>
              <a:tr h="384068">
                <a:tc>
                  <a:txBody>
                    <a:bodyPr/>
                    <a:lstStyle/>
                    <a:p>
                      <a:pPr marL="0" marR="0" algn="just">
                        <a:lnSpc>
                          <a:spcPct val="107000"/>
                        </a:lnSpc>
                        <a:spcBef>
                          <a:spcPts val="0"/>
                        </a:spcBef>
                        <a:spcAft>
                          <a:spcPts val="0"/>
                        </a:spcAft>
                      </a:pPr>
                      <a:r>
                        <a:rPr lang="en-GB" sz="1400" dirty="0">
                          <a:solidFill>
                            <a:schemeClr val="tx1"/>
                          </a:solidFill>
                          <a:effectLst/>
                        </a:rPr>
                        <a:t>High purchasing material cost</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3.75</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2</a:t>
                      </a:r>
                      <a:endParaRPr lang="en-US" sz="1400" dirty="0">
                        <a:solidFill>
                          <a:schemeClr val="tx1"/>
                        </a:solidFill>
                        <a:effectLst/>
                        <a:latin typeface="Calibri"/>
                        <a:ea typeface="Calibri"/>
                        <a:cs typeface="Times New Roman"/>
                      </a:endParaRPr>
                    </a:p>
                  </a:txBody>
                  <a:tcPr marL="24594" marR="24594" marT="0" marB="0" anchor="ctr"/>
                </a:tc>
              </a:tr>
              <a:tr h="384068">
                <a:tc>
                  <a:txBody>
                    <a:bodyPr/>
                    <a:lstStyle/>
                    <a:p>
                      <a:pPr marL="0" marR="0" algn="just">
                        <a:lnSpc>
                          <a:spcPct val="107000"/>
                        </a:lnSpc>
                        <a:spcBef>
                          <a:spcPts val="0"/>
                        </a:spcBef>
                        <a:spcAft>
                          <a:spcPts val="0"/>
                        </a:spcAft>
                      </a:pPr>
                      <a:r>
                        <a:rPr lang="en-GB" sz="1400" dirty="0">
                          <a:solidFill>
                            <a:schemeClr val="tx1"/>
                          </a:solidFill>
                          <a:effectLst/>
                        </a:rPr>
                        <a:t>Poor market infrastructure</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3.72</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3</a:t>
                      </a:r>
                      <a:endParaRPr lang="en-US" sz="1400" dirty="0">
                        <a:solidFill>
                          <a:schemeClr val="tx1"/>
                        </a:solidFill>
                        <a:effectLst/>
                        <a:latin typeface="Calibri"/>
                        <a:ea typeface="Calibri"/>
                        <a:cs typeface="Times New Roman"/>
                      </a:endParaRPr>
                    </a:p>
                  </a:txBody>
                  <a:tcPr marL="24594" marR="24594" marT="0" marB="0" anchor="ctr"/>
                </a:tc>
              </a:tr>
              <a:tr h="384068">
                <a:tc>
                  <a:txBody>
                    <a:bodyPr/>
                    <a:lstStyle/>
                    <a:p>
                      <a:pPr marL="0" marR="0" algn="just">
                        <a:lnSpc>
                          <a:spcPct val="107000"/>
                        </a:lnSpc>
                        <a:spcBef>
                          <a:spcPts val="0"/>
                        </a:spcBef>
                        <a:spcAft>
                          <a:spcPts val="0"/>
                        </a:spcAft>
                      </a:pPr>
                      <a:r>
                        <a:rPr lang="en-GB" sz="1400" dirty="0">
                          <a:solidFill>
                            <a:schemeClr val="tx1"/>
                          </a:solidFill>
                          <a:effectLst/>
                        </a:rPr>
                        <a:t>Inadequate credit</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3.65</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4</a:t>
                      </a:r>
                      <a:endParaRPr lang="en-US" sz="1400" dirty="0">
                        <a:solidFill>
                          <a:schemeClr val="tx1"/>
                        </a:solidFill>
                        <a:effectLst/>
                        <a:latin typeface="Calibri"/>
                        <a:ea typeface="Calibri"/>
                        <a:cs typeface="Times New Roman"/>
                      </a:endParaRPr>
                    </a:p>
                  </a:txBody>
                  <a:tcPr marL="24594" marR="24594" marT="0" marB="0" anchor="ctr"/>
                </a:tc>
              </a:tr>
              <a:tr h="384068">
                <a:tc>
                  <a:txBody>
                    <a:bodyPr/>
                    <a:lstStyle/>
                    <a:p>
                      <a:pPr marL="0" marR="0" algn="just">
                        <a:lnSpc>
                          <a:spcPct val="107000"/>
                        </a:lnSpc>
                        <a:spcBef>
                          <a:spcPts val="0"/>
                        </a:spcBef>
                        <a:spcAft>
                          <a:spcPts val="0"/>
                        </a:spcAft>
                      </a:pPr>
                      <a:r>
                        <a:rPr lang="en-GB" sz="1400" dirty="0">
                          <a:solidFill>
                            <a:schemeClr val="tx1"/>
                          </a:solidFill>
                          <a:effectLst/>
                        </a:rPr>
                        <a:t>Unsatisfactory market price </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3.46</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5</a:t>
                      </a:r>
                      <a:endParaRPr lang="en-US" sz="1400" dirty="0">
                        <a:solidFill>
                          <a:schemeClr val="tx1"/>
                        </a:solidFill>
                        <a:effectLst/>
                        <a:latin typeface="Calibri"/>
                        <a:ea typeface="Calibri"/>
                        <a:cs typeface="Times New Roman"/>
                      </a:endParaRPr>
                    </a:p>
                  </a:txBody>
                  <a:tcPr marL="24594" marR="24594" marT="0" marB="0" anchor="ctr"/>
                </a:tc>
              </a:tr>
              <a:tr h="384068">
                <a:tc>
                  <a:txBody>
                    <a:bodyPr/>
                    <a:lstStyle/>
                    <a:p>
                      <a:pPr marL="0" marR="0" algn="just">
                        <a:lnSpc>
                          <a:spcPct val="107000"/>
                        </a:lnSpc>
                        <a:spcBef>
                          <a:spcPts val="0"/>
                        </a:spcBef>
                        <a:spcAft>
                          <a:spcPts val="0"/>
                        </a:spcAft>
                      </a:pPr>
                      <a:r>
                        <a:rPr lang="en-GB" sz="1400" dirty="0">
                          <a:solidFill>
                            <a:schemeClr val="tx1"/>
                          </a:solidFill>
                          <a:effectLst/>
                        </a:rPr>
                        <a:t>Theft incidence</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3.43</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6</a:t>
                      </a:r>
                      <a:endParaRPr lang="en-US" sz="1400" dirty="0">
                        <a:solidFill>
                          <a:schemeClr val="tx1"/>
                        </a:solidFill>
                        <a:effectLst/>
                        <a:latin typeface="Calibri"/>
                        <a:ea typeface="Calibri"/>
                        <a:cs typeface="Times New Roman"/>
                      </a:endParaRPr>
                    </a:p>
                  </a:txBody>
                  <a:tcPr marL="24594" marR="24594" marT="0" marB="0" anchor="ctr"/>
                </a:tc>
              </a:tr>
              <a:tr h="384068">
                <a:tc>
                  <a:txBody>
                    <a:bodyPr/>
                    <a:lstStyle/>
                    <a:p>
                      <a:pPr marL="0" marR="0" algn="just">
                        <a:lnSpc>
                          <a:spcPct val="107000"/>
                        </a:lnSpc>
                        <a:spcBef>
                          <a:spcPts val="0"/>
                        </a:spcBef>
                        <a:spcAft>
                          <a:spcPts val="0"/>
                        </a:spcAft>
                      </a:pPr>
                      <a:r>
                        <a:rPr lang="en-GB" sz="1400" dirty="0">
                          <a:solidFill>
                            <a:schemeClr val="tx1"/>
                          </a:solidFill>
                          <a:effectLst/>
                        </a:rPr>
                        <a:t>Poor handling of Cattle</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3.25</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7</a:t>
                      </a:r>
                      <a:endParaRPr lang="en-US" sz="1400" dirty="0">
                        <a:solidFill>
                          <a:schemeClr val="tx1"/>
                        </a:solidFill>
                        <a:effectLst/>
                        <a:latin typeface="Calibri"/>
                        <a:ea typeface="Calibri"/>
                        <a:cs typeface="Times New Roman"/>
                      </a:endParaRPr>
                    </a:p>
                  </a:txBody>
                  <a:tcPr marL="24594" marR="24594" marT="0" marB="0" anchor="ctr"/>
                </a:tc>
              </a:tr>
              <a:tr h="159120">
                <a:tc>
                  <a:txBody>
                    <a:bodyPr/>
                    <a:lstStyle/>
                    <a:p>
                      <a:pPr marL="0" marR="0" algn="just">
                        <a:lnSpc>
                          <a:spcPct val="107000"/>
                        </a:lnSpc>
                        <a:spcBef>
                          <a:spcPts val="0"/>
                        </a:spcBef>
                        <a:spcAft>
                          <a:spcPts val="0"/>
                        </a:spcAft>
                      </a:pPr>
                      <a:r>
                        <a:rPr lang="en-GB" sz="1400" dirty="0">
                          <a:solidFill>
                            <a:schemeClr val="tx1"/>
                          </a:solidFill>
                          <a:effectLst/>
                        </a:rPr>
                        <a:t>Butcher</a:t>
                      </a:r>
                      <a:endParaRPr lang="en-US" sz="1400" dirty="0">
                        <a:solidFill>
                          <a:schemeClr val="tx1"/>
                        </a:solidFill>
                        <a:effectLst/>
                        <a:latin typeface="Calibri"/>
                        <a:ea typeface="Calibri"/>
                        <a:cs typeface="Times New Roman"/>
                      </a:endParaRPr>
                    </a:p>
                  </a:txBody>
                  <a:tcPr marL="24594" marR="24594" marT="0" marB="0" anchor="ctr"/>
                </a:tc>
                <a:tc>
                  <a:txBody>
                    <a:bodyPr/>
                    <a:lstStyle/>
                    <a:p>
                      <a:pPr>
                        <a:lnSpc>
                          <a:spcPct val="107000"/>
                        </a:lnSpc>
                      </a:pPr>
                      <a:endParaRPr lang="en-US" sz="1400">
                        <a:solidFill>
                          <a:schemeClr val="tx1"/>
                        </a:solidFill>
                        <a:effectLst/>
                        <a:latin typeface="Calibri"/>
                      </a:endParaRPr>
                    </a:p>
                  </a:txBody>
                  <a:tcPr marL="24594" marR="24594" marT="0" marB="0" anchor="b"/>
                </a:tc>
                <a:tc>
                  <a:txBody>
                    <a:bodyPr/>
                    <a:lstStyle/>
                    <a:p>
                      <a:pPr>
                        <a:lnSpc>
                          <a:spcPct val="107000"/>
                        </a:lnSpc>
                      </a:pPr>
                      <a:endParaRPr lang="en-US" sz="1400" dirty="0">
                        <a:solidFill>
                          <a:schemeClr val="tx1"/>
                        </a:solidFill>
                        <a:effectLst/>
                        <a:latin typeface="Calibri"/>
                      </a:endParaRPr>
                    </a:p>
                  </a:txBody>
                  <a:tcPr marL="24594" marR="24594" marT="0" marB="0" anchor="b"/>
                </a:tc>
              </a:tr>
              <a:tr h="288052">
                <a:tc>
                  <a:txBody>
                    <a:bodyPr/>
                    <a:lstStyle/>
                    <a:p>
                      <a:pPr marL="0" marR="0">
                        <a:lnSpc>
                          <a:spcPct val="107000"/>
                        </a:lnSpc>
                        <a:spcBef>
                          <a:spcPts val="0"/>
                        </a:spcBef>
                        <a:spcAft>
                          <a:spcPts val="0"/>
                        </a:spcAft>
                      </a:pPr>
                      <a:r>
                        <a:rPr lang="en-GB" sz="1400" dirty="0">
                          <a:solidFill>
                            <a:schemeClr val="tx1"/>
                          </a:solidFill>
                          <a:effectLst/>
                        </a:rPr>
                        <a:t>High material cost</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4.6</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1</a:t>
                      </a:r>
                      <a:endParaRPr lang="en-US" sz="1400" dirty="0">
                        <a:solidFill>
                          <a:schemeClr val="tx1"/>
                        </a:solidFill>
                        <a:effectLst/>
                        <a:latin typeface="Calibri"/>
                        <a:ea typeface="Calibri"/>
                        <a:cs typeface="Times New Roman"/>
                      </a:endParaRPr>
                    </a:p>
                  </a:txBody>
                  <a:tcPr marL="24594" marR="24594" marT="0" marB="0" anchor="ctr"/>
                </a:tc>
              </a:tr>
              <a:tr h="384068">
                <a:tc>
                  <a:txBody>
                    <a:bodyPr/>
                    <a:lstStyle/>
                    <a:p>
                      <a:pPr marL="0" marR="0">
                        <a:lnSpc>
                          <a:spcPct val="107000"/>
                        </a:lnSpc>
                        <a:spcBef>
                          <a:spcPts val="0"/>
                        </a:spcBef>
                        <a:spcAft>
                          <a:spcPts val="0"/>
                        </a:spcAft>
                      </a:pPr>
                      <a:r>
                        <a:rPr lang="en-GB" sz="1400" dirty="0">
                          <a:solidFill>
                            <a:schemeClr val="tx1"/>
                          </a:solidFill>
                          <a:effectLst/>
                        </a:rPr>
                        <a:t>High slaughtering cost</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4.58</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2</a:t>
                      </a:r>
                      <a:endParaRPr lang="en-US" sz="1400" dirty="0">
                        <a:solidFill>
                          <a:schemeClr val="tx1"/>
                        </a:solidFill>
                        <a:effectLst/>
                        <a:latin typeface="Calibri"/>
                        <a:ea typeface="Calibri"/>
                        <a:cs typeface="Times New Roman"/>
                      </a:endParaRPr>
                    </a:p>
                  </a:txBody>
                  <a:tcPr marL="24594" marR="24594" marT="0" marB="0" anchor="ctr"/>
                </a:tc>
              </a:tr>
              <a:tr h="384068">
                <a:tc>
                  <a:txBody>
                    <a:bodyPr/>
                    <a:lstStyle/>
                    <a:p>
                      <a:pPr marL="0" marR="0">
                        <a:lnSpc>
                          <a:spcPct val="107000"/>
                        </a:lnSpc>
                        <a:spcBef>
                          <a:spcPts val="0"/>
                        </a:spcBef>
                        <a:spcAft>
                          <a:spcPts val="0"/>
                        </a:spcAft>
                      </a:pPr>
                      <a:r>
                        <a:rPr lang="en-GB" sz="1400" dirty="0">
                          <a:solidFill>
                            <a:schemeClr val="tx1"/>
                          </a:solidFill>
                          <a:effectLst/>
                        </a:rPr>
                        <a:t>High transportation cost</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3.03</a:t>
                      </a:r>
                      <a:endParaRPr lang="en-US" sz="1400" dirty="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3</a:t>
                      </a:r>
                      <a:endParaRPr lang="en-US" sz="1400" dirty="0">
                        <a:solidFill>
                          <a:schemeClr val="tx1"/>
                        </a:solidFill>
                        <a:effectLst/>
                        <a:latin typeface="Calibri"/>
                        <a:ea typeface="Calibri"/>
                        <a:cs typeface="Times New Roman"/>
                      </a:endParaRPr>
                    </a:p>
                  </a:txBody>
                  <a:tcPr marL="24594" marR="24594" marT="0" marB="0" anchor="ctr"/>
                </a:tc>
              </a:tr>
              <a:tr h="288052">
                <a:tc>
                  <a:txBody>
                    <a:bodyPr/>
                    <a:lstStyle/>
                    <a:p>
                      <a:pPr marL="0" marR="0">
                        <a:lnSpc>
                          <a:spcPct val="107000"/>
                        </a:lnSpc>
                        <a:spcBef>
                          <a:spcPts val="0"/>
                        </a:spcBef>
                        <a:spcAft>
                          <a:spcPts val="0"/>
                        </a:spcAft>
                      </a:pPr>
                      <a:r>
                        <a:rPr lang="en-GB" sz="1400">
                          <a:solidFill>
                            <a:schemeClr val="tx1"/>
                          </a:solidFill>
                          <a:effectLst/>
                        </a:rPr>
                        <a:t>Lack of ready market</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2.8</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4</a:t>
                      </a:r>
                      <a:endParaRPr lang="en-US" sz="1400" dirty="0">
                        <a:solidFill>
                          <a:schemeClr val="tx1"/>
                        </a:solidFill>
                        <a:effectLst/>
                        <a:latin typeface="Calibri"/>
                        <a:ea typeface="Calibri"/>
                        <a:cs typeface="Times New Roman"/>
                      </a:endParaRPr>
                    </a:p>
                  </a:txBody>
                  <a:tcPr marL="24594" marR="24594" marT="0" marB="0" anchor="ctr"/>
                </a:tc>
              </a:tr>
              <a:tr h="384068">
                <a:tc>
                  <a:txBody>
                    <a:bodyPr/>
                    <a:lstStyle/>
                    <a:p>
                      <a:pPr marL="0" marR="0">
                        <a:lnSpc>
                          <a:spcPct val="107000"/>
                        </a:lnSpc>
                        <a:spcBef>
                          <a:spcPts val="0"/>
                        </a:spcBef>
                        <a:spcAft>
                          <a:spcPts val="0"/>
                        </a:spcAft>
                      </a:pPr>
                      <a:r>
                        <a:rPr lang="en-GB" sz="1400">
                          <a:solidFill>
                            <a:schemeClr val="tx1"/>
                          </a:solidFill>
                          <a:effectLst/>
                        </a:rPr>
                        <a:t>Lack of access to market information</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2.78</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5</a:t>
                      </a:r>
                      <a:endParaRPr lang="en-US" sz="1400" dirty="0">
                        <a:solidFill>
                          <a:schemeClr val="tx1"/>
                        </a:solidFill>
                        <a:effectLst/>
                        <a:latin typeface="Calibri"/>
                        <a:ea typeface="Calibri"/>
                        <a:cs typeface="Times New Roman"/>
                      </a:endParaRPr>
                    </a:p>
                  </a:txBody>
                  <a:tcPr marL="24594" marR="24594" marT="0" marB="0" anchor="ctr"/>
                </a:tc>
              </a:tr>
              <a:tr h="384068">
                <a:tc>
                  <a:txBody>
                    <a:bodyPr/>
                    <a:lstStyle/>
                    <a:p>
                      <a:pPr marL="0" marR="0">
                        <a:lnSpc>
                          <a:spcPct val="107000"/>
                        </a:lnSpc>
                        <a:spcBef>
                          <a:spcPts val="0"/>
                        </a:spcBef>
                        <a:spcAft>
                          <a:spcPts val="0"/>
                        </a:spcAft>
                      </a:pPr>
                      <a:r>
                        <a:rPr lang="en-GB" sz="1400">
                          <a:solidFill>
                            <a:schemeClr val="tx1"/>
                          </a:solidFill>
                          <a:effectLst/>
                        </a:rPr>
                        <a:t>Inadequate storage facilities</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a:solidFill>
                            <a:schemeClr val="tx1"/>
                          </a:solidFill>
                          <a:effectLst/>
                        </a:rPr>
                        <a:t>2.78</a:t>
                      </a:r>
                      <a:endParaRPr lang="en-US" sz="1400">
                        <a:solidFill>
                          <a:schemeClr val="tx1"/>
                        </a:solidFill>
                        <a:effectLst/>
                        <a:latin typeface="Calibri"/>
                        <a:ea typeface="Calibri"/>
                        <a:cs typeface="Times New Roman"/>
                      </a:endParaRPr>
                    </a:p>
                  </a:txBody>
                  <a:tcPr marL="24594" marR="24594" marT="0" marB="0" anchor="ctr"/>
                </a:tc>
                <a:tc>
                  <a:txBody>
                    <a:bodyPr/>
                    <a:lstStyle/>
                    <a:p>
                      <a:pPr marL="0" marR="0" algn="ctr">
                        <a:lnSpc>
                          <a:spcPct val="107000"/>
                        </a:lnSpc>
                        <a:spcBef>
                          <a:spcPts val="0"/>
                        </a:spcBef>
                        <a:spcAft>
                          <a:spcPts val="0"/>
                        </a:spcAft>
                      </a:pPr>
                      <a:r>
                        <a:rPr lang="en-GB" sz="1400" dirty="0">
                          <a:solidFill>
                            <a:schemeClr val="tx1"/>
                          </a:solidFill>
                          <a:effectLst/>
                        </a:rPr>
                        <a:t>5</a:t>
                      </a:r>
                      <a:endParaRPr lang="en-US" sz="1400" dirty="0">
                        <a:solidFill>
                          <a:schemeClr val="tx1"/>
                        </a:solidFill>
                        <a:effectLst/>
                        <a:latin typeface="Calibri"/>
                        <a:ea typeface="Calibri"/>
                        <a:cs typeface="Times New Roman"/>
                      </a:endParaRPr>
                    </a:p>
                  </a:txBody>
                  <a:tcPr marL="24594" marR="24594" marT="0" marB="0" anchor="ctr"/>
                </a:tc>
              </a:tr>
            </a:tbl>
          </a:graphicData>
        </a:graphic>
      </p:graphicFrame>
      <p:sp>
        <p:nvSpPr>
          <p:cNvPr id="3" name="Slide Number Placeholder 2"/>
          <p:cNvSpPr>
            <a:spLocks noGrp="1"/>
          </p:cNvSpPr>
          <p:nvPr>
            <p:ph type="sldNum" sz="quarter" idx="12"/>
          </p:nvPr>
        </p:nvSpPr>
        <p:spPr/>
        <p:txBody>
          <a:bodyPr/>
          <a:lstStyle/>
          <a:p>
            <a:fld id="{1BA6506A-5BA0-4C4A-844C-488256C2BCE7}" type="slidenum">
              <a:rPr lang="en-GB" smtClean="0">
                <a:solidFill>
                  <a:prstClr val="black">
                    <a:tint val="75000"/>
                  </a:prstClr>
                </a:solidFill>
              </a:rPr>
              <a:pPr/>
              <a:t>23</a:t>
            </a:fld>
            <a:endParaRPr lang="en-GB">
              <a:solidFill>
                <a:prstClr val="black">
                  <a:tint val="75000"/>
                </a:prstClr>
              </a:solidFill>
            </a:endParaRPr>
          </a:p>
        </p:txBody>
      </p:sp>
    </p:spTree>
    <p:extLst>
      <p:ext uri="{BB962C8B-B14F-4D97-AF65-F5344CB8AC3E}">
        <p14:creationId xmlns:p14="http://schemas.microsoft.com/office/powerpoint/2010/main" val="3371808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533401"/>
          </a:xfrm>
        </p:spPr>
        <p:txBody>
          <a:bodyPr>
            <a:normAutofit/>
          </a:bodyPr>
          <a:lstStyle/>
          <a:p>
            <a:r>
              <a:rPr lang="en-US" sz="2000" b="1" dirty="0" smtClean="0">
                <a:latin typeface="Times New Roman" panose="02020603050405020304" pitchFamily="18" charset="0"/>
                <a:cs typeface="Times New Roman" panose="02020603050405020304" pitchFamily="18" charset="0"/>
              </a:rPr>
              <a:t>Table 7: Marketing constraints among value chain actors cont’d</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685800"/>
            <a:ext cx="8763000" cy="6019800"/>
          </a:xfrm>
        </p:spPr>
        <p:txBody>
          <a:bodyPr>
            <a:normAutofit lnSpcReduction="10000"/>
          </a:bodyPr>
          <a:lstStyle/>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pPr marL="0" indent="0">
              <a:buNone/>
            </a:pPr>
            <a:r>
              <a:rPr lang="en-US" sz="1000" dirty="0" smtClean="0">
                <a:latin typeface="Times New Roman" panose="02020603050405020304" pitchFamily="18" charset="0"/>
                <a:cs typeface="Times New Roman" panose="02020603050405020304" pitchFamily="18" charset="0"/>
              </a:rPr>
              <a:t>Source: field survey, 2016</a:t>
            </a:r>
          </a:p>
        </p:txBody>
      </p:sp>
      <p:graphicFrame>
        <p:nvGraphicFramePr>
          <p:cNvPr id="4" name="Table 3"/>
          <p:cNvGraphicFramePr>
            <a:graphicFrameLocks noGrp="1"/>
          </p:cNvGraphicFramePr>
          <p:nvPr>
            <p:extLst>
              <p:ext uri="{D42A27DB-BD31-4B8C-83A1-F6EECF244321}">
                <p14:modId xmlns:p14="http://schemas.microsoft.com/office/powerpoint/2010/main" val="2276744086"/>
              </p:ext>
            </p:extLst>
          </p:nvPr>
        </p:nvGraphicFramePr>
        <p:xfrm>
          <a:off x="263704" y="609600"/>
          <a:ext cx="8839199" cy="5537066"/>
        </p:xfrm>
        <a:graphic>
          <a:graphicData uri="http://schemas.openxmlformats.org/drawingml/2006/table">
            <a:tbl>
              <a:tblPr firstRow="1" firstCol="1" bandRow="1">
                <a:tableStyleId>{5C22544A-7EE6-4342-B048-85BDC9FD1C3A}</a:tableStyleId>
              </a:tblPr>
              <a:tblGrid>
                <a:gridCol w="7127696"/>
                <a:gridCol w="1040270"/>
                <a:gridCol w="671233"/>
              </a:tblGrid>
              <a:tr h="422031">
                <a:tc>
                  <a:txBody>
                    <a:bodyPr/>
                    <a:lstStyle/>
                    <a:p>
                      <a:pPr marL="0" marR="0">
                        <a:lnSpc>
                          <a:spcPct val="107000"/>
                        </a:lnSpc>
                        <a:spcBef>
                          <a:spcPts val="0"/>
                        </a:spcBef>
                        <a:spcAft>
                          <a:spcPts val="0"/>
                        </a:spcAft>
                      </a:pPr>
                      <a:r>
                        <a:rPr lang="en-GB" sz="1500" dirty="0" smtClean="0">
                          <a:solidFill>
                            <a:schemeClr val="tx1"/>
                          </a:solidFill>
                          <a:effectLst/>
                          <a:latin typeface="Times New Roman" panose="02020603050405020304" pitchFamily="18" charset="0"/>
                          <a:cs typeface="Times New Roman" panose="02020603050405020304" pitchFamily="18" charset="0"/>
                        </a:rPr>
                        <a:t>Beef</a:t>
                      </a:r>
                      <a:r>
                        <a:rPr lang="en-GB" sz="1500" baseline="0" dirty="0" smtClean="0">
                          <a:solidFill>
                            <a:schemeClr val="tx1"/>
                          </a:solidFill>
                          <a:effectLst/>
                          <a:latin typeface="Times New Roman" panose="02020603050405020304" pitchFamily="18" charset="0"/>
                          <a:cs typeface="Times New Roman" panose="02020603050405020304" pitchFamily="18" charset="0"/>
                        </a:rPr>
                        <a:t> Processors</a:t>
                      </a:r>
                      <a:endParaRPr lang="en-GB" sz="15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US" sz="1500" dirty="0" smtClean="0">
                          <a:solidFill>
                            <a:schemeClr val="tx1"/>
                          </a:solidFill>
                          <a:effectLst/>
                          <a:latin typeface="Times New Roman" panose="02020603050405020304" pitchFamily="18" charset="0"/>
                          <a:cs typeface="Times New Roman" panose="02020603050405020304" pitchFamily="18" charset="0"/>
                        </a:rPr>
                        <a:t>Mean score</a:t>
                      </a:r>
                      <a:endParaRPr lang="en-US" sz="15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07000"/>
                        </a:lnSpc>
                      </a:pPr>
                      <a:r>
                        <a:rPr lang="en-US" sz="1500" dirty="0" smtClean="0">
                          <a:solidFill>
                            <a:schemeClr val="tx1"/>
                          </a:solidFill>
                          <a:effectLst/>
                          <a:latin typeface="Times New Roman" panose="02020603050405020304" pitchFamily="18" charset="0"/>
                          <a:cs typeface="Times New Roman" panose="02020603050405020304" pitchFamily="18" charset="0"/>
                        </a:rPr>
                        <a:t>rank</a:t>
                      </a:r>
                      <a:endParaRPr lang="en-US" sz="15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High cost of material input</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4.22</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1</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High cost of processing</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3.9</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2</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Lack of ready available market</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3.38</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3</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High transportation cost</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3.08</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4</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Lack of access to market information</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2.75</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5</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Lack of access to credit</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2.13</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6</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Problem with storage</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1.97</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7</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Beef Producers</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07000"/>
                        </a:lnSpc>
                      </a:pPr>
                      <a:endParaRPr lang="en-US" sz="1500" dirty="0">
                        <a:effectLst/>
                        <a:latin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07000"/>
                        </a:lnSpc>
                      </a:pPr>
                      <a:endParaRPr lang="en-US" sz="1500">
                        <a:effectLst/>
                        <a:latin typeface="Times New Roman" panose="02020603050405020304" pitchFamily="18" charset="0"/>
                        <a:cs typeface="Times New Roman" panose="02020603050405020304" pitchFamily="18" charset="0"/>
                      </a:endParaRPr>
                    </a:p>
                  </a:txBody>
                  <a:tcPr marL="68580" marR="68580" marT="0" marB="0" anchor="b"/>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Poor market infrastructure </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dirty="0">
                          <a:effectLst/>
                          <a:latin typeface="Times New Roman" panose="02020603050405020304" pitchFamily="18" charset="0"/>
                          <a:cs typeface="Times New Roman" panose="02020603050405020304" pitchFamily="18" charset="0"/>
                        </a:rPr>
                        <a:t>4.13</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1</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High cost of transportation</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dirty="0">
                          <a:effectLst/>
                          <a:latin typeface="Times New Roman" panose="02020603050405020304" pitchFamily="18" charset="0"/>
                          <a:cs typeface="Times New Roman" panose="02020603050405020304" pitchFamily="18" charset="0"/>
                        </a:rPr>
                        <a:t>3.98</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dirty="0">
                          <a:effectLst/>
                          <a:latin typeface="Times New Roman" panose="02020603050405020304" pitchFamily="18" charset="0"/>
                          <a:cs typeface="Times New Roman" panose="02020603050405020304" pitchFamily="18" charset="0"/>
                        </a:rPr>
                        <a:t>2</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Unsatisfactory marketing prices</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3.46</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dirty="0">
                          <a:effectLst/>
                          <a:latin typeface="Times New Roman" panose="02020603050405020304" pitchFamily="18" charset="0"/>
                          <a:cs typeface="Times New Roman" panose="02020603050405020304" pitchFamily="18" charset="0"/>
                        </a:rPr>
                        <a:t>3</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422031">
                <a:tc>
                  <a:txBody>
                    <a:bodyPr/>
                    <a:lstStyle/>
                    <a:p>
                      <a:pPr marL="0" marR="0">
                        <a:lnSpc>
                          <a:spcPct val="107000"/>
                        </a:lnSpc>
                        <a:spcBef>
                          <a:spcPts val="0"/>
                        </a:spcBef>
                        <a:spcAft>
                          <a:spcPts val="0"/>
                        </a:spcAft>
                      </a:pPr>
                      <a:r>
                        <a:rPr lang="en-GB" sz="1500" dirty="0">
                          <a:solidFill>
                            <a:schemeClr val="tx1"/>
                          </a:solidFill>
                          <a:effectLst/>
                          <a:latin typeface="Times New Roman" panose="02020603050405020304" pitchFamily="18" charset="0"/>
                          <a:cs typeface="Times New Roman" panose="02020603050405020304" pitchFamily="18" charset="0"/>
                        </a:rPr>
                        <a:t>Unavailable market information</a:t>
                      </a:r>
                      <a:endParaRPr lang="en-US" sz="15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a:effectLst/>
                          <a:latin typeface="Times New Roman" panose="02020603050405020304" pitchFamily="18" charset="0"/>
                          <a:cs typeface="Times New Roman" panose="02020603050405020304" pitchFamily="18" charset="0"/>
                        </a:rPr>
                        <a:t>3.09</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500" dirty="0">
                          <a:effectLst/>
                          <a:latin typeface="Times New Roman" panose="02020603050405020304" pitchFamily="18" charset="0"/>
                          <a:cs typeface="Times New Roman" panose="02020603050405020304" pitchFamily="18" charset="0"/>
                        </a:rPr>
                        <a:t>4</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1BA6506A-5BA0-4C4A-844C-488256C2BCE7}" type="slidenum">
              <a:rPr lang="en-GB" smtClean="0">
                <a:solidFill>
                  <a:prstClr val="black">
                    <a:tint val="75000"/>
                  </a:prstClr>
                </a:solidFill>
              </a:rPr>
              <a:pPr/>
              <a:t>24</a:t>
            </a:fld>
            <a:endParaRPr lang="en-GB">
              <a:solidFill>
                <a:prstClr val="black">
                  <a:tint val="75000"/>
                </a:prstClr>
              </a:solidFill>
            </a:endParaRPr>
          </a:p>
        </p:txBody>
      </p:sp>
    </p:spTree>
    <p:extLst>
      <p:ext uri="{BB962C8B-B14F-4D97-AF65-F5344CB8AC3E}">
        <p14:creationId xmlns:p14="http://schemas.microsoft.com/office/powerpoint/2010/main" val="3820924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399"/>
            <a:ext cx="8763000" cy="381001"/>
          </a:xfrm>
        </p:spPr>
        <p:txBody>
          <a:bodyPr>
            <a:normAutofit fontScale="90000"/>
          </a:bodyPr>
          <a:lstStyle/>
          <a:p>
            <a:r>
              <a:rPr lang="en-US" b="1" dirty="0">
                <a:latin typeface="Times New Roman" panose="02020603050405020304" pitchFamily="18" charset="0"/>
                <a:cs typeface="Times New Roman" panose="02020603050405020304" pitchFamily="18" charset="0"/>
              </a:rPr>
              <a:t>Results and discussion cont’d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609600"/>
            <a:ext cx="8839200" cy="6019800"/>
          </a:xfrm>
        </p:spPr>
        <p:txBody>
          <a:bodyPr>
            <a:normAutofit/>
          </a:bodyPr>
          <a:lstStyle/>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500" dirty="0"/>
          </a:p>
          <a:p>
            <a:pPr marL="0" indent="0">
              <a:buNone/>
            </a:pPr>
            <a:endParaRPr lang="en-US" sz="1500" dirty="0" smtClean="0"/>
          </a:p>
          <a:p>
            <a:pPr marL="0" indent="0">
              <a:buNone/>
            </a:pPr>
            <a:endParaRPr lang="en-US" sz="1500" dirty="0" smtClean="0"/>
          </a:p>
          <a:p>
            <a:pPr marL="0" indent="0">
              <a:buNone/>
            </a:pPr>
            <a:endParaRPr lang="en-US" sz="1500" dirty="0" smtClean="0"/>
          </a:p>
          <a:p>
            <a:pPr marL="0" indent="0">
              <a:buNone/>
            </a:pPr>
            <a:r>
              <a:rPr lang="en-US" sz="1500" dirty="0" smtClean="0"/>
              <a:t>Source: field survey, 2016.</a:t>
            </a:r>
            <a:endParaRPr lang="en-US" sz="1500" dirty="0"/>
          </a:p>
        </p:txBody>
      </p:sp>
      <p:graphicFrame>
        <p:nvGraphicFramePr>
          <p:cNvPr id="9" name="Table 8"/>
          <p:cNvGraphicFramePr>
            <a:graphicFrameLocks noGrp="1"/>
          </p:cNvGraphicFramePr>
          <p:nvPr>
            <p:extLst>
              <p:ext uri="{D42A27DB-BD31-4B8C-83A1-F6EECF244321}">
                <p14:modId xmlns:p14="http://schemas.microsoft.com/office/powerpoint/2010/main" val="2574748653"/>
              </p:ext>
            </p:extLst>
          </p:nvPr>
        </p:nvGraphicFramePr>
        <p:xfrm>
          <a:off x="76201" y="609602"/>
          <a:ext cx="8991600" cy="5638801"/>
        </p:xfrm>
        <a:graphic>
          <a:graphicData uri="http://schemas.openxmlformats.org/drawingml/2006/table">
            <a:tbl>
              <a:tblPr firstRow="1" firstCol="1" bandRow="1">
                <a:tableStyleId>{5C22544A-7EE6-4342-B048-85BDC9FD1C3A}</a:tableStyleId>
              </a:tblPr>
              <a:tblGrid>
                <a:gridCol w="4597609"/>
                <a:gridCol w="935952"/>
                <a:gridCol w="1019847"/>
                <a:gridCol w="1175401"/>
                <a:gridCol w="1262791"/>
              </a:tblGrid>
              <a:tr h="805543">
                <a:tc gridSpan="4">
                  <a:txBody>
                    <a:bodyPr/>
                    <a:lstStyle/>
                    <a:p>
                      <a:pPr marL="0" marR="0">
                        <a:lnSpc>
                          <a:spcPct val="107000"/>
                        </a:lnSpc>
                        <a:spcBef>
                          <a:spcPts val="0"/>
                        </a:spcBef>
                        <a:spcAft>
                          <a:spcPts val="0"/>
                        </a:spcAft>
                      </a:pPr>
                      <a:endParaRPr lang="en-GB"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800">
                        <a:effectLst/>
                        <a:latin typeface="Times New Roman" panose="02020603050405020304" pitchFamily="18" charset="0"/>
                        <a:cs typeface="Times New Roman" panose="02020603050405020304" pitchFamily="18" charset="0"/>
                      </a:endParaRPr>
                    </a:p>
                  </a:txBody>
                  <a:tcPr marL="68580" marR="68580" marT="0" marB="0" anchor="b"/>
                </a:tc>
              </a:tr>
              <a:tr h="805543">
                <a:tc>
                  <a:txBody>
                    <a:bodyPr/>
                    <a:lstStyle/>
                    <a:p>
                      <a:pPr marL="0" marR="0">
                        <a:lnSpc>
                          <a:spcPct val="107000"/>
                        </a:lnSpc>
                        <a:spcBef>
                          <a:spcPts val="0"/>
                        </a:spcBef>
                        <a:spcAft>
                          <a:spcPts val="0"/>
                        </a:spcAft>
                      </a:pPr>
                      <a:r>
                        <a:rPr lang="en-GB" sz="1800" dirty="0">
                          <a:solidFill>
                            <a:schemeClr val="tx1"/>
                          </a:solidFill>
                          <a:effectLst/>
                          <a:latin typeface="Times New Roman" panose="02020603050405020304" pitchFamily="18" charset="0"/>
                          <a:cs typeface="Times New Roman" panose="02020603050405020304" pitchFamily="18" charset="0"/>
                        </a:rPr>
                        <a:t>Estimate</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GB" sz="1800">
                          <a:solidFill>
                            <a:schemeClr val="tx1"/>
                          </a:solidFill>
                          <a:effectLst/>
                          <a:latin typeface="Times New Roman" panose="02020603050405020304" pitchFamily="18" charset="0"/>
                          <a:cs typeface="Times New Roman" panose="02020603050405020304" pitchFamily="18" charset="0"/>
                        </a:rPr>
                        <a:t>Traders</a:t>
                      </a:r>
                      <a:endParaRPr lang="en-US"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GB" sz="1800">
                          <a:solidFill>
                            <a:schemeClr val="tx1"/>
                          </a:solidFill>
                          <a:effectLst/>
                          <a:latin typeface="Times New Roman" panose="02020603050405020304" pitchFamily="18" charset="0"/>
                          <a:cs typeface="Times New Roman" panose="02020603050405020304" pitchFamily="18" charset="0"/>
                        </a:rPr>
                        <a:t>Butchers</a:t>
                      </a:r>
                      <a:endParaRPr lang="en-US"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GB" sz="1800">
                          <a:solidFill>
                            <a:schemeClr val="tx1"/>
                          </a:solidFill>
                          <a:effectLst/>
                          <a:latin typeface="Times New Roman" panose="02020603050405020304" pitchFamily="18" charset="0"/>
                          <a:cs typeface="Times New Roman" panose="02020603050405020304" pitchFamily="18" charset="0"/>
                        </a:rPr>
                        <a:t>Processors</a:t>
                      </a:r>
                      <a:endParaRPr lang="en-US"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GB" sz="1800" dirty="0">
                          <a:solidFill>
                            <a:schemeClr val="tx1"/>
                          </a:solidFill>
                          <a:effectLst/>
                          <a:latin typeface="Times New Roman" panose="02020603050405020304" pitchFamily="18" charset="0"/>
                          <a:cs typeface="Times New Roman" panose="02020603050405020304" pitchFamily="18" charset="0"/>
                        </a:rPr>
                        <a:t>Producers</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805543">
                <a:tc>
                  <a:txBody>
                    <a:bodyPr/>
                    <a:lstStyle/>
                    <a:p>
                      <a:pPr marL="0" marR="0">
                        <a:lnSpc>
                          <a:spcPct val="107000"/>
                        </a:lnSpc>
                        <a:spcBef>
                          <a:spcPts val="0"/>
                        </a:spcBef>
                        <a:spcAft>
                          <a:spcPts val="0"/>
                        </a:spcAft>
                      </a:pPr>
                      <a:r>
                        <a:rPr lang="en-GB" sz="1800" dirty="0">
                          <a:solidFill>
                            <a:schemeClr val="tx1"/>
                          </a:solidFill>
                          <a:effectLst/>
                          <a:latin typeface="Times New Roman" panose="02020603050405020304" pitchFamily="18" charset="0"/>
                          <a:cs typeface="Times New Roman" panose="02020603050405020304" pitchFamily="18" charset="0"/>
                        </a:rPr>
                        <a:t>Sample size</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40</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40</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40</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80</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r>
              <a:tr h="805543">
                <a:tc>
                  <a:txBody>
                    <a:bodyPr/>
                    <a:lstStyle/>
                    <a:p>
                      <a:pPr marL="0" marR="0">
                        <a:lnSpc>
                          <a:spcPct val="107000"/>
                        </a:lnSpc>
                        <a:spcBef>
                          <a:spcPts val="0"/>
                        </a:spcBef>
                        <a:spcAft>
                          <a:spcPts val="0"/>
                        </a:spcAft>
                      </a:pPr>
                      <a:r>
                        <a:rPr lang="en-GB" sz="1800" dirty="0">
                          <a:solidFill>
                            <a:schemeClr val="tx1"/>
                          </a:solidFill>
                          <a:effectLst/>
                          <a:latin typeface="Times New Roman" panose="02020603050405020304" pitchFamily="18" charset="0"/>
                          <a:cs typeface="Times New Roman" panose="02020603050405020304" pitchFamily="18" charset="0"/>
                        </a:rPr>
                        <a:t>Kendell's W</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dirty="0">
                          <a:effectLst/>
                          <a:latin typeface="Times New Roman" panose="02020603050405020304" pitchFamily="18" charset="0"/>
                          <a:cs typeface="Times New Roman" panose="02020603050405020304" pitchFamily="18" charset="0"/>
                        </a:rPr>
                        <a:t>0.21</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dirty="0">
                          <a:effectLst/>
                          <a:latin typeface="Times New Roman" panose="02020603050405020304" pitchFamily="18" charset="0"/>
                          <a:cs typeface="Times New Roman" panose="02020603050405020304" pitchFamily="18" charset="0"/>
                        </a:rPr>
                        <a:t>0.42</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dirty="0">
                          <a:effectLst/>
                          <a:latin typeface="Times New Roman" panose="02020603050405020304" pitchFamily="18" charset="0"/>
                          <a:cs typeface="Times New Roman" panose="02020603050405020304" pitchFamily="18" charset="0"/>
                        </a:rPr>
                        <a:t>0.56</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0.38</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r>
              <a:tr h="805543">
                <a:tc>
                  <a:txBody>
                    <a:bodyPr/>
                    <a:lstStyle/>
                    <a:p>
                      <a:pPr marL="0" marR="0">
                        <a:lnSpc>
                          <a:spcPct val="107000"/>
                        </a:lnSpc>
                        <a:spcBef>
                          <a:spcPts val="0"/>
                        </a:spcBef>
                        <a:spcAft>
                          <a:spcPts val="0"/>
                        </a:spcAft>
                      </a:pPr>
                      <a:r>
                        <a:rPr lang="en-GB" sz="1800" dirty="0">
                          <a:solidFill>
                            <a:schemeClr val="tx1"/>
                          </a:solidFill>
                          <a:effectLst/>
                          <a:latin typeface="Times New Roman" panose="02020603050405020304" pitchFamily="18" charset="0"/>
                          <a:cs typeface="Times New Roman" panose="02020603050405020304" pitchFamily="18" charset="0"/>
                        </a:rPr>
                        <a:t>Chi-Square</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39.78</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84.67</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dirty="0">
                          <a:effectLst/>
                          <a:latin typeface="Times New Roman" panose="02020603050405020304" pitchFamily="18" charset="0"/>
                          <a:cs typeface="Times New Roman" panose="02020603050405020304" pitchFamily="18" charset="0"/>
                        </a:rPr>
                        <a:t>133.29</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66.24</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r>
              <a:tr h="805543">
                <a:tc>
                  <a:txBody>
                    <a:bodyPr/>
                    <a:lstStyle/>
                    <a:p>
                      <a:pPr marL="0" marR="0">
                        <a:lnSpc>
                          <a:spcPct val="107000"/>
                        </a:lnSpc>
                        <a:spcBef>
                          <a:spcPts val="0"/>
                        </a:spcBef>
                        <a:spcAft>
                          <a:spcPts val="0"/>
                        </a:spcAft>
                      </a:pPr>
                      <a:r>
                        <a:rPr lang="en-GB" sz="1800" dirty="0">
                          <a:solidFill>
                            <a:schemeClr val="tx1"/>
                          </a:solidFill>
                          <a:effectLst/>
                          <a:latin typeface="Times New Roman" panose="02020603050405020304" pitchFamily="18" charset="0"/>
                          <a:cs typeface="Times New Roman" panose="02020603050405020304" pitchFamily="18" charset="0"/>
                        </a:rPr>
                        <a:t>Degree of Freedom</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dirty="0">
                          <a:effectLst/>
                          <a:latin typeface="Times New Roman" panose="02020603050405020304" pitchFamily="18" charset="0"/>
                          <a:cs typeface="Times New Roman" panose="02020603050405020304" pitchFamily="18" charset="0"/>
                        </a:rPr>
                        <a:t>6</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dirty="0">
                          <a:effectLst/>
                          <a:latin typeface="Times New Roman" panose="02020603050405020304" pitchFamily="18" charset="0"/>
                          <a:cs typeface="Times New Roman" panose="02020603050405020304" pitchFamily="18" charset="0"/>
                        </a:rPr>
                        <a:t>3</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nchor="b"/>
                </a:tc>
              </a:tr>
              <a:tr h="805543">
                <a:tc>
                  <a:txBody>
                    <a:bodyPr/>
                    <a:lstStyle/>
                    <a:p>
                      <a:pPr marL="0" marR="0">
                        <a:lnSpc>
                          <a:spcPct val="107000"/>
                        </a:lnSpc>
                        <a:spcBef>
                          <a:spcPts val="0"/>
                        </a:spcBef>
                        <a:spcAft>
                          <a:spcPts val="0"/>
                        </a:spcAft>
                      </a:pPr>
                      <a:r>
                        <a:rPr lang="en-GB" sz="1800" dirty="0">
                          <a:solidFill>
                            <a:schemeClr val="tx1"/>
                          </a:solidFill>
                          <a:effectLst/>
                          <a:latin typeface="Times New Roman" panose="02020603050405020304" pitchFamily="18" charset="0"/>
                          <a:cs typeface="Times New Roman" panose="02020603050405020304" pitchFamily="18" charset="0"/>
                        </a:rPr>
                        <a:t>Asymptotic significant</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0.000</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a:effectLst/>
                          <a:latin typeface="Times New Roman" panose="02020603050405020304" pitchFamily="18" charset="0"/>
                          <a:cs typeface="Times New Roman" panose="02020603050405020304" pitchFamily="18" charset="0"/>
                        </a:rPr>
                        <a:t>0.000</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dirty="0">
                          <a:effectLst/>
                          <a:latin typeface="Times New Roman" panose="02020603050405020304" pitchFamily="18" charset="0"/>
                          <a:cs typeface="Times New Roman" panose="02020603050405020304" pitchFamily="18" charset="0"/>
                        </a:rPr>
                        <a:t>0.000</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800" dirty="0">
                          <a:effectLst/>
                          <a:latin typeface="Times New Roman" panose="02020603050405020304" pitchFamily="18" charset="0"/>
                          <a:cs typeface="Times New Roman" panose="02020603050405020304" pitchFamily="18" charset="0"/>
                        </a:rPr>
                        <a:t>0.000</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nchor="b"/>
                </a:tc>
              </a:tr>
            </a:tbl>
          </a:graphicData>
        </a:graphic>
      </p:graphicFrame>
      <p:sp>
        <p:nvSpPr>
          <p:cNvPr id="5" name="Slide Number Placeholder 4"/>
          <p:cNvSpPr>
            <a:spLocks noGrp="1"/>
          </p:cNvSpPr>
          <p:nvPr>
            <p:ph type="sldNum" sz="quarter" idx="12"/>
          </p:nvPr>
        </p:nvSpPr>
        <p:spPr/>
        <p:txBody>
          <a:bodyPr/>
          <a:lstStyle/>
          <a:p>
            <a:fld id="{1BA6506A-5BA0-4C4A-844C-488256C2BCE7}" type="slidenum">
              <a:rPr lang="en-GB" smtClean="0">
                <a:solidFill>
                  <a:prstClr val="black">
                    <a:tint val="75000"/>
                  </a:prstClr>
                </a:solidFill>
              </a:rPr>
              <a:pPr/>
              <a:t>25</a:t>
            </a:fld>
            <a:endParaRPr lang="en-GB">
              <a:solidFill>
                <a:prstClr val="black">
                  <a:tint val="75000"/>
                </a:prstClr>
              </a:solidFill>
            </a:endParaRPr>
          </a:p>
        </p:txBody>
      </p:sp>
    </p:spTree>
    <p:extLst>
      <p:ext uri="{BB962C8B-B14F-4D97-AF65-F5344CB8AC3E}">
        <p14:creationId xmlns:p14="http://schemas.microsoft.com/office/powerpoint/2010/main" val="3145421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1"/>
            <a:ext cx="8610600" cy="380999"/>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Summary &amp;conclusion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685800"/>
            <a:ext cx="8686800" cy="5943600"/>
          </a:xfrm>
        </p:spPr>
        <p:txBody>
          <a:bodyPr>
            <a:noAutofit/>
          </a:bodyPr>
          <a:lstStyle/>
          <a:p>
            <a:pPr algn="just"/>
            <a:r>
              <a:rPr lang="en-GB" sz="1800" dirty="0">
                <a:latin typeface="Times New Roman" panose="02020603050405020304" pitchFamily="18" charset="0"/>
                <a:cs typeface="Times New Roman" panose="02020603050405020304" pitchFamily="18" charset="0"/>
              </a:rPr>
              <a:t>The study assessed the beef cattle value chain   to map and characterize the beef actors activities, role, and function </a:t>
            </a:r>
            <a:r>
              <a:rPr lang="en-GB" sz="1800" dirty="0" smtClean="0">
                <a:latin typeface="Times New Roman" panose="02020603050405020304" pitchFamily="18" charset="0"/>
                <a:cs typeface="Times New Roman" panose="02020603050405020304" pitchFamily="18" charset="0"/>
              </a:rPr>
              <a:t>in the forest-savannah </a:t>
            </a:r>
            <a:r>
              <a:rPr lang="en-GB" sz="1800" dirty="0">
                <a:latin typeface="Times New Roman" panose="02020603050405020304" pitchFamily="18" charset="0"/>
                <a:cs typeface="Times New Roman" panose="02020603050405020304" pitchFamily="18" charset="0"/>
              </a:rPr>
              <a:t>transitional zone areas in </a:t>
            </a:r>
            <a:r>
              <a:rPr lang="en-GB" sz="1800" dirty="0" smtClean="0">
                <a:latin typeface="Times New Roman" panose="02020603050405020304" pitchFamily="18" charset="0"/>
                <a:cs typeface="Times New Roman" panose="02020603050405020304" pitchFamily="18" charset="0"/>
              </a:rPr>
              <a:t>Ghana.</a:t>
            </a:r>
          </a:p>
          <a:p>
            <a:pPr algn="just"/>
            <a:r>
              <a:rPr lang="en-GB" sz="1800" dirty="0" smtClean="0">
                <a:latin typeface="Times New Roman" panose="02020603050405020304" pitchFamily="18" charset="0"/>
                <a:cs typeface="Times New Roman" panose="02020603050405020304" pitchFamily="18" charset="0"/>
              </a:rPr>
              <a:t>Major </a:t>
            </a:r>
            <a:r>
              <a:rPr lang="en-GB" sz="1800" dirty="0">
                <a:latin typeface="Times New Roman" panose="02020603050405020304" pitchFamily="18" charset="0"/>
                <a:cs typeface="Times New Roman" panose="02020603050405020304" pitchFamily="18" charset="0"/>
              </a:rPr>
              <a:t>core function of actor include production, </a:t>
            </a:r>
            <a:r>
              <a:rPr lang="en-GB" sz="1800" dirty="0" smtClean="0">
                <a:latin typeface="Times New Roman" panose="02020603050405020304" pitchFamily="18" charset="0"/>
                <a:cs typeface="Times New Roman" panose="02020603050405020304" pitchFamily="18" charset="0"/>
              </a:rPr>
              <a:t>distribution and marketing, </a:t>
            </a:r>
            <a:r>
              <a:rPr lang="en-GB" sz="1800" dirty="0">
                <a:latin typeface="Times New Roman" panose="02020603050405020304" pitchFamily="18" charset="0"/>
                <a:cs typeface="Times New Roman" panose="02020603050405020304" pitchFamily="18" charset="0"/>
              </a:rPr>
              <a:t>Slaughtering, processing and </a:t>
            </a:r>
            <a:r>
              <a:rPr lang="en-GB" sz="1800" dirty="0" smtClean="0">
                <a:latin typeface="Times New Roman" panose="02020603050405020304" pitchFamily="18" charset="0"/>
                <a:cs typeface="Times New Roman" panose="02020603050405020304" pitchFamily="18" charset="0"/>
              </a:rPr>
              <a:t>consumption</a:t>
            </a:r>
          </a:p>
          <a:p>
            <a:pPr algn="just"/>
            <a:r>
              <a:rPr lang="en-GB" sz="1800" dirty="0" smtClean="0">
                <a:latin typeface="Times New Roman" panose="02020603050405020304" pitchFamily="18" charset="0"/>
                <a:cs typeface="Times New Roman" panose="02020603050405020304" pitchFamily="18" charset="0"/>
              </a:rPr>
              <a:t>Common </a:t>
            </a:r>
            <a:r>
              <a:rPr lang="en-GB" sz="1800" dirty="0">
                <a:latin typeface="Times New Roman" panose="02020603050405020304" pitchFamily="18" charset="0"/>
                <a:cs typeface="Times New Roman" panose="02020603050405020304" pitchFamily="18" charset="0"/>
              </a:rPr>
              <a:t>market used was the spot </a:t>
            </a:r>
            <a:r>
              <a:rPr lang="en-GB" sz="1800" dirty="0" smtClean="0">
                <a:latin typeface="Times New Roman" panose="02020603050405020304" pitchFamily="18" charset="0"/>
                <a:cs typeface="Times New Roman" panose="02020603050405020304" pitchFamily="18" charset="0"/>
              </a:rPr>
              <a:t>market</a:t>
            </a:r>
          </a:p>
          <a:p>
            <a:pPr algn="just"/>
            <a:r>
              <a:rPr lang="en-GB" sz="1800" dirty="0" smtClean="0">
                <a:latin typeface="Times New Roman" panose="02020603050405020304" pitchFamily="18" charset="0"/>
                <a:cs typeface="Times New Roman" panose="02020603050405020304" pitchFamily="18" charset="0"/>
              </a:rPr>
              <a:t>Payment </a:t>
            </a:r>
            <a:r>
              <a:rPr lang="en-GB" sz="1800" dirty="0">
                <a:latin typeface="Times New Roman" panose="02020603050405020304" pitchFamily="18" charset="0"/>
                <a:cs typeface="Times New Roman" panose="02020603050405020304" pitchFamily="18" charset="0"/>
              </a:rPr>
              <a:t>mode was commonly by </a:t>
            </a:r>
            <a:r>
              <a:rPr lang="en-GB" sz="1800" dirty="0" smtClean="0">
                <a:latin typeface="Times New Roman" panose="02020603050405020304" pitchFamily="18" charset="0"/>
                <a:cs typeface="Times New Roman" panose="02020603050405020304" pitchFamily="18" charset="0"/>
              </a:rPr>
              <a:t>cash</a:t>
            </a:r>
          </a:p>
          <a:p>
            <a:pPr algn="just"/>
            <a:r>
              <a:rPr lang="en-GB" sz="1800" dirty="0" smtClean="0">
                <a:solidFill>
                  <a:prstClr val="black"/>
                </a:solidFill>
                <a:latin typeface="Times New Roman" panose="02020603050405020304" pitchFamily="18" charset="0"/>
                <a:cs typeface="Times New Roman" panose="02020603050405020304" pitchFamily="18" charset="0"/>
              </a:rPr>
              <a:t>Mode </a:t>
            </a:r>
            <a:r>
              <a:rPr lang="en-GB" sz="1800" dirty="0">
                <a:solidFill>
                  <a:prstClr val="black"/>
                </a:solidFill>
                <a:latin typeface="Times New Roman" panose="02020603050405020304" pitchFamily="18" charset="0"/>
                <a:cs typeface="Times New Roman" panose="02020603050405020304" pitchFamily="18" charset="0"/>
              </a:rPr>
              <a:t>of </a:t>
            </a:r>
            <a:r>
              <a:rPr lang="en-GB" sz="1800" dirty="0" smtClean="0">
                <a:solidFill>
                  <a:prstClr val="black"/>
                </a:solidFill>
                <a:latin typeface="Times New Roman" panose="02020603050405020304" pitchFamily="18" charset="0"/>
                <a:cs typeface="Times New Roman" panose="02020603050405020304" pitchFamily="18" charset="0"/>
              </a:rPr>
              <a:t> sale of live animal was </a:t>
            </a:r>
            <a:r>
              <a:rPr lang="en-GB" sz="1800" dirty="0">
                <a:solidFill>
                  <a:prstClr val="black"/>
                </a:solidFill>
                <a:latin typeface="Times New Roman" panose="02020603050405020304" pitchFamily="18" charset="0"/>
                <a:cs typeface="Times New Roman" panose="02020603050405020304" pitchFamily="18" charset="0"/>
              </a:rPr>
              <a:t>by physical </a:t>
            </a:r>
            <a:r>
              <a:rPr lang="en-GB" sz="1800" dirty="0" smtClean="0">
                <a:solidFill>
                  <a:prstClr val="black"/>
                </a:solidFill>
                <a:latin typeface="Times New Roman" panose="02020603050405020304" pitchFamily="18" charset="0"/>
                <a:cs typeface="Times New Roman" panose="02020603050405020304" pitchFamily="18" charset="0"/>
              </a:rPr>
              <a:t>estimation.</a:t>
            </a:r>
          </a:p>
          <a:p>
            <a:pPr algn="just"/>
            <a:r>
              <a:rPr lang="en-GB" sz="1800" dirty="0" smtClean="0">
                <a:solidFill>
                  <a:prstClr val="black"/>
                </a:solidFill>
                <a:latin typeface="Times New Roman" panose="02020603050405020304" pitchFamily="18" charset="0"/>
                <a:cs typeface="Times New Roman" panose="02020603050405020304" pitchFamily="18" charset="0"/>
              </a:rPr>
              <a:t>Producer </a:t>
            </a:r>
            <a:r>
              <a:rPr lang="en-GB" sz="1800" dirty="0">
                <a:solidFill>
                  <a:prstClr val="black"/>
                </a:solidFill>
                <a:latin typeface="Times New Roman" panose="02020603050405020304" pitchFamily="18" charset="0"/>
                <a:cs typeface="Times New Roman" panose="02020603050405020304" pitchFamily="18" charset="0"/>
              </a:rPr>
              <a:t>received the least profit of 0.71gh/kg, followed by processors 0.87gh/kg, then trader 0.97gh/kg and finally butcher received the highest unit profit 1.39gh/kg.</a:t>
            </a:r>
          </a:p>
          <a:p>
            <a:pPr lvl="0" algn="just">
              <a:lnSpc>
                <a:spcPct val="170000"/>
              </a:lnSpc>
            </a:pPr>
            <a:r>
              <a:rPr lang="en-GB" sz="1800" dirty="0" smtClean="0">
                <a:solidFill>
                  <a:prstClr val="black"/>
                </a:solidFill>
                <a:latin typeface="Times New Roman" panose="02020603050405020304" pitchFamily="18" charset="0"/>
                <a:cs typeface="Times New Roman" panose="02020603050405020304" pitchFamily="18" charset="0"/>
              </a:rPr>
              <a:t>The study revealed that processors </a:t>
            </a:r>
            <a:r>
              <a:rPr lang="en-GB" sz="1800" dirty="0">
                <a:solidFill>
                  <a:prstClr val="black"/>
                </a:solidFill>
                <a:latin typeface="Times New Roman" panose="02020603050405020304" pitchFamily="18" charset="0"/>
                <a:cs typeface="Times New Roman" panose="02020603050405020304" pitchFamily="18" charset="0"/>
              </a:rPr>
              <a:t>followed by producers added the largest value.</a:t>
            </a:r>
          </a:p>
          <a:p>
            <a:pPr lvl="0" algn="just">
              <a:lnSpc>
                <a:spcPct val="170000"/>
              </a:lnSpc>
            </a:pPr>
            <a:r>
              <a:rPr lang="en-GB" sz="1600" dirty="0">
                <a:solidFill>
                  <a:prstClr val="black"/>
                </a:solidFill>
                <a:latin typeface="Times New Roman" panose="02020603050405020304" pitchFamily="18" charset="0"/>
                <a:cs typeface="Times New Roman" panose="02020603050405020304" pitchFamily="18" charset="0"/>
              </a:rPr>
              <a:t>Butcher recorded the highest return on investment with a value of GHC 8.66,  followed by traders GHC 5.90, then GHC4.93 by producers and lastly GHC 3.53 by processors</a:t>
            </a:r>
            <a:r>
              <a:rPr lang="en-GB" sz="1600" dirty="0" smtClean="0">
                <a:solidFill>
                  <a:prstClr val="black"/>
                </a:solidFill>
                <a:latin typeface="Times New Roman" panose="02020603050405020304" pitchFamily="18" charset="0"/>
                <a:cs typeface="Times New Roman" panose="02020603050405020304" pitchFamily="18" charset="0"/>
              </a:rPr>
              <a:t>.</a:t>
            </a:r>
          </a:p>
          <a:p>
            <a:pPr lvl="0" algn="just">
              <a:lnSpc>
                <a:spcPct val="170000"/>
              </a:lnSpc>
            </a:pPr>
            <a:r>
              <a:rPr lang="en-GB" sz="1600" dirty="0">
                <a:latin typeface="Times New Roman" panose="02020603050405020304" pitchFamily="18" charset="0"/>
                <a:cs typeface="Times New Roman" panose="02020603050405020304" pitchFamily="18" charset="0"/>
              </a:rPr>
              <a:t>The empirical results of the Kendall’s Coefficient of Concordance revealed that high cost of production inputs, poor market infrastructure, high cost of transportation and high material cost were ranked by the various actors to be the most pressing constraints</a:t>
            </a:r>
            <a:r>
              <a:rPr lang="en-GB" sz="1400" dirty="0"/>
              <a:t>. </a:t>
            </a:r>
            <a:endParaRPr lang="en-US" sz="1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BA6506A-5BA0-4C4A-844C-488256C2BCE7}" type="slidenum">
              <a:rPr lang="en-GB" smtClean="0">
                <a:solidFill>
                  <a:prstClr val="black">
                    <a:tint val="75000"/>
                  </a:prstClr>
                </a:solidFill>
              </a:rPr>
              <a:pPr/>
              <a:t>26</a:t>
            </a:fld>
            <a:endParaRPr lang="en-GB">
              <a:solidFill>
                <a:prstClr val="black">
                  <a:tint val="75000"/>
                </a:prstClr>
              </a:solidFill>
            </a:endParaRPr>
          </a:p>
        </p:txBody>
      </p:sp>
    </p:spTree>
    <p:extLst>
      <p:ext uri="{BB962C8B-B14F-4D97-AF65-F5344CB8AC3E}">
        <p14:creationId xmlns:p14="http://schemas.microsoft.com/office/powerpoint/2010/main" val="4272608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1"/>
            <a:ext cx="8686800" cy="380999"/>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Recommendation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609600"/>
            <a:ext cx="8915400" cy="6096000"/>
          </a:xfrm>
        </p:spPr>
        <p:txBody>
          <a:bodyPr>
            <a:normAutofit fontScale="70000" lnSpcReduction="20000"/>
          </a:bodyPr>
          <a:lstStyle/>
          <a:p>
            <a:pPr algn="just"/>
            <a:r>
              <a:rPr lang="en-GB" sz="2300" dirty="0" smtClean="0">
                <a:latin typeface="Times New Roman" pitchFamily="18" charset="0"/>
                <a:cs typeface="Times New Roman" pitchFamily="18" charset="0"/>
              </a:rPr>
              <a:t>The </a:t>
            </a:r>
            <a:r>
              <a:rPr lang="en-GB" sz="2300" dirty="0">
                <a:latin typeface="Times New Roman" pitchFamily="18" charset="0"/>
                <a:cs typeface="Times New Roman" pitchFamily="18" charset="0"/>
              </a:rPr>
              <a:t>study recommend </a:t>
            </a:r>
            <a:r>
              <a:rPr lang="en-GB" sz="2300" dirty="0" smtClean="0">
                <a:latin typeface="Times New Roman" pitchFamily="18" charset="0"/>
                <a:cs typeface="Times New Roman" pitchFamily="18" charset="0"/>
              </a:rPr>
              <a:t>that public </a:t>
            </a:r>
            <a:r>
              <a:rPr lang="en-GB" sz="2300" dirty="0">
                <a:latin typeface="Times New Roman" pitchFamily="18" charset="0"/>
                <a:cs typeface="Times New Roman" pitchFamily="18" charset="0"/>
              </a:rPr>
              <a:t>institutions should identify the beef sub-sector as a very important sector and take lead in promoting marketing and providing supportive infrastructures such as road network, transportation and others incentive regimes to attract the international market in future. </a:t>
            </a:r>
            <a:endParaRPr lang="en-GB" sz="2300" dirty="0" smtClean="0">
              <a:latin typeface="Times New Roman" pitchFamily="18" charset="0"/>
              <a:cs typeface="Times New Roman" pitchFamily="18" charset="0"/>
            </a:endParaRPr>
          </a:p>
          <a:p>
            <a:pPr algn="just"/>
            <a:r>
              <a:rPr lang="en-US" sz="2300" dirty="0">
                <a:latin typeface="Times New Roman" panose="02020603050405020304" pitchFamily="18" charset="0"/>
                <a:cs typeface="Times New Roman" panose="02020603050405020304" pitchFamily="18" charset="0"/>
              </a:rPr>
              <a:t>Department of Cooperatives and Farmer Based Association should encourage farmers to form competent marketing groups (cooperatives) which can be used as bargaining blocks to lobby for better prices. </a:t>
            </a:r>
            <a:endParaRPr lang="en-US" sz="2300" dirty="0" smtClean="0">
              <a:latin typeface="Times New Roman" panose="02020603050405020304" pitchFamily="18" charset="0"/>
              <a:cs typeface="Times New Roman" panose="02020603050405020304" pitchFamily="18" charset="0"/>
            </a:endParaRPr>
          </a:p>
          <a:p>
            <a:pPr marL="0" indent="0" algn="just">
              <a:buNone/>
            </a:pPr>
            <a:endParaRPr lang="en-US" sz="2300" dirty="0">
              <a:latin typeface="Times New Roman" panose="02020603050405020304" pitchFamily="18" charset="0"/>
              <a:cs typeface="Times New Roman" panose="02020603050405020304" pitchFamily="18" charset="0"/>
            </a:endParaRPr>
          </a:p>
          <a:p>
            <a:pPr algn="just"/>
            <a:r>
              <a:rPr lang="en-GB" sz="2300" dirty="0" smtClean="0">
                <a:latin typeface="Times New Roman" pitchFamily="18" charset="0"/>
                <a:cs typeface="Times New Roman" pitchFamily="18" charset="0"/>
              </a:rPr>
              <a:t>The study again</a:t>
            </a:r>
            <a:r>
              <a:rPr lang="en-GB" sz="2300" dirty="0">
                <a:latin typeface="Times New Roman" pitchFamily="18" charset="0"/>
                <a:cs typeface="Times New Roman" pitchFamily="18" charset="0"/>
              </a:rPr>
              <a:t> recommend </a:t>
            </a:r>
            <a:r>
              <a:rPr lang="en-GB" sz="2300" dirty="0" smtClean="0">
                <a:latin typeface="Times New Roman" pitchFamily="18" charset="0"/>
                <a:cs typeface="Times New Roman" pitchFamily="18" charset="0"/>
              </a:rPr>
              <a:t>  that government </a:t>
            </a:r>
            <a:r>
              <a:rPr lang="en-GB" sz="2300" dirty="0" smtClean="0">
                <a:latin typeface="Times New Roman" pitchFamily="18" charset="0"/>
                <a:cs typeface="Times New Roman" pitchFamily="18" charset="0"/>
              </a:rPr>
              <a:t>through the </a:t>
            </a:r>
            <a:r>
              <a:rPr lang="en-GB" sz="2300" dirty="0" err="1" smtClean="0">
                <a:latin typeface="Times New Roman" pitchFamily="18" charset="0"/>
                <a:cs typeface="Times New Roman" pitchFamily="18" charset="0"/>
              </a:rPr>
              <a:t>sectorrr</a:t>
            </a:r>
            <a:r>
              <a:rPr lang="en-GB" sz="2300" dirty="0" smtClean="0">
                <a:latin typeface="Times New Roman" pitchFamily="18" charset="0"/>
                <a:cs typeface="Times New Roman" pitchFamily="18" charset="0"/>
              </a:rPr>
              <a:t> Ministry  </a:t>
            </a:r>
            <a:r>
              <a:rPr lang="en-GB" sz="2300" dirty="0">
                <a:latin typeface="Times New Roman" pitchFamily="18" charset="0"/>
                <a:cs typeface="Times New Roman" pitchFamily="18" charset="0"/>
              </a:rPr>
              <a:t>should roll up sensitization programme and conduct effective training for the actors in the entire value </a:t>
            </a:r>
            <a:r>
              <a:rPr lang="en-GB" sz="2300" dirty="0" smtClean="0">
                <a:latin typeface="Times New Roman" pitchFamily="18" charset="0"/>
                <a:cs typeface="Times New Roman" pitchFamily="18" charset="0"/>
              </a:rPr>
              <a:t>chain, </a:t>
            </a:r>
            <a:r>
              <a:rPr lang="en-GB" sz="2300" dirty="0">
                <a:latin typeface="Times New Roman" pitchFamily="18" charset="0"/>
                <a:cs typeface="Times New Roman" pitchFamily="18" charset="0"/>
              </a:rPr>
              <a:t>especially farmers</a:t>
            </a:r>
            <a:r>
              <a:rPr lang="en-GB" sz="2300" dirty="0" smtClean="0">
                <a:latin typeface="Times New Roman" pitchFamily="18" charset="0"/>
                <a:cs typeface="Times New Roman" pitchFamily="18" charset="0"/>
              </a:rPr>
              <a:t>.</a:t>
            </a:r>
          </a:p>
          <a:p>
            <a:pPr marL="0" indent="0" algn="just">
              <a:buNone/>
            </a:pPr>
            <a:endParaRPr lang="en-GB" sz="2300" dirty="0" smtClean="0">
              <a:latin typeface="Times New Roman" pitchFamily="18" charset="0"/>
              <a:cs typeface="Times New Roman" pitchFamily="18" charset="0"/>
            </a:endParaRPr>
          </a:p>
          <a:p>
            <a:pPr algn="just"/>
            <a:r>
              <a:rPr lang="en-GB" sz="2300" dirty="0">
                <a:latin typeface="Times New Roman" pitchFamily="18" charset="0"/>
                <a:cs typeface="Times New Roman" pitchFamily="18" charset="0"/>
              </a:rPr>
              <a:t>The study recommends </a:t>
            </a:r>
            <a:r>
              <a:rPr lang="en-GB" sz="2300" dirty="0" smtClean="0">
                <a:latin typeface="Times New Roman" pitchFamily="18" charset="0"/>
                <a:cs typeface="Times New Roman" pitchFamily="18" charset="0"/>
              </a:rPr>
              <a:t>the need for  contract farming between value chain actors especially producers and NGOs or Government agencies  to enhance value </a:t>
            </a:r>
            <a:r>
              <a:rPr lang="en-GB" sz="2300" dirty="0">
                <a:latin typeface="Times New Roman" pitchFamily="18" charset="0"/>
                <a:cs typeface="Times New Roman" pitchFamily="18" charset="0"/>
              </a:rPr>
              <a:t>chain </a:t>
            </a:r>
            <a:r>
              <a:rPr lang="en-GB" sz="2300" dirty="0" smtClean="0">
                <a:latin typeface="Times New Roman" pitchFamily="18" charset="0"/>
                <a:cs typeface="Times New Roman" pitchFamily="18" charset="0"/>
              </a:rPr>
              <a:t>financing.</a:t>
            </a:r>
            <a:endParaRPr lang="en-GB" sz="2300" dirty="0">
              <a:latin typeface="Times New Roman" pitchFamily="18" charset="0"/>
              <a:cs typeface="Times New Roman" pitchFamily="18" charset="0"/>
            </a:endParaRPr>
          </a:p>
          <a:p>
            <a:pPr marL="0" indent="0" algn="just">
              <a:buNone/>
            </a:pPr>
            <a:endParaRPr lang="en-GB" sz="2300" dirty="0">
              <a:latin typeface="Times New Roman" pitchFamily="18" charset="0"/>
              <a:cs typeface="Times New Roman" pitchFamily="18" charset="0"/>
            </a:endParaRPr>
          </a:p>
          <a:p>
            <a:pPr algn="just"/>
            <a:r>
              <a:rPr lang="en-GB" sz="2300" dirty="0">
                <a:latin typeface="Times New Roman" pitchFamily="18" charset="0"/>
                <a:cs typeface="Times New Roman" pitchFamily="18" charset="0"/>
              </a:rPr>
              <a:t>To ensure </a:t>
            </a:r>
            <a:r>
              <a:rPr lang="en-GB" sz="2300" dirty="0" smtClean="0">
                <a:latin typeface="Times New Roman" pitchFamily="18" charset="0"/>
                <a:cs typeface="Times New Roman" pitchFamily="18" charset="0"/>
              </a:rPr>
              <a:t>equity among value chain actors, </a:t>
            </a:r>
            <a:r>
              <a:rPr lang="en-GB" sz="2300" dirty="0">
                <a:latin typeface="Times New Roman" pitchFamily="18" charset="0"/>
                <a:cs typeface="Times New Roman" pitchFamily="18" charset="0"/>
              </a:rPr>
              <a:t>the study recommend that s</a:t>
            </a:r>
            <a:r>
              <a:rPr lang="en-GB" sz="2300" dirty="0" smtClean="0">
                <a:latin typeface="Times New Roman" pitchFamily="18" charset="0"/>
                <a:cs typeface="Times New Roman" pitchFamily="18" charset="0"/>
              </a:rPr>
              <a:t>tandardized </a:t>
            </a:r>
            <a:r>
              <a:rPr lang="en-GB" sz="2300" dirty="0">
                <a:latin typeface="Times New Roman" pitchFamily="18" charset="0"/>
                <a:cs typeface="Times New Roman" pitchFamily="18" charset="0"/>
              </a:rPr>
              <a:t>measuring scale should be made available to producers.</a:t>
            </a:r>
          </a:p>
          <a:p>
            <a:pPr algn="just"/>
            <a:endParaRPr lang="en-GB" sz="2300" dirty="0" smtClean="0">
              <a:latin typeface="Times New Roman" pitchFamily="18" charset="0"/>
              <a:cs typeface="Times New Roman" pitchFamily="18" charset="0"/>
            </a:endParaRPr>
          </a:p>
          <a:p>
            <a:pPr marL="0" indent="0" algn="just">
              <a:buNone/>
            </a:pPr>
            <a:endParaRPr lang="en-GB" sz="2300" dirty="0" smtClean="0">
              <a:latin typeface="Times New Roman" pitchFamily="18" charset="0"/>
              <a:cs typeface="Times New Roman" pitchFamily="18" charset="0"/>
            </a:endParaRPr>
          </a:p>
          <a:p>
            <a:pPr algn="just"/>
            <a:r>
              <a:rPr lang="en-GB" sz="2300" dirty="0">
                <a:latin typeface="Times New Roman" pitchFamily="18" charset="0"/>
                <a:cs typeface="Times New Roman" pitchFamily="18" charset="0"/>
              </a:rPr>
              <a:t>T</a:t>
            </a:r>
            <a:r>
              <a:rPr lang="en-GB" sz="2300" dirty="0" smtClean="0">
                <a:latin typeface="Times New Roman" pitchFamily="18" charset="0"/>
                <a:cs typeface="Times New Roman" pitchFamily="18" charset="0"/>
              </a:rPr>
              <a:t>he study recommends </a:t>
            </a:r>
            <a:r>
              <a:rPr lang="en-GB" sz="2300" dirty="0" smtClean="0">
                <a:latin typeface="Times New Roman" pitchFamily="18" charset="0"/>
                <a:cs typeface="Times New Roman" pitchFamily="18" charset="0"/>
              </a:rPr>
              <a:t>that the state and development partners  </a:t>
            </a:r>
            <a:r>
              <a:rPr lang="en-GB" sz="2300" dirty="0" smtClean="0">
                <a:latin typeface="Times New Roman" pitchFamily="18" charset="0"/>
                <a:cs typeface="Times New Roman" pitchFamily="18" charset="0"/>
              </a:rPr>
              <a:t>should </a:t>
            </a:r>
            <a:r>
              <a:rPr lang="en-GB" sz="2300" dirty="0">
                <a:latin typeface="Times New Roman" pitchFamily="18" charset="0"/>
                <a:cs typeface="Times New Roman" pitchFamily="18" charset="0"/>
              </a:rPr>
              <a:t>provide capital support </a:t>
            </a:r>
            <a:r>
              <a:rPr lang="en-GB" sz="2300" dirty="0" smtClean="0">
                <a:latin typeface="Times New Roman" pitchFamily="18" charset="0"/>
                <a:cs typeface="Times New Roman" pitchFamily="18" charset="0"/>
              </a:rPr>
              <a:t>to make cattle business  </a:t>
            </a:r>
            <a:r>
              <a:rPr lang="en-GB" sz="2300" dirty="0">
                <a:latin typeface="Times New Roman" pitchFamily="18" charset="0"/>
                <a:cs typeface="Times New Roman" pitchFamily="18" charset="0"/>
              </a:rPr>
              <a:t>attractive to encourage young graduate to venture into butchery and meat processing</a:t>
            </a:r>
            <a:r>
              <a:rPr lang="en-GB" sz="2300" dirty="0" smtClean="0">
                <a:latin typeface="Times New Roman" pitchFamily="18" charset="0"/>
                <a:cs typeface="Times New Roman" pitchFamily="18" charset="0"/>
              </a:rPr>
              <a:t>.</a:t>
            </a:r>
          </a:p>
          <a:p>
            <a:pPr marL="0" indent="0" algn="just">
              <a:buNone/>
            </a:pPr>
            <a:endParaRPr lang="en-GB" sz="2300" dirty="0" smtClean="0">
              <a:latin typeface="Times New Roman" pitchFamily="18" charset="0"/>
              <a:cs typeface="Times New Roman" pitchFamily="18" charset="0"/>
            </a:endParaRPr>
          </a:p>
          <a:p>
            <a:pPr marL="0" indent="0" algn="just">
              <a:buNone/>
            </a:pPr>
            <a:endParaRPr lang="en-GB" sz="2300" dirty="0" smtClean="0">
              <a:latin typeface="Times New Roman" pitchFamily="18" charset="0"/>
              <a:cs typeface="Times New Roman" pitchFamily="18" charset="0"/>
            </a:endParaRPr>
          </a:p>
          <a:p>
            <a:pPr algn="just"/>
            <a:r>
              <a:rPr lang="en-GB" sz="2300" dirty="0" smtClean="0">
                <a:latin typeface="Times New Roman" pitchFamily="18" charset="0"/>
                <a:cs typeface="Times New Roman" pitchFamily="18" charset="0"/>
              </a:rPr>
              <a:t>Lastly, the study recommend the </a:t>
            </a:r>
            <a:r>
              <a:rPr lang="en-GB" sz="2300" dirty="0">
                <a:latin typeface="Times New Roman" panose="02020603050405020304" pitchFamily="18" charset="0"/>
                <a:cs typeface="Times New Roman" panose="02020603050405020304" pitchFamily="18" charset="0"/>
              </a:rPr>
              <a:t>need to strengthen horizontal integration among the livestock value chain actors (i.e. farmers, butchers, traders </a:t>
            </a:r>
            <a:r>
              <a:rPr lang="en-GB" sz="2000" dirty="0">
                <a:latin typeface="Times New Roman" panose="02020603050405020304" pitchFamily="18" charset="0"/>
                <a:cs typeface="Times New Roman" panose="02020603050405020304" pitchFamily="18" charset="0"/>
              </a:rPr>
              <a:t>and secondary processors). </a:t>
            </a: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BA6506A-5BA0-4C4A-844C-488256C2BCE7}" type="slidenum">
              <a:rPr lang="en-GB" smtClean="0">
                <a:solidFill>
                  <a:prstClr val="black">
                    <a:tint val="75000"/>
                  </a:prstClr>
                </a:solidFill>
              </a:rPr>
              <a:pPr/>
              <a:t>27</a:t>
            </a:fld>
            <a:endParaRPr lang="en-GB">
              <a:solidFill>
                <a:prstClr val="black">
                  <a:tint val="75000"/>
                </a:prstClr>
              </a:solidFill>
            </a:endParaRPr>
          </a:p>
        </p:txBody>
      </p:sp>
    </p:spTree>
    <p:extLst>
      <p:ext uri="{BB962C8B-B14F-4D97-AF65-F5344CB8AC3E}">
        <p14:creationId xmlns:p14="http://schemas.microsoft.com/office/powerpoint/2010/main" val="2362111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Times New Roman" panose="02020603050405020304" pitchFamily="18" charset="0"/>
                <a:cs typeface="Times New Roman" panose="02020603050405020304" pitchFamily="18" charset="0"/>
              </a:rPr>
              <a:t>Acknowledgement</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825624"/>
            <a:ext cx="8763000" cy="4803775"/>
          </a:xfrm>
        </p:spPr>
        <p:txBody>
          <a:bodyPr>
            <a:normAutofit/>
          </a:bodyPr>
          <a:lstStyle/>
          <a:p>
            <a:r>
              <a:rPr lang="en-GB" sz="3600" dirty="0">
                <a:latin typeface="Times New Roman" panose="02020603050405020304" pitchFamily="18" charset="0"/>
                <a:cs typeface="Times New Roman" panose="02020603050405020304" pitchFamily="18" charset="0"/>
              </a:rPr>
              <a:t>T</a:t>
            </a:r>
            <a:r>
              <a:rPr lang="en-GB" sz="3600" dirty="0" smtClean="0">
                <a:latin typeface="Times New Roman" panose="02020603050405020304" pitchFamily="18" charset="0"/>
                <a:cs typeface="Times New Roman" panose="02020603050405020304" pitchFamily="18" charset="0"/>
              </a:rPr>
              <a:t>he authors of this paper duly acknowledge our sponsors </a:t>
            </a:r>
          </a:p>
          <a:p>
            <a:r>
              <a:rPr lang="en-GB" sz="3600" dirty="0" err="1" smtClean="0">
                <a:latin typeface="Times New Roman" panose="02020603050405020304" pitchFamily="18" charset="0"/>
                <a:cs typeface="Times New Roman" panose="02020603050405020304" pitchFamily="18" charset="0"/>
              </a:rPr>
              <a:t>CCLEAr</a:t>
            </a:r>
            <a:r>
              <a:rPr lang="en-GB" sz="3600" dirty="0" smtClean="0">
                <a:latin typeface="Times New Roman" panose="02020603050405020304" pitchFamily="18" charset="0"/>
                <a:cs typeface="Times New Roman" panose="02020603050405020304" pitchFamily="18" charset="0"/>
              </a:rPr>
              <a:t> Project</a:t>
            </a:r>
          </a:p>
          <a:p>
            <a:r>
              <a:rPr lang="en-GB" sz="3600" dirty="0" smtClean="0">
                <a:latin typeface="Times New Roman" panose="02020603050405020304" pitchFamily="18" charset="0"/>
                <a:cs typeface="Times New Roman" panose="02020603050405020304" pitchFamily="18" charset="0"/>
              </a:rPr>
              <a:t>A. G. </a:t>
            </a:r>
            <a:r>
              <a:rPr lang="en-GB" sz="3600" dirty="0" err="1" smtClean="0">
                <a:latin typeface="Times New Roman" panose="02020603050405020304" pitchFamily="18" charset="0"/>
                <a:cs typeface="Times New Roman" panose="02020603050405020304" pitchFamily="18" charset="0"/>
              </a:rPr>
              <a:t>Leventis</a:t>
            </a:r>
            <a:r>
              <a:rPr lang="en-GB" sz="3600" dirty="0" smtClean="0">
                <a:latin typeface="Times New Roman" panose="02020603050405020304" pitchFamily="18" charset="0"/>
                <a:cs typeface="Times New Roman" panose="02020603050405020304" pitchFamily="18" charset="0"/>
              </a:rPr>
              <a:t> Fellowship Scheme</a:t>
            </a:r>
          </a:p>
          <a:p>
            <a:r>
              <a:rPr lang="en-GB" sz="3600" dirty="0" smtClean="0">
                <a:latin typeface="Times New Roman" panose="02020603050405020304" pitchFamily="18" charset="0"/>
                <a:cs typeface="Times New Roman" panose="02020603050405020304" pitchFamily="18" charset="0"/>
              </a:rPr>
              <a:t>Government of Ghana</a:t>
            </a:r>
          </a:p>
          <a:p>
            <a:r>
              <a:rPr lang="en-GB" sz="3600" dirty="0" smtClean="0">
                <a:latin typeface="Times New Roman" panose="02020603050405020304" pitchFamily="18" charset="0"/>
                <a:cs typeface="Times New Roman" panose="02020603050405020304" pitchFamily="18" charset="0"/>
              </a:rPr>
              <a:t>ILRI</a:t>
            </a:r>
            <a:endParaRPr lang="en-GB"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BA6506A-5BA0-4C4A-844C-488256C2BCE7}" type="slidenum">
              <a:rPr lang="en-GB" smtClean="0">
                <a:solidFill>
                  <a:prstClr val="black">
                    <a:tint val="75000"/>
                  </a:prstClr>
                </a:solidFill>
              </a:rPr>
              <a:pPr/>
              <a:t>28</a:t>
            </a:fld>
            <a:endParaRPr lang="en-GB">
              <a:solidFill>
                <a:prstClr val="black">
                  <a:tint val="75000"/>
                </a:prstClr>
              </a:solidFill>
            </a:endParaRPr>
          </a:p>
        </p:txBody>
      </p:sp>
    </p:spTree>
    <p:extLst>
      <p:ext uri="{BB962C8B-B14F-4D97-AF65-F5344CB8AC3E}">
        <p14:creationId xmlns:p14="http://schemas.microsoft.com/office/powerpoint/2010/main" val="86452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10600" cy="457199"/>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References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533400"/>
            <a:ext cx="8763000" cy="6096000"/>
          </a:xfrm>
        </p:spPr>
        <p:txBody>
          <a:bodyPr>
            <a:noAutofit/>
          </a:bodyPr>
          <a:lstStyle/>
          <a:p>
            <a:pPr marL="461963" indent="-461963" algn="just">
              <a:buNone/>
            </a:pPr>
            <a:r>
              <a:rPr lang="en-GB" sz="1400" dirty="0" err="1" smtClean="0">
                <a:latin typeface="Times New Roman" panose="02020603050405020304" pitchFamily="18" charset="0"/>
                <a:cs typeface="Times New Roman" panose="02020603050405020304" pitchFamily="18" charset="0"/>
              </a:rPr>
              <a:t>Adzitey</a:t>
            </a:r>
            <a:r>
              <a:rPr lang="en-GB" sz="1400" dirty="0" smtClean="0">
                <a:latin typeface="Times New Roman" panose="02020603050405020304" pitchFamily="18" charset="0"/>
                <a:cs typeface="Times New Roman" panose="02020603050405020304" pitchFamily="18" charset="0"/>
              </a:rPr>
              <a:t>, F. (2013). Animal and meat production in Ghana-An overview. </a:t>
            </a:r>
            <a:r>
              <a:rPr lang="en-GB" sz="1400" i="1" dirty="0" smtClean="0">
                <a:latin typeface="Times New Roman" panose="02020603050405020304" pitchFamily="18" charset="0"/>
                <a:cs typeface="Times New Roman" panose="02020603050405020304" pitchFamily="18" charset="0"/>
              </a:rPr>
              <a:t>The Journal of World’s Poultry Research</a:t>
            </a:r>
            <a:r>
              <a:rPr lang="en-GB" sz="1400" dirty="0" smtClean="0">
                <a:latin typeface="Times New Roman" panose="02020603050405020304" pitchFamily="18" charset="0"/>
                <a:cs typeface="Times New Roman" panose="02020603050405020304" pitchFamily="18" charset="0"/>
              </a:rPr>
              <a:t>, </a:t>
            </a:r>
            <a:r>
              <a:rPr lang="en-GB" sz="1400" i="1" dirty="0" smtClean="0">
                <a:latin typeface="Times New Roman" panose="02020603050405020304" pitchFamily="18" charset="0"/>
                <a:cs typeface="Times New Roman" panose="02020603050405020304" pitchFamily="18" charset="0"/>
              </a:rPr>
              <a:t>3</a:t>
            </a:r>
            <a:r>
              <a:rPr lang="en-GB" sz="1400" dirty="0" smtClean="0">
                <a:latin typeface="Times New Roman" panose="02020603050405020304" pitchFamily="18" charset="0"/>
                <a:cs typeface="Times New Roman" panose="02020603050405020304" pitchFamily="18" charset="0"/>
              </a:rPr>
              <a:t>, 01-04. </a:t>
            </a:r>
          </a:p>
          <a:p>
            <a:pPr marL="461963" indent="-461963" algn="just">
              <a:buNone/>
            </a:pPr>
            <a:endParaRPr lang="en-GB" sz="1400" dirty="0" smtClean="0">
              <a:latin typeface="Times New Roman" panose="02020603050405020304" pitchFamily="18" charset="0"/>
              <a:cs typeface="Times New Roman" panose="02020603050405020304" pitchFamily="18" charset="0"/>
            </a:endParaRPr>
          </a:p>
          <a:p>
            <a:pPr marL="461963" indent="-461963" algn="just">
              <a:buNone/>
            </a:pPr>
            <a:r>
              <a:rPr lang="en-US" sz="1400" dirty="0" smtClean="0">
                <a:latin typeface="Times New Roman" panose="02020603050405020304" pitchFamily="18" charset="0"/>
                <a:cs typeface="Times New Roman" panose="02020603050405020304" pitchFamily="18" charset="0"/>
              </a:rPr>
              <a:t>Ministry of Food and Agriculture (MOFA). (2012). Agriculture in Ghana, Facts and Figures.               Statistics, Research and Information Directorate (SRID). Accessed May 2012, available at </a:t>
            </a:r>
            <a:r>
              <a:rPr lang="en-US" sz="1400" dirty="0" smtClean="0">
                <a:latin typeface="Times New Roman" panose="02020603050405020304" pitchFamily="18" charset="0"/>
                <a:cs typeface="Times New Roman" panose="02020603050405020304" pitchFamily="18" charset="0"/>
                <a:hlinkClick r:id="rId2"/>
              </a:rPr>
              <a:t>http://mofa.gov.gh/site/?page_id=6032</a:t>
            </a:r>
            <a:r>
              <a:rPr lang="en-US" sz="1400" dirty="0" smtClean="0">
                <a:latin typeface="Times New Roman" panose="02020603050405020304" pitchFamily="18" charset="0"/>
                <a:cs typeface="Times New Roman" panose="02020603050405020304" pitchFamily="18" charset="0"/>
              </a:rPr>
              <a:t>.</a:t>
            </a:r>
          </a:p>
          <a:p>
            <a:pPr marL="461963" indent="-461963" algn="just">
              <a:buNone/>
            </a:pPr>
            <a:endParaRPr lang="en-US" sz="1400" dirty="0" smtClean="0">
              <a:latin typeface="Times New Roman" panose="02020603050405020304" pitchFamily="18" charset="0"/>
              <a:cs typeface="Times New Roman" panose="02020603050405020304" pitchFamily="18" charset="0"/>
            </a:endParaRPr>
          </a:p>
          <a:p>
            <a:pPr marL="461963" indent="-461963" algn="just">
              <a:buNone/>
            </a:pPr>
            <a:r>
              <a:rPr lang="en-GB" sz="1400" dirty="0" smtClean="0">
                <a:latin typeface="Times New Roman" panose="02020603050405020304" pitchFamily="18" charset="0"/>
                <a:cs typeface="Times New Roman" panose="02020603050405020304" pitchFamily="18" charset="0"/>
              </a:rPr>
              <a:t>Foreign Investment Advisory Services (FIAS), (2007). Moving Towards Competitiveness: A value Chain Approach. The World Bank Group. Washington D.C</a:t>
            </a:r>
            <a:endParaRPr lang="en-US" sz="1400" dirty="0" smtClean="0">
              <a:latin typeface="Times New Roman" panose="02020603050405020304" pitchFamily="18" charset="0"/>
              <a:cs typeface="Times New Roman" panose="02020603050405020304" pitchFamily="18" charset="0"/>
            </a:endParaRPr>
          </a:p>
          <a:p>
            <a:pPr marL="461963" indent="-461963" algn="just">
              <a:buNone/>
            </a:pPr>
            <a:endParaRPr lang="en-US" sz="1400" dirty="0" smtClean="0">
              <a:latin typeface="Times New Roman" panose="02020603050405020304" pitchFamily="18" charset="0"/>
              <a:cs typeface="Times New Roman" panose="02020603050405020304" pitchFamily="18" charset="0"/>
            </a:endParaRPr>
          </a:p>
          <a:p>
            <a:pPr marL="461963" indent="-461963" algn="just">
              <a:buNone/>
            </a:pPr>
            <a:r>
              <a:rPr lang="en-GB" sz="1400" dirty="0" smtClean="0">
                <a:latin typeface="Times New Roman" panose="02020603050405020304" pitchFamily="18" charset="0"/>
                <a:cs typeface="Times New Roman" panose="02020603050405020304" pitchFamily="18" charset="0"/>
              </a:rPr>
              <a:t>FAO (2010). Status of and Prospects for Smallholder Milk Production – A Global Perspective,       by T. </a:t>
            </a:r>
            <a:r>
              <a:rPr lang="en-GB" sz="1400" dirty="0" err="1" smtClean="0">
                <a:latin typeface="Times New Roman" panose="02020603050405020304" pitchFamily="18" charset="0"/>
                <a:cs typeface="Times New Roman" panose="02020603050405020304" pitchFamily="18" charset="0"/>
              </a:rPr>
              <a:t>Hemme</a:t>
            </a:r>
            <a:r>
              <a:rPr lang="en-GB" sz="1400" dirty="0" smtClean="0">
                <a:latin typeface="Times New Roman" panose="02020603050405020304" pitchFamily="18" charset="0"/>
                <a:cs typeface="Times New Roman" panose="02020603050405020304" pitchFamily="18" charset="0"/>
              </a:rPr>
              <a:t> and J. </a:t>
            </a:r>
            <a:r>
              <a:rPr lang="en-GB" sz="1400" dirty="0" err="1" smtClean="0">
                <a:latin typeface="Times New Roman" panose="02020603050405020304" pitchFamily="18" charset="0"/>
                <a:cs typeface="Times New Roman" panose="02020603050405020304" pitchFamily="18" charset="0"/>
              </a:rPr>
              <a:t>Otte</a:t>
            </a:r>
            <a:r>
              <a:rPr lang="en-GB" sz="1400" dirty="0" smtClean="0">
                <a:latin typeface="Times New Roman" panose="02020603050405020304" pitchFamily="18" charset="0"/>
                <a:cs typeface="Times New Roman" panose="02020603050405020304" pitchFamily="18" charset="0"/>
              </a:rPr>
              <a:t>. Rome.</a:t>
            </a:r>
          </a:p>
          <a:p>
            <a:pPr marL="461963" indent="-461963" algn="just">
              <a:buNone/>
            </a:pPr>
            <a:endParaRPr lang="en-US" sz="1400" dirty="0" smtClean="0">
              <a:latin typeface="Times New Roman" panose="02020603050405020304" pitchFamily="18" charset="0"/>
              <a:cs typeface="Times New Roman" panose="02020603050405020304" pitchFamily="18" charset="0"/>
            </a:endParaRPr>
          </a:p>
          <a:p>
            <a:pPr marL="461963" indent="-461963" algn="just">
              <a:buNone/>
            </a:pPr>
            <a:r>
              <a:rPr lang="en-US" sz="1400" dirty="0" smtClean="0">
                <a:latin typeface="Times New Roman" panose="02020603050405020304" pitchFamily="18" charset="0"/>
                <a:cs typeface="Times New Roman" panose="02020603050405020304" pitchFamily="18" charset="0"/>
              </a:rPr>
              <a:t>ILRI (2007). Markets that work. Making a living from Agriculture, Nairobi Kenya, and Annual report. Improved Natural Resources Management Practices among Smallholder Farmers in Western Kenya. </a:t>
            </a:r>
            <a:r>
              <a:rPr lang="en-US" sz="1400" i="1" dirty="0" smtClean="0">
                <a:latin typeface="Times New Roman" panose="02020603050405020304" pitchFamily="18" charset="0"/>
                <a:cs typeface="Times New Roman" panose="02020603050405020304" pitchFamily="18" charset="0"/>
              </a:rPr>
              <a:t>Food Policy</a:t>
            </a:r>
            <a:r>
              <a:rPr lang="en-US" sz="1400" dirty="0" smtClean="0">
                <a:latin typeface="Times New Roman" panose="02020603050405020304" pitchFamily="18" charset="0"/>
                <a:cs typeface="Times New Roman" panose="02020603050405020304" pitchFamily="18" charset="0"/>
              </a:rPr>
              <a:t>, 32 (1); 151-536.</a:t>
            </a:r>
          </a:p>
          <a:p>
            <a:pPr marL="461963" indent="-461963" algn="just">
              <a:buNone/>
            </a:pPr>
            <a:r>
              <a:rPr lang="en-GB" sz="1400" dirty="0" err="1" smtClean="0">
                <a:latin typeface="Times New Roman" panose="02020603050405020304" pitchFamily="18" charset="0"/>
                <a:cs typeface="Times New Roman" panose="02020603050405020304" pitchFamily="18" charset="0"/>
              </a:rPr>
              <a:t>Kuwornu</a:t>
            </a:r>
            <a:r>
              <a:rPr lang="en-GB" sz="1400" dirty="0" smtClean="0">
                <a:latin typeface="Times New Roman" panose="02020603050405020304" pitchFamily="18" charset="0"/>
                <a:cs typeface="Times New Roman" panose="02020603050405020304" pitchFamily="18" charset="0"/>
              </a:rPr>
              <a:t>, J. K. M., </a:t>
            </a:r>
            <a:r>
              <a:rPr lang="en-GB" sz="1400" dirty="0" err="1" smtClean="0">
                <a:latin typeface="Times New Roman" panose="02020603050405020304" pitchFamily="18" charset="0"/>
                <a:cs typeface="Times New Roman" panose="02020603050405020304" pitchFamily="18" charset="0"/>
              </a:rPr>
              <a:t>Nafeo</a:t>
            </a:r>
            <a:r>
              <a:rPr lang="en-GB" sz="1400" dirty="0" smtClean="0">
                <a:latin typeface="Times New Roman" panose="02020603050405020304" pitchFamily="18" charset="0"/>
                <a:cs typeface="Times New Roman" panose="02020603050405020304" pitchFamily="18" charset="0"/>
              </a:rPr>
              <a:t>, A. A. and </a:t>
            </a:r>
            <a:r>
              <a:rPr lang="en-GB" sz="1400" dirty="0" err="1" smtClean="0">
                <a:latin typeface="Times New Roman" panose="02020603050405020304" pitchFamily="18" charset="0"/>
                <a:cs typeface="Times New Roman" panose="02020603050405020304" pitchFamily="18" charset="0"/>
              </a:rPr>
              <a:t>Osei-Asare</a:t>
            </a:r>
            <a:r>
              <a:rPr lang="en-GB" sz="1400" dirty="0" smtClean="0">
                <a:latin typeface="Times New Roman" panose="02020603050405020304" pitchFamily="18" charset="0"/>
                <a:cs typeface="Times New Roman" panose="02020603050405020304" pitchFamily="18" charset="0"/>
              </a:rPr>
              <a:t>, Y. B. (2013). Financial Viability, Value Addition and</a:t>
            </a:r>
            <a:r>
              <a:rPr lang="en-US" sz="1400" dirty="0" smtClean="0">
                <a:latin typeface="Times New Roman" panose="02020603050405020304" pitchFamily="18" charset="0"/>
                <a:cs typeface="Times New Roman" panose="02020603050405020304" pitchFamily="18" charset="0"/>
              </a:rPr>
              <a:t> </a:t>
            </a:r>
            <a:r>
              <a:rPr lang="en-GB" sz="1400" dirty="0" smtClean="0">
                <a:latin typeface="Times New Roman" panose="02020603050405020304" pitchFamily="18" charset="0"/>
                <a:cs typeface="Times New Roman" panose="02020603050405020304" pitchFamily="18" charset="0"/>
              </a:rPr>
              <a:t>Constraint Analyses of Certified Organic Pineapple Production and Marketing in Ghana. </a:t>
            </a:r>
            <a:r>
              <a:rPr lang="en-GB" sz="1400" i="1" dirty="0" smtClean="0">
                <a:latin typeface="Times New Roman" panose="02020603050405020304" pitchFamily="18" charset="0"/>
                <a:cs typeface="Times New Roman" panose="02020603050405020304" pitchFamily="18" charset="0"/>
              </a:rPr>
              <a:t>African Journal     of Basic &amp; Applied Sciences</a:t>
            </a:r>
            <a:r>
              <a:rPr lang="en-GB" sz="1400" dirty="0" smtClean="0">
                <a:latin typeface="Times New Roman" panose="02020603050405020304" pitchFamily="18" charset="0"/>
                <a:cs typeface="Times New Roman" panose="02020603050405020304" pitchFamily="18" charset="0"/>
              </a:rPr>
              <a:t>, </a:t>
            </a:r>
            <a:r>
              <a:rPr lang="en-GB" sz="1400" i="1" dirty="0" smtClean="0">
                <a:latin typeface="Times New Roman" panose="02020603050405020304" pitchFamily="18" charset="0"/>
                <a:cs typeface="Times New Roman" panose="02020603050405020304" pitchFamily="18" charset="0"/>
              </a:rPr>
              <a:t>5</a:t>
            </a:r>
            <a:r>
              <a:rPr lang="en-GB" sz="1400" dirty="0" smtClean="0">
                <a:latin typeface="Times New Roman" panose="02020603050405020304" pitchFamily="18" charset="0"/>
                <a:cs typeface="Times New Roman" panose="02020603050405020304" pitchFamily="18" charset="0"/>
              </a:rPr>
              <a:t>(1), 12-24.</a:t>
            </a:r>
            <a:endParaRPr lang="en-US" sz="1400" dirty="0" smtClean="0">
              <a:latin typeface="Times New Roman" panose="02020603050405020304" pitchFamily="18" charset="0"/>
              <a:cs typeface="Times New Roman" panose="02020603050405020304" pitchFamily="18" charset="0"/>
            </a:endParaRPr>
          </a:p>
          <a:p>
            <a:pPr marL="461963" indent="-461963" algn="just">
              <a:buNone/>
            </a:pPr>
            <a:r>
              <a:rPr lang="en-US" sz="1400" dirty="0" smtClean="0">
                <a:latin typeface="Times New Roman" panose="02020603050405020304" pitchFamily="18" charset="0"/>
                <a:cs typeface="Times New Roman" panose="02020603050405020304" pitchFamily="18" charset="0"/>
              </a:rPr>
              <a:t> </a:t>
            </a:r>
          </a:p>
          <a:p>
            <a:pPr marL="461963" indent="-461963" algn="just">
              <a:buNone/>
            </a:pPr>
            <a:r>
              <a:rPr lang="en-GB" sz="1400" dirty="0" err="1" smtClean="0">
                <a:latin typeface="Times New Roman" panose="02020603050405020304" pitchFamily="18" charset="0"/>
                <a:cs typeface="Times New Roman" panose="02020603050405020304" pitchFamily="18" charset="0"/>
              </a:rPr>
              <a:t>Vermeulen</a:t>
            </a:r>
            <a:r>
              <a:rPr lang="en-GB" sz="1400" dirty="0" smtClean="0">
                <a:latin typeface="Times New Roman" panose="02020603050405020304" pitchFamily="18" charset="0"/>
                <a:cs typeface="Times New Roman" panose="02020603050405020304" pitchFamily="18" charset="0"/>
              </a:rPr>
              <a:t>, S., Woodhill, J., Proctor F.J. and </a:t>
            </a:r>
            <a:r>
              <a:rPr lang="en-GB" sz="1400" dirty="0" err="1" smtClean="0">
                <a:latin typeface="Times New Roman" panose="02020603050405020304" pitchFamily="18" charset="0"/>
                <a:cs typeface="Times New Roman" panose="02020603050405020304" pitchFamily="18" charset="0"/>
              </a:rPr>
              <a:t>Delnoye</a:t>
            </a:r>
            <a:r>
              <a:rPr lang="en-GB" sz="1400" dirty="0" smtClean="0">
                <a:latin typeface="Times New Roman" panose="02020603050405020304" pitchFamily="18" charset="0"/>
                <a:cs typeface="Times New Roman" panose="02020603050405020304" pitchFamily="18" charset="0"/>
              </a:rPr>
              <a:t>, R. (2008). Chain-wide learning for inclusive </a:t>
            </a:r>
            <a:r>
              <a:rPr lang="en-GB" sz="1400" dirty="0" err="1" smtClean="0">
                <a:latin typeface="Times New Roman" panose="02020603050405020304" pitchFamily="18" charset="0"/>
                <a:cs typeface="Times New Roman" panose="02020603050405020304" pitchFamily="18" charset="0"/>
              </a:rPr>
              <a:t>Agrifood</a:t>
            </a:r>
            <a:r>
              <a:rPr lang="en-GB" sz="1400" dirty="0" smtClean="0">
                <a:latin typeface="Times New Roman" panose="02020603050405020304" pitchFamily="18" charset="0"/>
                <a:cs typeface="Times New Roman" panose="02020603050405020304" pitchFamily="18" charset="0"/>
              </a:rPr>
              <a:t> Market Development. A guide to multi-stakeholder processes for linking small-scale producers to modern markets. IIED, UK, </a:t>
            </a:r>
            <a:r>
              <a:rPr lang="en-GB" sz="1400" dirty="0" err="1" smtClean="0">
                <a:latin typeface="Times New Roman" panose="02020603050405020304" pitchFamily="18" charset="0"/>
                <a:cs typeface="Times New Roman" panose="02020603050405020304" pitchFamily="18" charset="0"/>
              </a:rPr>
              <a:t>Wageningen</a:t>
            </a:r>
            <a:r>
              <a:rPr lang="en-GB" sz="1400" dirty="0" smtClean="0">
                <a:latin typeface="Times New Roman" panose="02020603050405020304" pitchFamily="18" charset="0"/>
                <a:cs typeface="Times New Roman" panose="02020603050405020304" pitchFamily="18" charset="0"/>
              </a:rPr>
              <a:t> University and Research Centre, Netherlands. ISBN 978-90-8504-964-7.</a:t>
            </a:r>
            <a:endParaRPr lang="en-US" sz="1400" dirty="0" smtClean="0">
              <a:latin typeface="Times New Roman" panose="02020603050405020304" pitchFamily="18" charset="0"/>
              <a:cs typeface="Times New Roman" panose="02020603050405020304" pitchFamily="18" charset="0"/>
            </a:endParaRPr>
          </a:p>
          <a:p>
            <a:pPr marL="461963" indent="-461963">
              <a:buNone/>
            </a:pPr>
            <a:endParaRPr lang="en-US" sz="1400" dirty="0" smtClean="0">
              <a:latin typeface="Times New Roman" panose="02020603050405020304" pitchFamily="18" charset="0"/>
              <a:cs typeface="Times New Roman" panose="02020603050405020304" pitchFamily="18" charset="0"/>
            </a:endParaRPr>
          </a:p>
          <a:p>
            <a:pPr marL="461963" indent="-461963">
              <a:buNone/>
            </a:pPr>
            <a:endParaRPr lang="en-US" sz="1400" dirty="0" smtClean="0"/>
          </a:p>
          <a:p>
            <a:pPr marL="400050" indent="-400050">
              <a:buNone/>
            </a:pPr>
            <a:endParaRPr lang="en-US" sz="1400" dirty="0" smtClean="0">
              <a:latin typeface="Times New Roman" panose="02020603050405020304" pitchFamily="18" charset="0"/>
              <a:cs typeface="Times New Roman" panose="02020603050405020304" pitchFamily="18" charset="0"/>
            </a:endParaRPr>
          </a:p>
          <a:p>
            <a:pPr marL="400050" indent="-400050">
              <a:buNone/>
            </a:pPr>
            <a:endParaRPr lang="en-US" sz="1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BA6506A-5BA0-4C4A-844C-488256C2BCE7}" type="slidenum">
              <a:rPr lang="en-GB" smtClean="0">
                <a:solidFill>
                  <a:prstClr val="black">
                    <a:tint val="75000"/>
                  </a:prstClr>
                </a:solidFill>
              </a:rPr>
              <a:pPr/>
              <a:t>29</a:t>
            </a:fld>
            <a:endParaRPr lang="en-GB">
              <a:solidFill>
                <a:prstClr val="black">
                  <a:tint val="75000"/>
                </a:prstClr>
              </a:solidFill>
            </a:endParaRPr>
          </a:p>
        </p:txBody>
      </p:sp>
    </p:spTree>
    <p:extLst>
      <p:ext uri="{BB962C8B-B14F-4D97-AF65-F5344CB8AC3E}">
        <p14:creationId xmlns:p14="http://schemas.microsoft.com/office/powerpoint/2010/main" val="142025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sz="4800" b="1" dirty="0" smtClean="0">
                <a:latin typeface="Times New Roman" panose="02020603050405020304" pitchFamily="18" charset="0"/>
                <a:cs typeface="Times New Roman" panose="02020603050405020304" pitchFamily="18" charset="0"/>
              </a:rPr>
              <a:t>INTRODUCTION</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838200"/>
            <a:ext cx="8839200" cy="5943600"/>
          </a:xfrm>
        </p:spPr>
        <p:txBody>
          <a:bodyPr>
            <a:noAutofit/>
          </a:bodyPr>
          <a:lstStyle/>
          <a:p>
            <a:pPr algn="just"/>
            <a:r>
              <a:rPr lang="en-GB" sz="2200" dirty="0">
                <a:latin typeface="Times New Roman" panose="02020603050405020304" pitchFamily="18" charset="0"/>
                <a:cs typeface="Times New Roman" panose="02020603050405020304" pitchFamily="18" charset="0"/>
              </a:rPr>
              <a:t>The livestock sub- sector </a:t>
            </a:r>
            <a:r>
              <a:rPr lang="en-GB" sz="2200" dirty="0" smtClean="0">
                <a:latin typeface="Times New Roman" panose="02020603050405020304" pitchFamily="18" charset="0"/>
                <a:cs typeface="Times New Roman" panose="02020603050405020304" pitchFamily="18" charset="0"/>
              </a:rPr>
              <a:t>plays </a:t>
            </a:r>
            <a:r>
              <a:rPr lang="en-GB" sz="2200" dirty="0">
                <a:latin typeface="Times New Roman" panose="02020603050405020304" pitchFamily="18" charset="0"/>
                <a:cs typeface="Times New Roman" panose="02020603050405020304" pitchFamily="18" charset="0"/>
              </a:rPr>
              <a:t>an integral role in the Ghanaian </a:t>
            </a:r>
            <a:r>
              <a:rPr lang="en-GB" sz="2200" dirty="0" smtClean="0">
                <a:latin typeface="Times New Roman" panose="02020603050405020304" pitchFamily="18" charset="0"/>
                <a:cs typeface="Times New Roman" panose="02020603050405020304" pitchFamily="18" charset="0"/>
              </a:rPr>
              <a:t>economy.</a:t>
            </a:r>
          </a:p>
          <a:p>
            <a:pPr algn="just"/>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The sector has contributed </a:t>
            </a:r>
            <a:r>
              <a:rPr lang="en-GB" sz="2200" dirty="0">
                <a:latin typeface="Times New Roman" panose="02020603050405020304" pitchFamily="18" charset="0"/>
                <a:cs typeface="Times New Roman" panose="02020603050405020304" pitchFamily="18" charset="0"/>
              </a:rPr>
              <a:t>significantly </a:t>
            </a:r>
            <a:r>
              <a:rPr lang="en-GB" sz="2200" dirty="0" smtClean="0">
                <a:latin typeface="Times New Roman" panose="02020603050405020304" pitchFamily="18" charset="0"/>
                <a:cs typeface="Times New Roman" panose="02020603050405020304" pitchFamily="18" charset="0"/>
              </a:rPr>
              <a:t>in:</a:t>
            </a:r>
          </a:p>
          <a:p>
            <a:pPr marL="82296" indent="0" algn="just">
              <a:buNone/>
            </a:pPr>
            <a:r>
              <a:rPr lang="en-GB" sz="2200" dirty="0" smtClean="0">
                <a:latin typeface="Times New Roman" panose="02020603050405020304" pitchFamily="18" charset="0"/>
                <a:cs typeface="Times New Roman" panose="02020603050405020304" pitchFamily="18" charset="0"/>
              </a:rPr>
              <a:t> </a:t>
            </a:r>
          </a:p>
          <a:p>
            <a:pPr algn="just"/>
            <a:r>
              <a:rPr lang="en-GB" sz="2200" dirty="0">
                <a:latin typeface="Times New Roman" panose="02020603050405020304" pitchFamily="18" charset="0"/>
                <a:cs typeface="Times New Roman" panose="02020603050405020304" pitchFamily="18" charset="0"/>
              </a:rPr>
              <a:t>S</a:t>
            </a:r>
            <a:r>
              <a:rPr lang="en-GB" sz="2200" dirty="0" smtClean="0">
                <a:latin typeface="Times New Roman" panose="02020603050405020304" pitchFamily="18" charset="0"/>
                <a:cs typeface="Times New Roman" panose="02020603050405020304" pitchFamily="18" charset="0"/>
              </a:rPr>
              <a:t>upplying </a:t>
            </a:r>
            <a:r>
              <a:rPr lang="en-GB" sz="2200" dirty="0">
                <a:latin typeface="Times New Roman" panose="02020603050405020304" pitchFamily="18" charset="0"/>
                <a:cs typeface="Times New Roman" panose="02020603050405020304" pitchFamily="18" charset="0"/>
              </a:rPr>
              <a:t>animal protein to the entire </a:t>
            </a:r>
            <a:r>
              <a:rPr lang="en-GB" sz="2200" dirty="0" smtClean="0">
                <a:latin typeface="Times New Roman" panose="02020603050405020304" pitchFamily="18" charset="0"/>
                <a:cs typeface="Times New Roman" panose="02020603050405020304" pitchFamily="18" charset="0"/>
              </a:rPr>
              <a:t>population</a:t>
            </a:r>
          </a:p>
          <a:p>
            <a:pPr marL="82296" indent="0" algn="just">
              <a:buNone/>
            </a:pP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P</a:t>
            </a:r>
            <a:r>
              <a:rPr lang="en-GB" sz="2200" dirty="0" smtClean="0">
                <a:latin typeface="Times New Roman" panose="02020603050405020304" pitchFamily="18" charset="0"/>
                <a:cs typeface="Times New Roman" panose="02020603050405020304" pitchFamily="18" charset="0"/>
              </a:rPr>
              <a:t>roviding </a:t>
            </a:r>
            <a:r>
              <a:rPr lang="en-GB" sz="2200" dirty="0">
                <a:latin typeface="Times New Roman" panose="02020603050405020304" pitchFamily="18" charset="0"/>
                <a:cs typeface="Times New Roman" panose="02020603050405020304" pitchFamily="18" charset="0"/>
              </a:rPr>
              <a:t>draught power for crop </a:t>
            </a:r>
            <a:r>
              <a:rPr lang="en-GB" sz="2200" dirty="0" smtClean="0">
                <a:latin typeface="Times New Roman" panose="02020603050405020304" pitchFamily="18" charset="0"/>
                <a:cs typeface="Times New Roman" panose="02020603050405020304" pitchFamily="18" charset="0"/>
              </a:rPr>
              <a:t>production</a:t>
            </a:r>
          </a:p>
          <a:p>
            <a:pPr marL="82296" indent="0" algn="just">
              <a:buNone/>
            </a:pP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M</a:t>
            </a:r>
            <a:r>
              <a:rPr lang="en-GB" sz="2200" dirty="0" smtClean="0">
                <a:latin typeface="Times New Roman" panose="02020603050405020304" pitchFamily="18" charset="0"/>
                <a:cs typeface="Times New Roman" panose="02020603050405020304" pitchFamily="18" charset="0"/>
              </a:rPr>
              <a:t>anure </a:t>
            </a:r>
            <a:r>
              <a:rPr lang="en-GB" sz="2200" dirty="0">
                <a:latin typeface="Times New Roman" panose="02020603050405020304" pitchFamily="18" charset="0"/>
                <a:cs typeface="Times New Roman" panose="02020603050405020304" pitchFamily="18" charset="0"/>
              </a:rPr>
              <a:t>to fertilize soil </a:t>
            </a:r>
            <a:endParaRPr lang="en-GB" sz="2200" dirty="0" smtClean="0">
              <a:latin typeface="Times New Roman" panose="02020603050405020304" pitchFamily="18" charset="0"/>
              <a:cs typeface="Times New Roman" panose="02020603050405020304" pitchFamily="18" charset="0"/>
            </a:endParaRPr>
          </a:p>
          <a:p>
            <a:pPr marL="82296" indent="0" algn="just">
              <a:buNone/>
            </a:pPr>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C</a:t>
            </a:r>
            <a:r>
              <a:rPr lang="en-GB" sz="2200" dirty="0" smtClean="0">
                <a:latin typeface="Times New Roman" panose="02020603050405020304" pitchFamily="18" charset="0"/>
                <a:cs typeface="Times New Roman" panose="02020603050405020304" pitchFamily="18" charset="0"/>
              </a:rPr>
              <a:t>ash </a:t>
            </a:r>
            <a:r>
              <a:rPr lang="en-GB" sz="2200" dirty="0">
                <a:latin typeface="Times New Roman" panose="02020603050405020304" pitchFamily="18" charset="0"/>
                <a:cs typeface="Times New Roman" panose="02020603050405020304" pitchFamily="18" charset="0"/>
              </a:rPr>
              <a:t>income</a:t>
            </a:r>
            <a:r>
              <a:rPr lang="en-GB" sz="2200" dirty="0" smtClean="0">
                <a:latin typeface="Times New Roman" panose="02020603050405020304" pitchFamily="18" charset="0"/>
                <a:cs typeface="Times New Roman" panose="02020603050405020304" pitchFamily="18" charset="0"/>
              </a:rPr>
              <a:t>. </a:t>
            </a:r>
          </a:p>
          <a:p>
            <a:pPr algn="just"/>
            <a:endParaRPr lang="en-GB" sz="2200" dirty="0" smtClean="0">
              <a:latin typeface="Times New Roman" panose="02020603050405020304" pitchFamily="18" charset="0"/>
              <a:cs typeface="Times New Roman" panose="02020603050405020304" pitchFamily="18" charset="0"/>
            </a:endParaRPr>
          </a:p>
          <a:p>
            <a:pPr algn="just"/>
            <a:r>
              <a:rPr lang="en-GB" sz="2200" dirty="0" smtClean="0">
                <a:latin typeface="Times New Roman" panose="02020603050405020304" pitchFamily="18" charset="0"/>
                <a:cs typeface="Times New Roman" panose="02020603050405020304" pitchFamily="18" charset="0"/>
              </a:rPr>
              <a:t>Available data </a:t>
            </a:r>
            <a:r>
              <a:rPr lang="en-GB" sz="2200" dirty="0">
                <a:latin typeface="Times New Roman" panose="02020603050405020304" pitchFamily="18" charset="0"/>
                <a:cs typeface="Times New Roman" panose="02020603050405020304" pitchFamily="18" charset="0"/>
              </a:rPr>
              <a:t>shows that livestock sub-sector contributes 7.5% of the total agricultural GDP </a:t>
            </a:r>
            <a:r>
              <a:rPr lang="en-GB" sz="2200" dirty="0" smtClean="0">
                <a:latin typeface="Times New Roman" panose="02020603050405020304" pitchFamily="18" charset="0"/>
                <a:cs typeface="Times New Roman" panose="02020603050405020304" pitchFamily="18" charset="0"/>
              </a:rPr>
              <a:t>(MOFA/SRID, 2012)</a:t>
            </a:r>
          </a:p>
        </p:txBody>
      </p:sp>
      <p:sp>
        <p:nvSpPr>
          <p:cNvPr id="5" name="Slide Number Placeholder 4"/>
          <p:cNvSpPr>
            <a:spLocks noGrp="1"/>
          </p:cNvSpPr>
          <p:nvPr>
            <p:ph type="sldNum" sz="quarter" idx="12"/>
          </p:nvPr>
        </p:nvSpPr>
        <p:spPr/>
        <p:txBody>
          <a:bodyPr/>
          <a:lstStyle/>
          <a:p>
            <a:fld id="{89BA024E-738D-493E-84EF-BFACE4AFDF1D}" type="slidenum">
              <a:rPr lang="en-US" smtClean="0"/>
              <a:t>3</a:t>
            </a:fld>
            <a:endParaRPr lang="en-US"/>
          </a:p>
        </p:txBody>
      </p:sp>
    </p:spTree>
    <p:extLst>
      <p:ext uri="{BB962C8B-B14F-4D97-AF65-F5344CB8AC3E}">
        <p14:creationId xmlns:p14="http://schemas.microsoft.com/office/powerpoint/2010/main" val="2262904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76201"/>
            <a:ext cx="6934201" cy="1066800"/>
          </a:xfrm>
        </p:spPr>
        <p:txBody>
          <a:bodyPr>
            <a:normAutofit/>
          </a:bodyPr>
          <a:lstStyle/>
          <a:p>
            <a:pPr algn="ctr"/>
            <a:r>
              <a:rPr lang="en-GB" sz="5000" b="1" i="1" dirty="0" smtClean="0">
                <a:solidFill>
                  <a:schemeClr val="accent5"/>
                </a:solidFill>
                <a:effectLst>
                  <a:outerShdw blurRad="38100" dist="38100" dir="2700000" algn="tl">
                    <a:srgbClr val="000000">
                      <a:alpha val="43137"/>
                    </a:srgbClr>
                  </a:outerShdw>
                </a:effectLst>
                <a:latin typeface="Arial Black" panose="020B0A04020102020204" pitchFamily="34" charset="0"/>
              </a:rPr>
              <a:t>THANK YOU</a:t>
            </a:r>
            <a:endParaRPr lang="en-GB" sz="5000" b="1" dirty="0">
              <a:solidFill>
                <a:schemeClr val="accent5"/>
              </a:solidFill>
              <a:effectLst>
                <a:outerShdw blurRad="38100" dist="38100" dir="2700000" algn="tl">
                  <a:srgbClr val="000000">
                    <a:alpha val="43137"/>
                  </a:srgbClr>
                </a:outerShdw>
              </a:effectLst>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784" y="1227137"/>
            <a:ext cx="2416165" cy="20953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951" y="3322484"/>
            <a:ext cx="5328998" cy="35355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3952" y="1227138"/>
            <a:ext cx="2912833" cy="209534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4" y="3937818"/>
            <a:ext cx="3642008" cy="292018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44" y="1227138"/>
            <a:ext cx="3642008" cy="2710681"/>
          </a:xfrm>
          <a:prstGeom prst="rect">
            <a:avLst/>
          </a:prstGeom>
        </p:spPr>
      </p:pic>
      <p:sp>
        <p:nvSpPr>
          <p:cNvPr id="7" name="Slide Number Placeholder 6"/>
          <p:cNvSpPr>
            <a:spLocks noGrp="1"/>
          </p:cNvSpPr>
          <p:nvPr>
            <p:ph type="sldNum" sz="quarter" idx="12"/>
          </p:nvPr>
        </p:nvSpPr>
        <p:spPr/>
        <p:txBody>
          <a:bodyPr/>
          <a:lstStyle/>
          <a:p>
            <a:fld id="{1BA6506A-5BA0-4C4A-844C-488256C2BCE7}" type="slidenum">
              <a:rPr lang="en-GB" smtClean="0">
                <a:solidFill>
                  <a:prstClr val="black">
                    <a:tint val="75000"/>
                  </a:prstClr>
                </a:solidFill>
              </a:rPr>
              <a:pPr/>
              <a:t>30</a:t>
            </a:fld>
            <a:endParaRPr lang="en-GB">
              <a:solidFill>
                <a:prstClr val="black">
                  <a:tint val="75000"/>
                </a:prstClr>
              </a:solidFill>
            </a:endParaRPr>
          </a:p>
        </p:txBody>
      </p:sp>
    </p:spTree>
    <p:extLst>
      <p:ext uri="{BB962C8B-B14F-4D97-AF65-F5344CB8AC3E}">
        <p14:creationId xmlns:p14="http://schemas.microsoft.com/office/powerpoint/2010/main" val="2918681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Introduction Cont’d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838200"/>
            <a:ext cx="8839200" cy="5791200"/>
          </a:xfrm>
        </p:spPr>
        <p:txBody>
          <a:bodyPr>
            <a:normAutofit fontScale="62500" lnSpcReduction="20000"/>
          </a:bodyPr>
          <a:lstStyle/>
          <a:p>
            <a:pPr algn="just"/>
            <a:r>
              <a:rPr lang="en-GB" sz="5100" dirty="0" smtClean="0">
                <a:latin typeface="Times New Roman" panose="02020603050405020304" pitchFamily="18" charset="0"/>
                <a:cs typeface="Times New Roman" panose="02020603050405020304" pitchFamily="18" charset="0"/>
              </a:rPr>
              <a:t>Beef  alone contributes slightly more than 30% of Ghana’s meat requirements. </a:t>
            </a:r>
          </a:p>
          <a:p>
            <a:pPr marL="0" indent="0" algn="just">
              <a:buNone/>
            </a:pPr>
            <a:endParaRPr lang="en-GB" sz="5100" dirty="0" smtClean="0">
              <a:latin typeface="Times New Roman" panose="02020603050405020304" pitchFamily="18" charset="0"/>
              <a:cs typeface="Times New Roman" panose="02020603050405020304" pitchFamily="18" charset="0"/>
            </a:endParaRPr>
          </a:p>
          <a:p>
            <a:pPr algn="just"/>
            <a:r>
              <a:rPr lang="en-GB" sz="5100" dirty="0" smtClean="0">
                <a:latin typeface="Times New Roman" panose="02020603050405020304" pitchFamily="18" charset="0"/>
                <a:cs typeface="Times New Roman" panose="02020603050405020304" pitchFamily="18" charset="0"/>
              </a:rPr>
              <a:t>Available statistics show that 21,221 metric tonnes of beef were produced from a total of 220,446 </a:t>
            </a:r>
            <a:r>
              <a:rPr lang="en-GB" sz="5100" dirty="0" err="1" smtClean="0">
                <a:latin typeface="Times New Roman" panose="02020603050405020304" pitchFamily="18" charset="0"/>
                <a:cs typeface="Times New Roman" panose="02020603050405020304" pitchFamily="18" charset="0"/>
              </a:rPr>
              <a:t>cattles</a:t>
            </a:r>
            <a:r>
              <a:rPr lang="en-GB" sz="5100" dirty="0" smtClean="0">
                <a:latin typeface="Times New Roman" panose="02020603050405020304" pitchFamily="18" charset="0"/>
                <a:cs typeface="Times New Roman" panose="02020603050405020304" pitchFamily="18" charset="0"/>
              </a:rPr>
              <a:t> that were slaughtered (MOFA, 2012). </a:t>
            </a:r>
          </a:p>
          <a:p>
            <a:pPr marL="0" indent="0" algn="just">
              <a:buNone/>
            </a:pPr>
            <a:endParaRPr lang="en-US" sz="5100" dirty="0" smtClean="0">
              <a:latin typeface="Times New Roman" panose="02020603050405020304" pitchFamily="18" charset="0"/>
              <a:cs typeface="Times New Roman" panose="02020603050405020304" pitchFamily="18" charset="0"/>
            </a:endParaRPr>
          </a:p>
          <a:p>
            <a:pPr marL="0" indent="0" algn="just">
              <a:buNone/>
            </a:pPr>
            <a:endParaRPr lang="en-GB" sz="5100" dirty="0" smtClean="0">
              <a:latin typeface="Times New Roman" panose="02020603050405020304" pitchFamily="18" charset="0"/>
              <a:cs typeface="Times New Roman" panose="02020603050405020304" pitchFamily="18" charset="0"/>
            </a:endParaRPr>
          </a:p>
          <a:p>
            <a:pPr algn="just"/>
            <a:r>
              <a:rPr lang="en-GB" sz="5100" dirty="0" smtClean="0">
                <a:latin typeface="Times New Roman" panose="02020603050405020304" pitchFamily="18" charset="0"/>
                <a:cs typeface="Times New Roman" panose="02020603050405020304" pitchFamily="18" charset="0"/>
              </a:rPr>
              <a:t>However, to reduce this low trend of production and marketing, efforts should be exerted towards the beef cattle value chain development.</a:t>
            </a:r>
          </a:p>
          <a:p>
            <a:pPr marL="0" indent="0" algn="just">
              <a:buNone/>
            </a:pPr>
            <a:r>
              <a:rPr lang="en-GB"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9BA024E-738D-493E-84EF-BFACE4AFDF1D}" type="slidenum">
              <a:rPr lang="en-US" smtClean="0"/>
              <a:t>4</a:t>
            </a:fld>
            <a:endParaRPr lang="en-US"/>
          </a:p>
        </p:txBody>
      </p:sp>
    </p:spTree>
    <p:extLst>
      <p:ext uri="{BB962C8B-B14F-4D97-AF65-F5344CB8AC3E}">
        <p14:creationId xmlns:p14="http://schemas.microsoft.com/office/powerpoint/2010/main" val="4030245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0" y="221227"/>
            <a:ext cx="8882216" cy="619433"/>
          </a:xfrm>
        </p:spPr>
        <p:txBody>
          <a:bodyPr>
            <a:normAutofit fontScale="90000"/>
          </a:bodyPr>
          <a:lstStyle/>
          <a:p>
            <a:r>
              <a:rPr lang="en-GB" b="1" dirty="0" smtClean="0">
                <a:latin typeface="Times New Roman" panose="02020603050405020304" pitchFamily="18" charset="0"/>
                <a:cs typeface="Times New Roman" panose="02020603050405020304" pitchFamily="18" charset="0"/>
              </a:rPr>
              <a:t>Problem Statement</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6980" y="943898"/>
            <a:ext cx="8882216" cy="5751870"/>
          </a:xfrm>
        </p:spPr>
        <p:txBody>
          <a:bodyPr>
            <a:noAutofit/>
          </a:bodyPr>
          <a:lstStyle/>
          <a:p>
            <a:pPr algn="just"/>
            <a:r>
              <a:rPr lang="en-GB" sz="2000" dirty="0" smtClean="0">
                <a:latin typeface="Times New Roman" panose="02020603050405020304" pitchFamily="18" charset="0"/>
                <a:cs typeface="Times New Roman" panose="02020603050405020304" pitchFamily="18" charset="0"/>
              </a:rPr>
              <a:t>The beef cattle industry remains a key livestock component with significant contribution to food security and income in pastoral communities (FAO, 2010; ILRI, 2007). </a:t>
            </a:r>
          </a:p>
          <a:p>
            <a:pPr algn="just"/>
            <a:r>
              <a:rPr lang="en-GB" sz="2000" dirty="0" smtClean="0">
                <a:latin typeface="Times New Roman" panose="02020603050405020304" pitchFamily="18" charset="0"/>
                <a:cs typeface="Times New Roman" panose="02020603050405020304" pitchFamily="18" charset="0"/>
              </a:rPr>
              <a:t>Yet demand for beef far exceed supply in the market.</a:t>
            </a:r>
          </a:p>
          <a:p>
            <a:pPr algn="just"/>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Therefore livestock farmers and other stakeholders can take advantage to increase production level and participate in the market to increase value addition and  profit margin</a:t>
            </a:r>
            <a:endParaRPr lang="en-GB" sz="2000" dirty="0">
              <a:latin typeface="Times New Roman" panose="02020603050405020304" pitchFamily="18" charset="0"/>
              <a:cs typeface="Times New Roman" panose="02020603050405020304" pitchFamily="18" charset="0"/>
            </a:endParaRPr>
          </a:p>
          <a:p>
            <a:pPr marL="0" indent="0" algn="just">
              <a:buNone/>
            </a:pPr>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At the production level of the chain, constraints identified by researchers include: feed scarcity,</a:t>
            </a:r>
            <a:r>
              <a:rPr lang="en-GB" sz="2000" dirty="0">
                <a:latin typeface="Times New Roman" panose="02020603050405020304" pitchFamily="18" charset="0"/>
                <a:cs typeface="Times New Roman" panose="02020603050405020304" pitchFamily="18" charset="0"/>
              </a:rPr>
              <a:t> </a:t>
            </a:r>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low </a:t>
            </a:r>
            <a:r>
              <a:rPr lang="en-GB" sz="2000" dirty="0">
                <a:latin typeface="Times New Roman" panose="02020603050405020304" pitchFamily="18" charset="0"/>
                <a:cs typeface="Times New Roman" panose="02020603050405020304" pitchFamily="18" charset="0"/>
              </a:rPr>
              <a:t>prolificacy and poor feed conversion efficiency</a:t>
            </a:r>
            <a:r>
              <a:rPr lang="en-GB" sz="2000" dirty="0" smtClean="0">
                <a:latin typeface="Times New Roman" panose="02020603050405020304" pitchFamily="18" charset="0"/>
                <a:cs typeface="Times New Roman" panose="02020603050405020304" pitchFamily="18" charset="0"/>
              </a:rPr>
              <a:t>,</a:t>
            </a:r>
          </a:p>
          <a:p>
            <a:pPr algn="just"/>
            <a:r>
              <a:rPr lang="en-GB" sz="2000" dirty="0" smtClean="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high cost of input and veterinary services, </a:t>
            </a:r>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high </a:t>
            </a:r>
            <a:r>
              <a:rPr lang="en-GB" sz="2000" dirty="0">
                <a:latin typeface="Times New Roman" panose="02020603050405020304" pitchFamily="18" charset="0"/>
                <a:cs typeface="Times New Roman" panose="02020603050405020304" pitchFamily="18" charset="0"/>
              </a:rPr>
              <a:t>mortality rate, </a:t>
            </a:r>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diseases </a:t>
            </a:r>
            <a:r>
              <a:rPr lang="en-GB" sz="2000" dirty="0">
                <a:latin typeface="Times New Roman" panose="02020603050405020304" pitchFamily="18" charset="0"/>
                <a:cs typeface="Times New Roman" panose="02020603050405020304" pitchFamily="18" charset="0"/>
              </a:rPr>
              <a:t>and pest infection </a:t>
            </a:r>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and </a:t>
            </a:r>
            <a:r>
              <a:rPr lang="en-GB" sz="2000" dirty="0">
                <a:latin typeface="Times New Roman" panose="02020603050405020304" pitchFamily="18" charset="0"/>
                <a:cs typeface="Times New Roman" panose="02020603050405020304" pitchFamily="18" charset="0"/>
              </a:rPr>
              <a:t>theft </a:t>
            </a:r>
            <a:r>
              <a:rPr lang="en-GB" sz="2000" dirty="0" smtClean="0">
                <a:latin typeface="Times New Roman" panose="02020603050405020304" pitchFamily="18" charset="0"/>
                <a:cs typeface="Times New Roman" panose="02020603050405020304" pitchFamily="18" charset="0"/>
              </a:rPr>
              <a:t>( </a:t>
            </a:r>
            <a:r>
              <a:rPr lang="en-GB" sz="2000" dirty="0" err="1" smtClean="0">
                <a:latin typeface="Times New Roman" panose="02020603050405020304" pitchFamily="18" charset="0"/>
                <a:cs typeface="Times New Roman" panose="02020603050405020304" pitchFamily="18" charset="0"/>
              </a:rPr>
              <a:t>Adzitey</a:t>
            </a:r>
            <a:r>
              <a:rPr lang="en-GB" sz="2000" dirty="0" smtClean="0">
                <a:latin typeface="Times New Roman" panose="02020603050405020304" pitchFamily="18" charset="0"/>
                <a:cs typeface="Times New Roman" panose="02020603050405020304" pitchFamily="18" charset="0"/>
              </a:rPr>
              <a:t> 2013).</a:t>
            </a:r>
          </a:p>
          <a:p>
            <a:pPr marL="0" indent="0" algn="just">
              <a:buNone/>
            </a:pPr>
            <a:endParaRPr lang="en-GB" sz="20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9BA024E-738D-493E-84EF-BFACE4AFDF1D}" type="slidenum">
              <a:rPr lang="en-US" smtClean="0"/>
              <a:t>5</a:t>
            </a:fld>
            <a:endParaRPr lang="en-US"/>
          </a:p>
        </p:txBody>
      </p:sp>
    </p:spTree>
    <p:extLst>
      <p:ext uri="{BB962C8B-B14F-4D97-AF65-F5344CB8AC3E}">
        <p14:creationId xmlns:p14="http://schemas.microsoft.com/office/powerpoint/2010/main" val="3057767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9762"/>
          </a:xfrm>
        </p:spPr>
        <p:txBody>
          <a:bodyPr>
            <a:normAutofit fontScale="90000"/>
          </a:bodyPr>
          <a:lstStyle/>
          <a:p>
            <a:r>
              <a:rPr lang="en-GB" b="1" dirty="0">
                <a:latin typeface="Times New Roman" panose="02020603050405020304" pitchFamily="18" charset="0"/>
                <a:cs typeface="Times New Roman" panose="02020603050405020304" pitchFamily="18" charset="0"/>
              </a:rPr>
              <a:t>Problem Statement</a:t>
            </a:r>
            <a:endParaRPr lang="en-US" dirty="0"/>
          </a:p>
        </p:txBody>
      </p:sp>
      <p:sp>
        <p:nvSpPr>
          <p:cNvPr id="3" name="Content Placeholder 2"/>
          <p:cNvSpPr>
            <a:spLocks noGrp="1"/>
          </p:cNvSpPr>
          <p:nvPr>
            <p:ph idx="1"/>
          </p:nvPr>
        </p:nvSpPr>
        <p:spPr>
          <a:xfrm>
            <a:off x="76200" y="1066800"/>
            <a:ext cx="8915400" cy="5715000"/>
          </a:xfrm>
        </p:spPr>
        <p:txBody>
          <a:bodyPr>
            <a:normAutofit fontScale="92500" lnSpcReduction="20000"/>
          </a:bodyPr>
          <a:lstStyle/>
          <a:p>
            <a:pPr algn="just"/>
            <a:r>
              <a:rPr lang="en-GB" sz="2000" dirty="0" smtClean="0">
                <a:latin typeface="Times New Roman" panose="02020603050405020304" pitchFamily="18" charset="0"/>
                <a:cs typeface="Times New Roman" panose="02020603050405020304" pitchFamily="18" charset="0"/>
              </a:rPr>
              <a:t>Their inability to create the needed value has led to non- improvement in current production, processing and marketing in the Ghanaian beef cattle chain .</a:t>
            </a:r>
          </a:p>
          <a:p>
            <a:pPr marL="0" indent="0" algn="just">
              <a:buNone/>
            </a:pPr>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Consequently, these constraints have also resulted in low productivity, increase poverty and  relatively have lowered margin of value chain actors.</a:t>
            </a:r>
          </a:p>
          <a:p>
            <a:pPr marL="0" indent="0" algn="just">
              <a:buNone/>
            </a:pPr>
            <a:endParaRPr lang="en-GB" sz="2000" dirty="0" smtClean="0">
              <a:latin typeface="Times New Roman" panose="02020603050405020304" pitchFamily="18" charset="0"/>
              <a:cs typeface="Times New Roman" panose="02020603050405020304" pitchFamily="18" charset="0"/>
            </a:endParaRPr>
          </a:p>
          <a:p>
            <a:pPr algn="just"/>
            <a:r>
              <a:rPr lang="en-GB" sz="2000" dirty="0" smtClean="0">
                <a:latin typeface="Times New Roman" panose="02020603050405020304" pitchFamily="18" charset="0"/>
                <a:cs typeface="Times New Roman" panose="02020603050405020304" pitchFamily="18" charset="0"/>
              </a:rPr>
              <a:t>Though</a:t>
            </a:r>
            <a:r>
              <a:rPr lang="en-GB" sz="2000" dirty="0">
                <a:latin typeface="Times New Roman" panose="02020603050405020304" pitchFamily="18" charset="0"/>
                <a:cs typeface="Times New Roman" panose="02020603050405020304" pitchFamily="18" charset="0"/>
              </a:rPr>
              <a:t>, there are abundant agricultural activities, developing efficient marketing strategies for the supply of beef cattle is necessary to manage the animals for high off-take and maximize their value for meat production</a:t>
            </a:r>
            <a:r>
              <a:rPr lang="en-GB" sz="2000" dirty="0" smtClean="0">
                <a:latin typeface="Times New Roman" panose="02020603050405020304" pitchFamily="18" charset="0"/>
                <a:cs typeface="Times New Roman" panose="02020603050405020304" pitchFamily="18" charset="0"/>
              </a:rPr>
              <a:t>.</a:t>
            </a:r>
          </a:p>
          <a:p>
            <a:pPr marL="0" indent="0" algn="just">
              <a:buNone/>
            </a:pPr>
            <a:r>
              <a:rPr lang="en-GB" sz="2000" dirty="0" smtClean="0">
                <a:latin typeface="Times New Roman" panose="02020603050405020304" pitchFamily="18" charset="0"/>
                <a:cs typeface="Times New Roman" panose="02020603050405020304" pitchFamily="18" charset="0"/>
              </a:rPr>
              <a:t> </a:t>
            </a:r>
          </a:p>
          <a:p>
            <a:pPr algn="just"/>
            <a:r>
              <a:rPr lang="en-GB" sz="2000" dirty="0">
                <a:latin typeface="Times New Roman" panose="02020603050405020304" pitchFamily="18" charset="0"/>
                <a:cs typeface="Times New Roman" panose="02020603050405020304" pitchFamily="18" charset="0"/>
              </a:rPr>
              <a:t>Other technical and </a:t>
            </a:r>
            <a:r>
              <a:rPr lang="en-GB" sz="2000" dirty="0" smtClean="0">
                <a:latin typeface="Times New Roman" panose="02020603050405020304" pitchFamily="18" charset="0"/>
                <a:cs typeface="Times New Roman" panose="02020603050405020304" pitchFamily="18" charset="0"/>
              </a:rPr>
              <a:t>institutional </a:t>
            </a:r>
            <a:r>
              <a:rPr lang="en-GB" sz="2000" dirty="0">
                <a:latin typeface="Times New Roman" panose="02020603050405020304" pitchFamily="18" charset="0"/>
                <a:cs typeface="Times New Roman" panose="02020603050405020304" pitchFamily="18" charset="0"/>
              </a:rPr>
              <a:t>factors that affect value chain actors participation in the market include</a:t>
            </a:r>
            <a:r>
              <a:rPr lang="en-GB" sz="2000" dirty="0" smtClean="0">
                <a:latin typeface="Times New Roman" panose="02020603050405020304" pitchFamily="18" charset="0"/>
                <a:cs typeface="Times New Roman" panose="02020603050405020304" pitchFamily="18" charset="0"/>
              </a:rPr>
              <a:t>;</a:t>
            </a:r>
          </a:p>
          <a:p>
            <a:pPr algn="just"/>
            <a:r>
              <a:rPr lang="en-GB" sz="2000" dirty="0">
                <a:latin typeface="Times New Roman" panose="02020603050405020304" pitchFamily="18" charset="0"/>
                <a:cs typeface="Times New Roman" panose="02020603050405020304" pitchFamily="18" charset="0"/>
              </a:rPr>
              <a:t>Information asymmetry, </a:t>
            </a:r>
          </a:p>
          <a:p>
            <a:pPr algn="just"/>
            <a:r>
              <a:rPr lang="en-GB" sz="2000" dirty="0">
                <a:latin typeface="Times New Roman" panose="02020603050405020304" pitchFamily="18" charset="0"/>
                <a:cs typeface="Times New Roman" panose="02020603050405020304" pitchFamily="18" charset="0"/>
              </a:rPr>
              <a:t>inadequate market infrastructure, </a:t>
            </a:r>
          </a:p>
          <a:p>
            <a:pPr algn="just"/>
            <a:r>
              <a:rPr lang="en-GB" sz="2000" dirty="0">
                <a:latin typeface="Times New Roman" panose="02020603050405020304" pitchFamily="18" charset="0"/>
                <a:cs typeface="Times New Roman" panose="02020603050405020304" pitchFamily="18" charset="0"/>
              </a:rPr>
              <a:t>lack of access to  credit, </a:t>
            </a:r>
          </a:p>
          <a:p>
            <a:pPr algn="just"/>
            <a:r>
              <a:rPr lang="en-GB" sz="2000" dirty="0">
                <a:latin typeface="Times New Roman" panose="02020603050405020304" pitchFamily="18" charset="0"/>
                <a:cs typeface="Times New Roman" panose="02020603050405020304" pitchFamily="18" charset="0"/>
              </a:rPr>
              <a:t>high transaction cost </a:t>
            </a:r>
            <a:r>
              <a:rPr lang="en-GB" sz="2000" dirty="0" err="1">
                <a:latin typeface="Times New Roman" panose="02020603050405020304" pitchFamily="18" charset="0"/>
                <a:cs typeface="Times New Roman" panose="02020603050405020304" pitchFamily="18" charset="0"/>
              </a:rPr>
              <a:t>e.t.c</a:t>
            </a:r>
            <a:r>
              <a:rPr lang="en-GB" sz="2000" dirty="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a:t>
            </a:r>
          </a:p>
          <a:p>
            <a:pPr marL="82296" indent="0" algn="just">
              <a:buNone/>
            </a:pPr>
            <a:endParaRPr lang="en-GB" sz="2000" dirty="0" smtClean="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Therefore, understanding value chain approach will be crucial to understand the sources of the problems and recommend viable options to overcome the problems and improve the production and marketing of value added products. </a:t>
            </a:r>
          </a:p>
          <a:p>
            <a:pPr algn="just"/>
            <a:endParaRPr lang="en-GB" sz="2000" dirty="0">
              <a:latin typeface="Times New Roman" panose="02020603050405020304" pitchFamily="18" charset="0"/>
              <a:cs typeface="Times New Roman" panose="02020603050405020304" pitchFamily="18" charset="0"/>
            </a:endParaRPr>
          </a:p>
          <a:p>
            <a:pPr marL="0" indent="0" algn="just">
              <a:buNone/>
            </a:pPr>
            <a:endParaRPr lang="en-GB" sz="2000" dirty="0">
              <a:latin typeface="Times New Roman" panose="02020603050405020304" pitchFamily="18" charset="0"/>
              <a:cs typeface="Times New Roman" panose="02020603050405020304" pitchFamily="18" charset="0"/>
            </a:endParaRPr>
          </a:p>
          <a:p>
            <a:pPr algn="just"/>
            <a:endParaRPr lang="en-GB" sz="20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9BA024E-738D-493E-84EF-BFACE4AFDF1D}" type="slidenum">
              <a:rPr lang="en-US" smtClean="0"/>
              <a:t>6</a:t>
            </a:fld>
            <a:endParaRPr lang="en-US"/>
          </a:p>
        </p:txBody>
      </p:sp>
    </p:spTree>
    <p:extLst>
      <p:ext uri="{BB962C8B-B14F-4D97-AF65-F5344CB8AC3E}">
        <p14:creationId xmlns:p14="http://schemas.microsoft.com/office/powerpoint/2010/main" val="961390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52400"/>
            <a:ext cx="8839200" cy="6553200"/>
          </a:xfrm>
        </p:spPr>
      </p:pic>
      <p:sp>
        <p:nvSpPr>
          <p:cNvPr id="3" name="Slide Number Placeholder 2"/>
          <p:cNvSpPr>
            <a:spLocks noGrp="1"/>
          </p:cNvSpPr>
          <p:nvPr>
            <p:ph type="sldNum" sz="quarter" idx="12"/>
          </p:nvPr>
        </p:nvSpPr>
        <p:spPr/>
        <p:txBody>
          <a:bodyPr/>
          <a:lstStyle/>
          <a:p>
            <a:fld id="{89BA024E-738D-493E-84EF-BFACE4AFDF1D}" type="slidenum">
              <a:rPr lang="en-US" smtClean="0"/>
              <a:t>7</a:t>
            </a:fld>
            <a:endParaRPr lang="en-US"/>
          </a:p>
        </p:txBody>
      </p:sp>
    </p:spTree>
    <p:extLst>
      <p:ext uri="{BB962C8B-B14F-4D97-AF65-F5344CB8AC3E}">
        <p14:creationId xmlns:p14="http://schemas.microsoft.com/office/powerpoint/2010/main" val="2399136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0"/>
            <a:ext cx="8839200" cy="6477000"/>
          </a:xfrm>
        </p:spPr>
      </p:pic>
      <p:sp>
        <p:nvSpPr>
          <p:cNvPr id="5" name="Slide Number Placeholder 4"/>
          <p:cNvSpPr>
            <a:spLocks noGrp="1"/>
          </p:cNvSpPr>
          <p:nvPr>
            <p:ph type="sldNum" sz="quarter" idx="12"/>
          </p:nvPr>
        </p:nvSpPr>
        <p:spPr/>
        <p:txBody>
          <a:bodyPr/>
          <a:lstStyle/>
          <a:p>
            <a:fld id="{89BA024E-738D-493E-84EF-BFACE4AFDF1D}" type="slidenum">
              <a:rPr lang="en-US" smtClean="0"/>
              <a:t>8</a:t>
            </a:fld>
            <a:endParaRPr lang="en-US"/>
          </a:p>
        </p:txBody>
      </p:sp>
    </p:spTree>
    <p:extLst>
      <p:ext uri="{BB962C8B-B14F-4D97-AF65-F5344CB8AC3E}">
        <p14:creationId xmlns:p14="http://schemas.microsoft.com/office/powerpoint/2010/main" val="1512516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0"/>
            <a:ext cx="8839200" cy="6705600"/>
          </a:xfrm>
        </p:spPr>
      </p:pic>
      <p:sp>
        <p:nvSpPr>
          <p:cNvPr id="5" name="Slide Number Placeholder 4"/>
          <p:cNvSpPr>
            <a:spLocks noGrp="1"/>
          </p:cNvSpPr>
          <p:nvPr>
            <p:ph type="sldNum" sz="quarter" idx="12"/>
          </p:nvPr>
        </p:nvSpPr>
        <p:spPr/>
        <p:txBody>
          <a:bodyPr/>
          <a:lstStyle/>
          <a:p>
            <a:fld id="{89BA024E-738D-493E-84EF-BFACE4AFDF1D}" type="slidenum">
              <a:rPr lang="en-US" smtClean="0"/>
              <a:t>9</a:t>
            </a:fld>
            <a:endParaRPr lang="en-US"/>
          </a:p>
        </p:txBody>
      </p:sp>
    </p:spTree>
    <p:extLst>
      <p:ext uri="{BB962C8B-B14F-4D97-AF65-F5344CB8AC3E}">
        <p14:creationId xmlns:p14="http://schemas.microsoft.com/office/powerpoint/2010/main" val="407005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630</TotalTime>
  <Words>2482</Words>
  <Application>Microsoft Office PowerPoint</Application>
  <PresentationFormat>On-screen Show (4:3)</PresentationFormat>
  <Paragraphs>931</Paragraphs>
  <Slides>30</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Arial Black</vt:lpstr>
      <vt:lpstr>Calibri</vt:lpstr>
      <vt:lpstr>Calibri Light</vt:lpstr>
      <vt:lpstr>Cambria Math</vt:lpstr>
      <vt:lpstr>Gill Sans MT</vt:lpstr>
      <vt:lpstr>Times New Roman</vt:lpstr>
      <vt:lpstr>Verdana</vt:lpstr>
      <vt:lpstr>Wingdings 2</vt:lpstr>
      <vt:lpstr>Solstice</vt:lpstr>
      <vt:lpstr>Office Theme</vt:lpstr>
      <vt:lpstr>Analysis Of Beef Cattle Value Chain In The Forest-Savannah Transitional Zone Of Ghana </vt:lpstr>
      <vt:lpstr>OUTLINE OF PRESENTATION</vt:lpstr>
      <vt:lpstr>INTRODUCTION</vt:lpstr>
      <vt:lpstr>Introduction Cont’d</vt:lpstr>
      <vt:lpstr>Problem Statement</vt:lpstr>
      <vt:lpstr>Problem Statement</vt:lpstr>
      <vt:lpstr>PowerPoint Presentation</vt:lpstr>
      <vt:lpstr>PowerPoint Presentation</vt:lpstr>
      <vt:lpstr>PowerPoint Presentation</vt:lpstr>
      <vt:lpstr>PowerPoint Presentation</vt:lpstr>
      <vt:lpstr>RESEARCH OBJECTIVES</vt:lpstr>
      <vt:lpstr>Methodology</vt:lpstr>
      <vt:lpstr>Method of Analysis</vt:lpstr>
      <vt:lpstr>Method of Analysis</vt:lpstr>
      <vt:lpstr>Method of Analysis cont’d</vt:lpstr>
      <vt:lpstr>Method of Analysis cont’d</vt:lpstr>
      <vt:lpstr>RESULTS AND DISCUSSION </vt:lpstr>
      <vt:lpstr>Results and discussion cont’d</vt:lpstr>
      <vt:lpstr>Results and discussion cont’d</vt:lpstr>
      <vt:lpstr>Table 4: Credit access among beef value chain actors</vt:lpstr>
      <vt:lpstr>Table 5. Summary of value addition and Margin of Actors in the Beef Cattle Value Chain Analysis</vt:lpstr>
      <vt:lpstr>Table 6: Results on Return on Investment per Day (ROID)</vt:lpstr>
      <vt:lpstr>PowerPoint Presentation</vt:lpstr>
      <vt:lpstr>Table 7: Marketing constraints among value chain actors cont’d</vt:lpstr>
      <vt:lpstr>Results and discussion cont’d</vt:lpstr>
      <vt:lpstr>Summary &amp;conclusion</vt:lpstr>
      <vt:lpstr>Recommendation</vt:lpstr>
      <vt:lpstr>Acknowledgement</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Beef Cattle Value Chain In The Forest-Savannah Transitional Zone Of Ghana</dc:title>
  <dc:creator>CREDIT</dc:creator>
  <cp:lastModifiedBy>charlotte owusu</cp:lastModifiedBy>
  <cp:revision>72</cp:revision>
  <cp:lastPrinted>2017-02-14T00:23:28Z</cp:lastPrinted>
  <dcterms:created xsi:type="dcterms:W3CDTF">2017-02-09T18:29:43Z</dcterms:created>
  <dcterms:modified xsi:type="dcterms:W3CDTF">2017-02-21T04:20:00Z</dcterms:modified>
</cp:coreProperties>
</file>