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4" r:id="rId3"/>
    <p:sldId id="346" r:id="rId4"/>
    <p:sldId id="345" r:id="rId5"/>
    <p:sldId id="347" r:id="rId6"/>
    <p:sldId id="348" r:id="rId7"/>
    <p:sldId id="350" r:id="rId8"/>
    <p:sldId id="351" r:id="rId9"/>
    <p:sldId id="334" r:id="rId10"/>
    <p:sldId id="352" r:id="rId11"/>
    <p:sldId id="322" r:id="rId12"/>
    <p:sldId id="355" r:id="rId13"/>
    <p:sldId id="356" r:id="rId14"/>
    <p:sldId id="358" r:id="rId15"/>
    <p:sldId id="359" r:id="rId16"/>
    <p:sldId id="303" r:id="rId17"/>
  </p:sldIdLst>
  <p:sldSz cx="9144000" cy="6858000" type="screen4x3"/>
  <p:notesSz cx="6797675" cy="9982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4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261AD"/>
    <a:srgbClr val="63323F"/>
    <a:srgbClr val="000000"/>
    <a:srgbClr val="468C53"/>
    <a:srgbClr val="72201E"/>
    <a:srgbClr val="682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835" autoAdjust="0"/>
  </p:normalViewPr>
  <p:slideViewPr>
    <p:cSldViewPr>
      <p:cViewPr varScale="1">
        <p:scale>
          <a:sx n="67" d="100"/>
          <a:sy n="67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3144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63590396788637"/>
          <c:y val="2.1092869828744042E-2"/>
          <c:w val="0.57023660645360508"/>
          <c:h val="0.969101771268422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Sheet1!$F$9:$F$10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Sheet1!$G$9:$G$10</c:f>
              <c:numCache>
                <c:formatCode>0%</c:formatCode>
                <c:ptCount val="2"/>
                <c:pt idx="0">
                  <c:v>0.66</c:v>
                </c:pt>
                <c:pt idx="1">
                  <c:v>0.33999999999999997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5555555555555"/>
          <c:y val="0"/>
          <c:w val="0.55000000000000004"/>
          <c:h val="0.9166666666666666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Sheet1!$F$14:$F$15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Sheet1!$G$14:$G$15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Sheet1!$F$19:$F$20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Sheet1!$G$19:$G$20</c:f>
              <c:numCache>
                <c:formatCode>0%</c:formatCode>
                <c:ptCount val="2"/>
                <c:pt idx="0">
                  <c:v>0.34</c:v>
                </c:pt>
                <c:pt idx="1">
                  <c:v>0.65999999999999992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6B2F7-862C-4C3D-96CC-88B8C4D87854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81358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81358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52C94-81DE-4A41-A470-17428C6BB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67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8DE27D-6EC4-412D-86AE-46F9D566106C}" type="datetimeFigureOut">
              <a:rPr lang="en-US"/>
              <a:pPr>
                <a:defRPr/>
              </a:pPr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41545"/>
            <a:ext cx="5438140" cy="44919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81358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CA8AAB-0694-4B78-8FC8-3950FAED0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1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ilri/sets/72157632057087650/detail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MUST be a CGIAR logo or a CRP logo. You can copy and paste the logo you need from the final slide of this presentation. Then you can delete that final slide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replace a photo above, copy and paste this link in your browser: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http://www.flickr.com/photos/ilri/sets/72157632057087650/detail/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 a photo you like and the right size, copy and paste it in the block above.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67D74BA-9241-4FDF-9233-D13516D928C5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6699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CA8AAB-0694-4B78-8FC8-3950FAED07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6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CA8AAB-0694-4B78-8FC8-3950FAED07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2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CA8AAB-0694-4B78-8FC8-3950FAED07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37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CA8AAB-0694-4B78-8FC8-3950FAED07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18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CA8AAB-0694-4B78-8FC8-3950FAED07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17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CDB841EF-47C0-44DC-9DCF-F548741BD764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085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1600200"/>
            <a:ext cx="7620000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i="1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Authors minimum 18 points in italics</a:t>
            </a:r>
            <a:br>
              <a:rPr lang="en-US" dirty="0" smtClean="0"/>
            </a:br>
            <a:r>
              <a:rPr lang="en-US" dirty="0" smtClean="0"/>
              <a:t>with a maximum of two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219200" y="2590800"/>
            <a:ext cx="7620000" cy="985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Event</a:t>
            </a:r>
            <a:br>
              <a:rPr lang="en-US" dirty="0" smtClean="0"/>
            </a:br>
            <a:r>
              <a:rPr lang="en-US" dirty="0" smtClean="0"/>
              <a:t>Location 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219200" y="0"/>
            <a:ext cx="7620000" cy="1524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3000" i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Minimum of 30 point</a:t>
            </a:r>
          </a:p>
          <a:p>
            <a:pPr lvl="0"/>
            <a:r>
              <a:rPr lang="en-US" dirty="0" smtClean="0"/>
              <a:t>and maximum 3 lines title</a:t>
            </a:r>
          </a:p>
          <a:p>
            <a:pPr lvl="0"/>
            <a:r>
              <a:rPr lang="en-US" dirty="0" smtClean="0"/>
              <a:t>Remove or change the pictures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263" y="3886200"/>
            <a:ext cx="7772400" cy="19804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263" y="6044262"/>
            <a:ext cx="7772400" cy="61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06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1066800" y="1600200"/>
            <a:ext cx="8229600" cy="5029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  <a:defRPr sz="3000"/>
            </a:lvl1pPr>
            <a:lvl2pPr marL="742950" indent="-285750">
              <a:lnSpc>
                <a:spcPct val="100000"/>
              </a:lnSpc>
              <a:buClr>
                <a:srgbClr val="468C53"/>
              </a:buClr>
              <a:buFont typeface="Arial" pitchFamily="34" charset="0"/>
              <a:buChar char="•"/>
              <a:defRPr sz="2600"/>
            </a:lvl2pPr>
            <a:lvl3pPr marL="1143000" indent="-228600">
              <a:buClr>
                <a:srgbClr val="468C53"/>
              </a:buClr>
              <a:buFont typeface="Arial" pitchFamily="34" charset="0"/>
              <a:buChar char="•"/>
              <a:defRPr sz="2200"/>
            </a:lvl3pPr>
            <a:lvl4pPr marL="1600200" indent="-228600">
              <a:buClr>
                <a:srgbClr val="468C53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468C53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Main point 6 point smaller than slide title</a:t>
            </a:r>
          </a:p>
          <a:p>
            <a:pPr lvl="1"/>
            <a:r>
              <a:rPr lang="en-US" dirty="0" smtClean="0"/>
              <a:t>Bullet points 4 point less than main point</a:t>
            </a:r>
          </a:p>
          <a:p>
            <a:pPr lvl="1"/>
            <a:r>
              <a:rPr lang="en-US" dirty="0" smtClean="0"/>
              <a:t>Font type is Calibri</a:t>
            </a:r>
          </a:p>
          <a:p>
            <a:pPr lvl="2"/>
            <a:r>
              <a:rPr lang="en-US" dirty="0" smtClean="0"/>
              <a:t>It is advised in one slide maximum 6 bullets</a:t>
            </a:r>
          </a:p>
          <a:p>
            <a:pPr lvl="3"/>
            <a:r>
              <a:rPr lang="en-US" dirty="0" smtClean="0"/>
              <a:t>We recommend you use images on slides</a:t>
            </a:r>
          </a:p>
          <a:p>
            <a:pPr lvl="3"/>
            <a:r>
              <a:rPr lang="en-US" dirty="0" smtClean="0"/>
              <a:t>You can change partner logos on front page</a:t>
            </a:r>
          </a:p>
          <a:p>
            <a:pPr lvl="4"/>
            <a:r>
              <a:rPr lang="en-US" dirty="0" smtClean="0"/>
              <a:t>You have to duplicate this slide for more inside pages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9203"/>
            <a:ext cx="1562100" cy="103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1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/separat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85900" y="2590800"/>
            <a:ext cx="6172200" cy="16002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100">
                <a:solidFill>
                  <a:srgbClr val="63323F"/>
                </a:solidFill>
              </a:defRPr>
            </a:lvl1pPr>
            <a:lvl2pPr>
              <a:defRPr>
                <a:solidFill>
                  <a:srgbClr val="63323F"/>
                </a:solidFill>
              </a:defRPr>
            </a:lvl2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smtClean="0">
                <a:solidFill>
                  <a:srgbClr val="3261AD"/>
                </a:solidFill>
                <a:effectLst/>
                <a:latin typeface="Calibri"/>
                <a:cs typeface="Times New Roman"/>
              </a:rPr>
              <a:t>Click to edit Master text styles</a:t>
            </a:r>
          </a:p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smtClean="0">
                <a:solidFill>
                  <a:srgbClr val="3261AD"/>
                </a:solidFill>
                <a:effectLst/>
                <a:latin typeface="Calibri"/>
                <a:cs typeface="Times New Roman"/>
              </a:rPr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39729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/map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9203"/>
            <a:ext cx="1562100" cy="1038797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66800" y="304800"/>
            <a:ext cx="7620000" cy="6096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000" i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Use map and figures as big as possible</a:t>
            </a:r>
          </a:p>
        </p:txBody>
      </p:sp>
    </p:spTree>
    <p:extLst>
      <p:ext uri="{BB962C8B-B14F-4D97-AF65-F5344CB8AC3E}">
        <p14:creationId xmlns:p14="http://schemas.microsoft.com/office/powerpoint/2010/main" val="209142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384800" y="1219200"/>
            <a:ext cx="3759200" cy="56388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0" y="1219200"/>
            <a:ext cx="4284662" cy="4953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468C53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468C53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468C53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468C53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468C53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9203"/>
            <a:ext cx="1562100" cy="103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48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re info and addre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304868" y="6543675"/>
            <a:ext cx="6705600" cy="231775"/>
            <a:chOff x="1066800" y="6543985"/>
            <a:chExt cx="6705600" cy="230832"/>
          </a:xfrm>
        </p:grpSpPr>
        <p:sp>
          <p:nvSpPr>
            <p:cNvPr id="3" name="TextBox 6"/>
            <p:cNvSpPr txBox="1">
              <a:spLocks noChangeArrowheads="1"/>
            </p:cNvSpPr>
            <p:nvPr/>
          </p:nvSpPr>
          <p:spPr bwMode="auto">
            <a:xfrm>
              <a:off x="1676400" y="6543985"/>
              <a:ext cx="60960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5F0500"/>
                </a:buClr>
                <a:defRPr/>
              </a:pPr>
              <a:r>
                <a:rPr lang="en-US" sz="900" i="1" dirty="0" smtClean="0">
                  <a:latin typeface="+mj-lt"/>
                </a:rPr>
                <a:t>The presentation has a Creative Commons </a:t>
              </a:r>
              <a:r>
                <a:rPr lang="en-US" sz="900" i="1" dirty="0" err="1" smtClean="0">
                  <a:latin typeface="+mj-lt"/>
                </a:rPr>
                <a:t>licence</a:t>
              </a:r>
              <a:r>
                <a:rPr lang="en-US" sz="900" i="1" dirty="0" smtClean="0">
                  <a:latin typeface="+mj-lt"/>
                </a:rPr>
                <a:t>. You are free to re-use or distribute this work, provided credit is given to ILRI.</a:t>
              </a:r>
              <a:endParaRPr lang="en-US" sz="900" dirty="0" smtClean="0">
                <a:latin typeface="+mj-lt"/>
              </a:endParaRPr>
            </a:p>
          </p:txBody>
        </p:sp>
        <p:pic>
          <p:nvPicPr>
            <p:cNvPr id="4" name="Picture 3" descr="P:\Pictures&amp;Resources\Icons\by-nc-sa.pn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6554505"/>
              <a:ext cx="598485" cy="209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4"/>
          <p:cNvSpPr/>
          <p:nvPr userDrawn="1"/>
        </p:nvSpPr>
        <p:spPr>
          <a:xfrm>
            <a:off x="2641539" y="3149025"/>
            <a:ext cx="4032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1200" baseline="0" dirty="0" smtClean="0">
                <a:solidFill>
                  <a:srgbClr val="468C53"/>
                </a:solidFill>
                <a:latin typeface="Calibri" pitchFamily="34" charset="0"/>
                <a:ea typeface="+mn-ea"/>
                <a:cs typeface="Arial" charset="0"/>
              </a:rPr>
              <a:t>www.lives-ethiopia.org</a:t>
            </a:r>
            <a:endParaRPr lang="en-US" sz="3200" kern="1200" baseline="0" dirty="0">
              <a:solidFill>
                <a:srgbClr val="468C53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68" y="3733800"/>
            <a:ext cx="7772400" cy="61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91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rgbClr val="468C5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1" r:id="rId2"/>
    <p:sldLayoutId id="2147483707" r:id="rId3"/>
    <p:sldLayoutId id="2147483704" r:id="rId4"/>
    <p:sldLayoutId id="2147483705" r:id="rId5"/>
    <p:sldLayoutId id="214748370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952500" y="304801"/>
            <a:ext cx="8153400" cy="1981199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2500" b="1" dirty="0"/>
              <a:t>Factors affecting household decision to allocate credit for livestock production: Evidence from Ethiopia</a:t>
            </a:r>
            <a:endParaRPr lang="de-DE" sz="2500" b="1" dirty="0" smtClean="0"/>
          </a:p>
          <a:p>
            <a:pPr marL="0" indent="0" algn="ctr">
              <a:buNone/>
            </a:pPr>
            <a:endParaRPr lang="de-DE" sz="2000" dirty="0" smtClean="0"/>
          </a:p>
          <a:p>
            <a:pPr marL="0" indent="0" algn="ctr">
              <a:buNone/>
            </a:pPr>
            <a:r>
              <a:rPr lang="de-DE" sz="2000" dirty="0" smtClean="0"/>
              <a:t>Kaleb Shiferaw, Berhanu Gebremedhin and Dereje Legesse</a:t>
            </a:r>
          </a:p>
          <a:p>
            <a:pPr marL="0" indent="0" algn="ctr">
              <a:buNone/>
            </a:pPr>
            <a:r>
              <a:rPr lang="en-US" sz="1600" i="1" dirty="0"/>
              <a:t>International Livestock Research </a:t>
            </a:r>
            <a:r>
              <a:rPr lang="en-US" sz="1600" i="1" dirty="0" smtClean="0"/>
              <a:t>Institute (</a:t>
            </a:r>
            <a:r>
              <a:rPr lang="de-DE" sz="1600" i="1" dirty="0" smtClean="0"/>
              <a:t>ILRI)</a:t>
            </a:r>
            <a:endParaRPr lang="en-US" sz="16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952500" y="2286000"/>
            <a:ext cx="8039100" cy="1524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/>
              <a:t>International </a:t>
            </a:r>
            <a:r>
              <a:rPr lang="en-US" sz="2000" b="1" dirty="0"/>
              <a:t>conference on </a:t>
            </a:r>
            <a:r>
              <a:rPr lang="en-US" sz="2000" b="1" dirty="0" smtClean="0"/>
              <a:t>Livestock </a:t>
            </a:r>
            <a:r>
              <a:rPr lang="en-US" sz="2000" b="1" dirty="0"/>
              <a:t>value chain finance and access to </a:t>
            </a:r>
            <a:r>
              <a:rPr lang="en-US" sz="2000" b="1" dirty="0" smtClean="0"/>
              <a:t>credit </a:t>
            </a:r>
          </a:p>
          <a:p>
            <a:pPr marL="0" indent="0" algn="ctr">
              <a:buNone/>
            </a:pPr>
            <a:r>
              <a:rPr lang="en-US" sz="2000" dirty="0" smtClean="0"/>
              <a:t>Swazi </a:t>
            </a:r>
            <a:r>
              <a:rPr lang="en-US" sz="2000" dirty="0"/>
              <a:t>Spa Conference Center , </a:t>
            </a:r>
            <a:r>
              <a:rPr lang="en-US" sz="2000" dirty="0" err="1"/>
              <a:t>Ezulwini</a:t>
            </a:r>
            <a:r>
              <a:rPr lang="en-US" sz="2000" dirty="0"/>
              <a:t>, </a:t>
            </a:r>
            <a:r>
              <a:rPr lang="en-US" sz="2000" dirty="0" smtClean="0"/>
              <a:t>Swaziland</a:t>
            </a:r>
          </a:p>
          <a:p>
            <a:pPr marL="0" indent="0" algn="ctr">
              <a:buNone/>
            </a:pPr>
            <a:r>
              <a:rPr lang="en-US" sz="2000" dirty="0" smtClean="0"/>
              <a:t>February </a:t>
            </a:r>
            <a:r>
              <a:rPr lang="en-US" sz="2000" dirty="0"/>
              <a:t>21 - 23, </a:t>
            </a:r>
            <a:r>
              <a:rPr lang="en-US" sz="2000" dirty="0" smtClean="0"/>
              <a:t>2017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23192" y="609600"/>
            <a:ext cx="8068408" cy="5257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/>
              <a:t>Data 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study is based </a:t>
            </a:r>
            <a:r>
              <a:rPr lang="en-US" sz="2400" dirty="0" smtClean="0"/>
              <a:t>on </a:t>
            </a:r>
            <a:r>
              <a:rPr lang="en-US" sz="2400" dirty="0"/>
              <a:t>a cross-sectional baseline data collected </a:t>
            </a:r>
            <a:r>
              <a:rPr lang="en-US" sz="2400" dirty="0" smtClean="0"/>
              <a:t>for LIVES </a:t>
            </a:r>
            <a:r>
              <a:rPr lang="en-US" sz="2400" dirty="0"/>
              <a:t>project for the 2012/13 production year. </a:t>
            </a:r>
            <a:endParaRPr lang="en-US" sz="2400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data was collected from February to April 2014 from randomly selected rural households in four regions of Ethiopia (Amhara, Oromia, </a:t>
            </a:r>
            <a:r>
              <a:rPr lang="en-US" sz="2400" dirty="0" err="1"/>
              <a:t>SNNPR</a:t>
            </a:r>
            <a:r>
              <a:rPr lang="en-US" sz="2400" dirty="0"/>
              <a:t> and Tigray</a:t>
            </a:r>
            <a:r>
              <a:rPr lang="en-US" sz="2400" dirty="0" smtClean="0"/>
              <a:t>).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From the randomly selected respondents, a total of 1,400 reported as having a positive demand for credit. Thus analysis is based on this households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14400" y="152400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990000"/>
                </a:solidFill>
              </a:rPr>
              <a:t>Cont’d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2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-30034"/>
            <a:ext cx="7010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990000"/>
                </a:solidFill>
              </a:rPr>
              <a:t>Results and Discussion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66800" y="798730"/>
            <a:ext cx="7924800" cy="5373469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000" dirty="0" smtClean="0"/>
              <a:t>	</a:t>
            </a: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4416914"/>
                  </p:ext>
                </p:extLst>
              </p:nvPr>
            </p:nvGraphicFramePr>
            <p:xfrm>
              <a:off x="1091153" y="466494"/>
              <a:ext cx="7391400" cy="5954121"/>
            </p:xfrm>
            <a:graphic>
              <a:graphicData uri="http://schemas.openxmlformats.org/drawingml/2006/table">
                <a:tbl>
                  <a:tblPr firstRow="1" firstCol="1" bandRow="1">
                    <a:tableStyleId>{3B4B98B0-60AC-42C2-AFA5-B58CD77FA1E5}</a:tableStyleId>
                  </a:tblPr>
                  <a:tblGrid>
                    <a:gridCol w="5486400"/>
                    <a:gridCol w="1905000"/>
                  </a:tblGrid>
                  <a:tr h="309275">
                    <a:tc rowSpan="2"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Stage 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𝒀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</a:txBody>
                      <a:tcPr marL="32365" marR="32365" marT="0" marB="0"/>
                    </a:tc>
                  </a:tr>
                  <a:tr h="44232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Explanatory Variable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Household head sex (1=Male)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  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-0.242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0.022)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Household head age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C000"/>
                              </a:solidFill>
                              <a:effectLst/>
                            </a:rPr>
                            <a:t>      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0.060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0.006)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Household head age square/100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   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-0.0537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0.016)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Literacy status of household head (1=Literate)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   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0.199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0.012)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Total dependency ratio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0.023 (</a:t>
                          </a:r>
                          <a:r>
                            <a:rPr lang="en-US" sz="1600" dirty="0">
                              <a:effectLst/>
                            </a:rPr>
                            <a:t>0.689)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Labor supply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0.011 (</a:t>
                          </a:r>
                          <a:r>
                            <a:rPr lang="en-US" sz="1600" dirty="0">
                              <a:effectLst/>
                            </a:rPr>
                            <a:t>0.753)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Total land owned by the household (in hectare)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-0.084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0.099)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Total land owned by the household squared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0.005 (</a:t>
                          </a:r>
                          <a:r>
                            <a:rPr lang="en-US" sz="1600" dirty="0">
                              <a:effectLst/>
                            </a:rPr>
                            <a:t>0.352)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Household asset value  (10,000  2013 birr)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  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0.017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0.021)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Distance to market town (in kilo meter)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0.002 (</a:t>
                          </a:r>
                          <a:r>
                            <a:rPr lang="en-US" sz="1600" dirty="0">
                              <a:effectLst/>
                            </a:rPr>
                            <a:t>0.681)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Access to general extension services (1=Yes)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      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0.275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0.005)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Communal grazing land (in hectare per </a:t>
                          </a:r>
                          <a:r>
                            <a:rPr lang="en-US" sz="1600" dirty="0" err="1">
                              <a:effectLst/>
                            </a:rPr>
                            <a:t>TLU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0.335 (</a:t>
                          </a:r>
                          <a:r>
                            <a:rPr lang="en-US" sz="1600" dirty="0">
                              <a:effectLst/>
                            </a:rPr>
                            <a:t>0.215)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Distance to rural saving and credit institutions (in kilometer)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    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-0.026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092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Wage rate for off-farm employment for male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    0.012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4416914"/>
                  </p:ext>
                </p:extLst>
              </p:nvPr>
            </p:nvGraphicFramePr>
            <p:xfrm>
              <a:off x="1091153" y="466494"/>
              <a:ext cx="7391400" cy="5386431"/>
            </p:xfrm>
            <a:graphic>
              <a:graphicData uri="http://schemas.openxmlformats.org/drawingml/2006/table">
                <a:tbl>
                  <a:tblPr firstRow="1" firstCol="1" bandRow="1">
                    <a:tableStyleId>{3B4B98B0-60AC-42C2-AFA5-B58CD77FA1E5}</a:tableStyleId>
                  </a:tblPr>
                  <a:tblGrid>
                    <a:gridCol w="5486400"/>
                    <a:gridCol w="1905000"/>
                  </a:tblGrid>
                  <a:tr h="327914">
                    <a:tc rowSpan="2"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Stage 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</a:tr>
                  <a:tr h="254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2365" marR="32365" marT="0" marB="0">
                        <a:blipFill rotWithShape="0">
                          <a:blip r:embed="rId3"/>
                          <a:stretch>
                            <a:fillRect l="-287859" t="-71429" r="-319" b="-1005195"/>
                          </a:stretch>
                        </a:blipFill>
                      </a:tcPr>
                    </a:tc>
                  </a:tr>
                  <a:tr h="44232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Explanatory Variable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Household head sex (1=Male)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  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-0.242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0.022)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Household head age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C000"/>
                              </a:solidFill>
                              <a:effectLst/>
                            </a:rPr>
                            <a:t>      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0.060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0.006)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Household head age square/100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   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-0.0537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0.016)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Literacy status of household head (1=Literate)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   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0.199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0.012)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Total dependency ratio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0.023 (</a:t>
                          </a:r>
                          <a:r>
                            <a:rPr lang="en-US" sz="1600" dirty="0">
                              <a:effectLst/>
                            </a:rPr>
                            <a:t>0.689)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Labor supply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0.011 (</a:t>
                          </a:r>
                          <a:r>
                            <a:rPr lang="en-US" sz="1600" dirty="0">
                              <a:effectLst/>
                            </a:rPr>
                            <a:t>0.753)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Total land owned by the household (in hectare)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-0.084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0.099)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Total land owned by the household squared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0.005 (</a:t>
                          </a:r>
                          <a:r>
                            <a:rPr lang="en-US" sz="1600" dirty="0">
                              <a:effectLst/>
                            </a:rPr>
                            <a:t>0.352)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Household asset value  (10,000  2013 birr)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  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0.017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0.021)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Distance to market town (in kilo meter)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0.002 (</a:t>
                          </a:r>
                          <a:r>
                            <a:rPr lang="en-US" sz="1600" dirty="0">
                              <a:effectLst/>
                            </a:rPr>
                            <a:t>0.681)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Access to general extension services (1=Yes)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      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0.275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0.005)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Communal grazing land (in hectare per </a:t>
                          </a:r>
                          <a:r>
                            <a:rPr lang="en-US" sz="1600" dirty="0" err="1">
                              <a:effectLst/>
                            </a:rPr>
                            <a:t>TLU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0.335 (</a:t>
                          </a:r>
                          <a:r>
                            <a:rPr lang="en-US" sz="1600" dirty="0">
                              <a:effectLst/>
                            </a:rPr>
                            <a:t>0.215)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Distance to rural saving and credit institutions (in kilometer)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    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-0.026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Wage rate for off-farm employment for male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    0.012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Line Callout 1 8"/>
              <p:cNvSpPr/>
              <p:nvPr/>
            </p:nvSpPr>
            <p:spPr>
              <a:xfrm>
                <a:off x="5943600" y="1800776"/>
                <a:ext cx="2133600" cy="609600"/>
              </a:xfrm>
              <a:prstGeom prst="borderCallout1">
                <a:avLst>
                  <a:gd name="adj1" fmla="val 49678"/>
                  <a:gd name="adj2" fmla="val -2357"/>
                  <a:gd name="adj3" fmla="val 131303"/>
                  <a:gd name="adj4" fmla="val -80814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=.07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Line Callout 1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800776"/>
                <a:ext cx="2133600" cy="609600"/>
              </a:xfrm>
              <a:prstGeom prst="borderCallout1">
                <a:avLst>
                  <a:gd name="adj1" fmla="val 49678"/>
                  <a:gd name="adj2" fmla="val -2357"/>
                  <a:gd name="adj3" fmla="val 131303"/>
                  <a:gd name="adj4" fmla="val -80814"/>
                </a:avLst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Line Callout 1 9"/>
              <p:cNvSpPr/>
              <p:nvPr/>
            </p:nvSpPr>
            <p:spPr>
              <a:xfrm>
                <a:off x="5791200" y="4399729"/>
                <a:ext cx="2133600" cy="609600"/>
              </a:xfrm>
              <a:prstGeom prst="borderCallout1">
                <a:avLst>
                  <a:gd name="adj1" fmla="val 55864"/>
                  <a:gd name="adj2" fmla="val 294"/>
                  <a:gd name="adj3" fmla="val 111616"/>
                  <a:gd name="adj4" fmla="val -53866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𝑥𝑡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=.0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Line Callout 1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399729"/>
                <a:ext cx="2133600" cy="609600"/>
              </a:xfrm>
              <a:prstGeom prst="borderCallout1">
                <a:avLst>
                  <a:gd name="adj1" fmla="val 55864"/>
                  <a:gd name="adj2" fmla="val 294"/>
                  <a:gd name="adj3" fmla="val 111616"/>
                  <a:gd name="adj4" fmla="val -53866"/>
                </a:avLst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Line Callout 1 10"/>
              <p:cNvSpPr/>
              <p:nvPr/>
            </p:nvSpPr>
            <p:spPr>
              <a:xfrm>
                <a:off x="3314700" y="5451512"/>
                <a:ext cx="4953000" cy="326416"/>
              </a:xfrm>
              <a:prstGeom prst="borderCallout1">
                <a:avLst>
                  <a:gd name="adj1" fmla="val 64650"/>
                  <a:gd name="adj2" fmla="val -347"/>
                  <a:gd name="adj3" fmla="val 125094"/>
                  <a:gd name="adj4" fmla="val -1011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 smtClean="0"/>
                  <a:t>is 6.3% higher for </a:t>
                </a:r>
                <a:r>
                  <a:rPr lang="en-US" sz="1400" b="1" dirty="0" err="1" smtClean="0"/>
                  <a:t>hh</a:t>
                </a:r>
                <a:r>
                  <a:rPr lang="en-US" sz="1400" b="1" dirty="0" smtClean="0"/>
                  <a:t> within 1km that </a:t>
                </a:r>
                <a:r>
                  <a:rPr lang="en-US" sz="1400" b="1" dirty="0" err="1" smtClean="0"/>
                  <a:t>hh</a:t>
                </a:r>
                <a:r>
                  <a:rPr lang="en-US" sz="1400" b="1" dirty="0" smtClean="0"/>
                  <a:t> within 6km</a:t>
                </a:r>
                <a:endParaRPr lang="en-US" sz="1400" b="1" dirty="0"/>
              </a:p>
            </p:txBody>
          </p:sp>
        </mc:Choice>
        <mc:Fallback xmlns="">
          <p:sp>
            <p:nvSpPr>
              <p:cNvPr id="11" name="Line Callout 1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5451512"/>
                <a:ext cx="4953000" cy="326416"/>
              </a:xfrm>
              <a:prstGeom prst="borderCallout1">
                <a:avLst>
                  <a:gd name="adj1" fmla="val 64650"/>
                  <a:gd name="adj2" fmla="val -347"/>
                  <a:gd name="adj3" fmla="val 125094"/>
                  <a:gd name="adj4" fmla="val -10118"/>
                </a:avLst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09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-30034"/>
            <a:ext cx="7010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990000"/>
                </a:solidFill>
              </a:rPr>
              <a:t>Con’d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66800" y="798730"/>
            <a:ext cx="7924800" cy="5373469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000" dirty="0" smtClean="0"/>
              <a:t>	</a:t>
            </a: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8545940"/>
                  </p:ext>
                </p:extLst>
              </p:nvPr>
            </p:nvGraphicFramePr>
            <p:xfrm>
              <a:off x="1295400" y="685800"/>
              <a:ext cx="7086600" cy="5511800"/>
            </p:xfrm>
            <a:graphic>
              <a:graphicData uri="http://schemas.openxmlformats.org/drawingml/2006/table">
                <a:tbl>
                  <a:tblPr firstRow="1" firstCol="1" bandRow="1">
                    <a:tableStyleId>{5FD0F851-EC5A-4D38-B0AD-8093EC10F338}</a:tableStyleId>
                  </a:tblPr>
                  <a:tblGrid>
                    <a:gridCol w="4572000"/>
                    <a:gridCol w="2514600"/>
                  </a:tblGrid>
                  <a:tr h="98696">
                    <a:tc rowSpan="2"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Stage 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𝒀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</a:txBody>
                      <a:tcPr marL="32365" marR="32365" marT="0" marB="0"/>
                    </a:tc>
                  </a:tr>
                  <a:tr h="17272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Explanatory Variable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Household head sex (1=Male)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0.190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0.076)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Household head age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0.014 (</a:t>
                          </a:r>
                          <a:r>
                            <a:rPr lang="en-US" sz="1600" dirty="0">
                              <a:effectLst/>
                            </a:rPr>
                            <a:t>0.597)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Household head age square/100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0.011 (</a:t>
                          </a:r>
                          <a:r>
                            <a:rPr lang="en-US" sz="1600" dirty="0">
                              <a:effectLst/>
                            </a:rPr>
                            <a:t>0.666)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Literacy status of household head (1=Literate)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0.106 (</a:t>
                          </a:r>
                          <a:r>
                            <a:rPr lang="en-US" sz="1600" dirty="0">
                              <a:effectLst/>
                            </a:rPr>
                            <a:t>0.256)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Total dependency ratio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0.030 (</a:t>
                          </a:r>
                          <a:r>
                            <a:rPr lang="en-US" sz="1600" dirty="0">
                              <a:effectLst/>
                            </a:rPr>
                            <a:t>0.637)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Labor supply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0.029 (</a:t>
                          </a:r>
                          <a:r>
                            <a:rPr lang="en-US" sz="1600" dirty="0">
                              <a:effectLst/>
                            </a:rPr>
                            <a:t>0.443)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Total land owned by the household (in hectare)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     0.219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FF0000"/>
                              </a:solidFill>
                              <a:effectLst/>
                            </a:rPr>
                            <a:t>Total land owned by the household squared</a:t>
                          </a:r>
                          <a:endParaRPr lang="en-US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  -0.012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0.027)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Household asset value  (10,000  2013 birr)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0.007 (</a:t>
                          </a:r>
                          <a:r>
                            <a:rPr lang="en-US" sz="1600" dirty="0">
                              <a:effectLst/>
                            </a:rPr>
                            <a:t>0.277)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Distance to market town (in kilo meter)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0.003 (</a:t>
                          </a:r>
                          <a:r>
                            <a:rPr lang="en-US" sz="1600" dirty="0">
                              <a:effectLst/>
                            </a:rPr>
                            <a:t>0.532)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B050"/>
                              </a:solidFill>
                              <a:effectLst/>
                            </a:rPr>
                            <a:t>Access to general extension services (1=Yes)</a:t>
                          </a:r>
                          <a:endParaRPr lang="en-US" sz="160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      0.386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0.009)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Communal grazing land (in hectare per </a:t>
                          </a:r>
                          <a:r>
                            <a:rPr lang="en-US" sz="1600" dirty="0" err="1">
                              <a:effectLst/>
                            </a:rPr>
                            <a:t>TLU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0.218 (</a:t>
                          </a:r>
                          <a:r>
                            <a:rPr lang="en-US" sz="1600" dirty="0">
                              <a:effectLst/>
                            </a:rPr>
                            <a:t>0.488)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197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Wage rate for off-farm employment for male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   -0.011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8545940"/>
                  </p:ext>
                </p:extLst>
              </p:nvPr>
            </p:nvGraphicFramePr>
            <p:xfrm>
              <a:off x="1295400" y="685800"/>
              <a:ext cx="7086600" cy="5284724"/>
            </p:xfrm>
            <a:graphic>
              <a:graphicData uri="http://schemas.openxmlformats.org/drawingml/2006/table">
                <a:tbl>
                  <a:tblPr firstRow="1" firstCol="1" bandRow="1">
                    <a:tableStyleId>{5FD0F851-EC5A-4D38-B0AD-8093EC10F338}</a:tableStyleId>
                  </a:tblPr>
                  <a:tblGrid>
                    <a:gridCol w="4572000"/>
                    <a:gridCol w="2514600"/>
                  </a:tblGrid>
                  <a:tr h="365760">
                    <a:tc rowSpan="2"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Stage 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</a:tr>
                  <a:tr h="254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2365" marR="32365" marT="0" marB="0">
                        <a:blipFill rotWithShape="0">
                          <a:blip r:embed="rId3"/>
                          <a:stretch>
                            <a:fillRect l="-181598" t="-95313" r="-484" b="-119375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Explanatory Variable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Household head sex (1=Male)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0.190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0.076)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Household head age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0.014 (</a:t>
                          </a:r>
                          <a:r>
                            <a:rPr lang="en-US" sz="1600" dirty="0">
                              <a:effectLst/>
                            </a:rPr>
                            <a:t>0.597)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Household head age square/100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0.011 (</a:t>
                          </a:r>
                          <a:r>
                            <a:rPr lang="en-US" sz="1600" dirty="0">
                              <a:effectLst/>
                            </a:rPr>
                            <a:t>0.666)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Literacy status of household head (1=Literate)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0.106 (</a:t>
                          </a:r>
                          <a:r>
                            <a:rPr lang="en-US" sz="1600" dirty="0">
                              <a:effectLst/>
                            </a:rPr>
                            <a:t>0.256)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Total dependency ratio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0.030 (</a:t>
                          </a:r>
                          <a:r>
                            <a:rPr lang="en-US" sz="1600" dirty="0">
                              <a:effectLst/>
                            </a:rPr>
                            <a:t>0.637)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Labor supply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0.029 (</a:t>
                          </a:r>
                          <a:r>
                            <a:rPr lang="en-US" sz="1600" dirty="0">
                              <a:effectLst/>
                            </a:rPr>
                            <a:t>0.443)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Total land owned by the household (in hectare)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     0.219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FF0000"/>
                              </a:solidFill>
                              <a:effectLst/>
                            </a:rPr>
                            <a:t>Total land owned by the household squared</a:t>
                          </a:r>
                          <a:endParaRPr lang="en-US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  -0.012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0.027)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Household asset value  (10,000  2013 birr)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0.007 (</a:t>
                          </a:r>
                          <a:r>
                            <a:rPr lang="en-US" sz="1600" dirty="0">
                              <a:effectLst/>
                            </a:rPr>
                            <a:t>0.277)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Distance to market town (in kilo meter)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0.003 (</a:t>
                          </a:r>
                          <a:r>
                            <a:rPr lang="en-US" sz="1600" dirty="0">
                              <a:effectLst/>
                            </a:rPr>
                            <a:t>0.532)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B050"/>
                              </a:solidFill>
                              <a:effectLst/>
                            </a:rPr>
                            <a:t>Access to general extension services (1=Yes)</a:t>
                          </a:r>
                          <a:endParaRPr lang="en-US" sz="160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      0.386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0.009)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Communal grazing land (in hectare per </a:t>
                          </a:r>
                          <a:r>
                            <a:rPr lang="en-US" sz="1600" dirty="0" err="1">
                              <a:effectLst/>
                            </a:rPr>
                            <a:t>TLU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0.218 (</a:t>
                          </a:r>
                          <a:r>
                            <a:rPr lang="en-US" sz="1600" dirty="0">
                              <a:effectLst/>
                            </a:rPr>
                            <a:t>0.488)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Wage rate for off-farm employment for male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   -0.011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Line Callout 1 12"/>
              <p:cNvSpPr/>
              <p:nvPr/>
            </p:nvSpPr>
            <p:spPr>
              <a:xfrm>
                <a:off x="4991100" y="1749843"/>
                <a:ext cx="3086100" cy="608814"/>
              </a:xfrm>
              <a:prstGeom prst="borderCallout1">
                <a:avLst>
                  <a:gd name="adj1" fmla="val 57412"/>
                  <a:gd name="adj2" fmla="val -889"/>
                  <a:gd name="adj3" fmla="val -5993"/>
                  <a:gd name="adj4" fmla="val -3864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𝑠𝑒𝑥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=.0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Line Callout 1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100" y="1749843"/>
                <a:ext cx="3086100" cy="608814"/>
              </a:xfrm>
              <a:prstGeom prst="borderCallout1">
                <a:avLst>
                  <a:gd name="adj1" fmla="val 57412"/>
                  <a:gd name="adj2" fmla="val -889"/>
                  <a:gd name="adj3" fmla="val -5993"/>
                  <a:gd name="adj4" fmla="val -38647"/>
                </a:avLst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Line Callout 1 13"/>
              <p:cNvSpPr/>
              <p:nvPr/>
            </p:nvSpPr>
            <p:spPr>
              <a:xfrm>
                <a:off x="4991493" y="2395553"/>
                <a:ext cx="3086100" cy="608814"/>
              </a:xfrm>
              <a:prstGeom prst="borderCallout1">
                <a:avLst>
                  <a:gd name="adj1" fmla="val 46574"/>
                  <a:gd name="adj2" fmla="val 943"/>
                  <a:gd name="adj3" fmla="val -109735"/>
                  <a:gd name="adj4" fmla="val -38342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𝑠𝑒𝑥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=.0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Line Callout 1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493" y="2395553"/>
                <a:ext cx="3086100" cy="608814"/>
              </a:xfrm>
              <a:prstGeom prst="borderCallout1">
                <a:avLst>
                  <a:gd name="adj1" fmla="val 46574"/>
                  <a:gd name="adj2" fmla="val 943"/>
                  <a:gd name="adj3" fmla="val -109735"/>
                  <a:gd name="adj4" fmla="val -38342"/>
                </a:avLst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Line Callout 1 14"/>
              <p:cNvSpPr/>
              <p:nvPr/>
            </p:nvSpPr>
            <p:spPr>
              <a:xfrm>
                <a:off x="4838700" y="3932120"/>
                <a:ext cx="3695700" cy="608814"/>
              </a:xfrm>
              <a:prstGeom prst="borderCallout1">
                <a:avLst>
                  <a:gd name="adj1" fmla="val 45025"/>
                  <a:gd name="adj2" fmla="val 484"/>
                  <a:gd name="adj3" fmla="val -12186"/>
                  <a:gd name="adj4" fmla="val -2096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𝑙𝑎𝑛𝑑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𝑙𝑎𝑛𝑑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=.0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Line Callout 1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3932120"/>
                <a:ext cx="3695700" cy="608814"/>
              </a:xfrm>
              <a:prstGeom prst="borderCallout1">
                <a:avLst>
                  <a:gd name="adj1" fmla="val 45025"/>
                  <a:gd name="adj2" fmla="val 484"/>
                  <a:gd name="adj3" fmla="val -12186"/>
                  <a:gd name="adj4" fmla="val -20965"/>
                </a:avLst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Line Callout 1 15"/>
              <p:cNvSpPr/>
              <p:nvPr/>
            </p:nvSpPr>
            <p:spPr>
              <a:xfrm>
                <a:off x="4838700" y="5439379"/>
                <a:ext cx="3314700" cy="609600"/>
              </a:xfrm>
              <a:prstGeom prst="borderCallout1">
                <a:avLst>
                  <a:gd name="adj1" fmla="val 52771"/>
                  <a:gd name="adj2" fmla="val 259"/>
                  <a:gd name="adj3" fmla="val -21374"/>
                  <a:gd name="adj4" fmla="val -17703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𝑥𝑡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213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Line Callout 1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5439379"/>
                <a:ext cx="3314700" cy="609600"/>
              </a:xfrm>
              <a:prstGeom prst="borderCallout1">
                <a:avLst>
                  <a:gd name="adj1" fmla="val 52771"/>
                  <a:gd name="adj2" fmla="val 259"/>
                  <a:gd name="adj3" fmla="val -21374"/>
                  <a:gd name="adj4" fmla="val -17703"/>
                </a:avLst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09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-30034"/>
            <a:ext cx="7010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990000"/>
                </a:solidFill>
              </a:rPr>
              <a:t>Con’d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66800" y="798730"/>
            <a:ext cx="7924800" cy="5373469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000" dirty="0" smtClean="0"/>
              <a:t>	</a:t>
            </a: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9499694"/>
                  </p:ext>
                </p:extLst>
              </p:nvPr>
            </p:nvGraphicFramePr>
            <p:xfrm>
              <a:off x="1066800" y="457200"/>
              <a:ext cx="7621571" cy="5877560"/>
            </p:xfrm>
            <a:graphic>
              <a:graphicData uri="http://schemas.openxmlformats.org/drawingml/2006/table">
                <a:tbl>
                  <a:tblPr firstRow="1" firstCol="1" bandRow="1">
                    <a:tableStyleId>{3B4B98B0-60AC-42C2-AFA5-B58CD77FA1E5}</a:tableStyleId>
                  </a:tblPr>
                  <a:tblGrid>
                    <a:gridCol w="5259371"/>
                    <a:gridCol w="2362200"/>
                  </a:tblGrid>
                  <a:tr h="355139">
                    <a:tc rowSpan="2"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Stage 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𝒀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</a:txBody>
                      <a:tcPr marL="32365" marR="32365" marT="0" marB="0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Explanatory Variable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18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Household head sex (1=Male)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-0.344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0.054)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Household head age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0.009 (</a:t>
                          </a:r>
                          <a:r>
                            <a:rPr lang="en-US" sz="1600" dirty="0">
                              <a:effectLst/>
                            </a:rPr>
                            <a:t>0.830)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Household head age square/100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0.004 (</a:t>
                          </a:r>
                          <a:r>
                            <a:rPr lang="en-US" sz="1600" dirty="0">
                              <a:effectLst/>
                            </a:rPr>
                            <a:t>0.928)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18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Literacy status of household head (1=Literate)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0.302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0.052)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Total dependency ratio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0.074 (</a:t>
                          </a:r>
                          <a:r>
                            <a:rPr lang="en-US" sz="1600" dirty="0">
                              <a:effectLst/>
                            </a:rPr>
                            <a:t>0.438)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Labor supply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0.032 (</a:t>
                          </a:r>
                          <a:r>
                            <a:rPr lang="en-US" sz="1600" dirty="0">
                              <a:effectLst/>
                            </a:rPr>
                            <a:t>0.597)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18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FF0000"/>
                              </a:solidFill>
                              <a:effectLst/>
                            </a:rPr>
                            <a:t>Total land owned by the household (in hectare)</a:t>
                          </a:r>
                          <a:endParaRPr lang="en-US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    -0.559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18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B050"/>
                              </a:solidFill>
                              <a:effectLst/>
                            </a:rPr>
                            <a:t>Total land owned by the household squared</a:t>
                          </a:r>
                          <a:endParaRPr lang="en-US" sz="160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      0.031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18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B050"/>
                              </a:solidFill>
                              <a:effectLst/>
                            </a:rPr>
                            <a:t>Household asset value  (10,000  2013 birr)</a:t>
                          </a:r>
                          <a:endParaRPr lang="en-US" sz="160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  0.022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0.044)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Distance to livestock watering point (in </a:t>
                          </a:r>
                          <a:r>
                            <a:rPr lang="en-US" sz="1600" dirty="0" smtClean="0">
                              <a:effectLst/>
                            </a:rPr>
                            <a:t>kilometer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0.035 (</a:t>
                          </a:r>
                          <a:r>
                            <a:rPr lang="en-US" sz="1600" dirty="0">
                              <a:effectLst/>
                            </a:rPr>
                            <a:t>0.770)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Distance to market town (in </a:t>
                          </a:r>
                          <a:r>
                            <a:rPr lang="en-US" sz="1600" dirty="0" smtClean="0">
                              <a:effectLst/>
                            </a:rPr>
                            <a:t>kilometer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0.000 (</a:t>
                          </a:r>
                          <a:r>
                            <a:rPr lang="en-US" sz="1600" dirty="0">
                              <a:effectLst/>
                            </a:rPr>
                            <a:t>0.971)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Access to general extension services (1=Yes)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-0.369 (</a:t>
                          </a:r>
                          <a:r>
                            <a:rPr lang="en-US" sz="1600" dirty="0">
                              <a:effectLst/>
                            </a:rPr>
                            <a:t>0.284)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1839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B050"/>
                              </a:solidFill>
                              <a:effectLst/>
                            </a:rPr>
                            <a:t>Access to livestock focused extension services (1=Yes)</a:t>
                          </a:r>
                          <a:endParaRPr lang="en-US" sz="160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0.503***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0.005)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Communal grazing land (in hectare per </a:t>
                          </a:r>
                          <a:r>
                            <a:rPr lang="en-US" sz="1600" dirty="0" err="1">
                              <a:effectLst/>
                            </a:rPr>
                            <a:t>TLU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0.562 (</a:t>
                          </a:r>
                          <a:r>
                            <a:rPr lang="en-US" sz="1600" dirty="0">
                              <a:effectLst/>
                            </a:rPr>
                            <a:t>0.371)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9499694"/>
                  </p:ext>
                </p:extLst>
              </p:nvPr>
            </p:nvGraphicFramePr>
            <p:xfrm>
              <a:off x="1066800" y="457200"/>
              <a:ext cx="7621571" cy="5544274"/>
            </p:xfrm>
            <a:graphic>
              <a:graphicData uri="http://schemas.openxmlformats.org/drawingml/2006/table">
                <a:tbl>
                  <a:tblPr firstRow="1" firstCol="1" bandRow="1">
                    <a:tableStyleId>{3B4B98B0-60AC-42C2-AFA5-B58CD77FA1E5}</a:tableStyleId>
                  </a:tblPr>
                  <a:tblGrid>
                    <a:gridCol w="5259371"/>
                    <a:gridCol w="2362200"/>
                  </a:tblGrid>
                  <a:tr h="355139">
                    <a:tc rowSpan="2"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Stage 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</a:tr>
                  <a:tr h="254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2365" marR="32365" marT="0" marB="0">
                        <a:blipFill rotWithShape="0">
                          <a:blip r:embed="rId3"/>
                          <a:stretch>
                            <a:fillRect l="-222423" t="-95238" r="-258" b="-1284127"/>
                          </a:stretch>
                        </a:blipFill>
                      </a:tcPr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Explanatory Variable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Household head sex (1=Male)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-0.344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0.054)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Household head age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0.009 (</a:t>
                          </a:r>
                          <a:r>
                            <a:rPr lang="en-US" sz="1600" dirty="0">
                              <a:effectLst/>
                            </a:rPr>
                            <a:t>0.830)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Household head age square/100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0.004 (</a:t>
                          </a:r>
                          <a:r>
                            <a:rPr lang="en-US" sz="1600" dirty="0">
                              <a:effectLst/>
                            </a:rPr>
                            <a:t>0.928)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Literacy status of household head (1=Literate)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0.302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0.052)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Total dependency ratio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0.074 (</a:t>
                          </a:r>
                          <a:r>
                            <a:rPr lang="en-US" sz="1600" dirty="0">
                              <a:effectLst/>
                            </a:rPr>
                            <a:t>0.438)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Labor supply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0.032 (</a:t>
                          </a:r>
                          <a:r>
                            <a:rPr lang="en-US" sz="1600" dirty="0">
                              <a:effectLst/>
                            </a:rPr>
                            <a:t>0.597)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FF0000"/>
                              </a:solidFill>
                              <a:effectLst/>
                            </a:rPr>
                            <a:t>Total land owned by the household (in hectare)</a:t>
                          </a:r>
                          <a:endParaRPr lang="en-US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    -0.559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B050"/>
                              </a:solidFill>
                              <a:effectLst/>
                            </a:rPr>
                            <a:t>Total land owned by the household squared</a:t>
                          </a:r>
                          <a:endParaRPr lang="en-US" sz="160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      0.031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0.000)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B050"/>
                              </a:solidFill>
                              <a:effectLst/>
                            </a:rPr>
                            <a:t>Household asset value  (10,000  2013 birr)</a:t>
                          </a:r>
                          <a:endParaRPr lang="en-US" sz="160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   0.022</a:t>
                          </a: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0.044)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Distance to livestock watering point (in </a:t>
                          </a:r>
                          <a:r>
                            <a:rPr lang="en-US" sz="1600" dirty="0" smtClean="0">
                              <a:effectLst/>
                            </a:rPr>
                            <a:t>kilometer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0.035 (</a:t>
                          </a:r>
                          <a:r>
                            <a:rPr lang="en-US" sz="1600" dirty="0">
                              <a:effectLst/>
                            </a:rPr>
                            <a:t>0.770)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Distance to market town (in </a:t>
                          </a:r>
                          <a:r>
                            <a:rPr lang="en-US" sz="1600" dirty="0" smtClean="0">
                              <a:effectLst/>
                            </a:rPr>
                            <a:t>kilometer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0.000 (</a:t>
                          </a:r>
                          <a:r>
                            <a:rPr lang="en-US" sz="1600" dirty="0">
                              <a:effectLst/>
                            </a:rPr>
                            <a:t>0.971)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Access to general extension services (1=Yes)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-0.369 (</a:t>
                          </a:r>
                          <a:r>
                            <a:rPr lang="en-US" sz="1600" dirty="0">
                              <a:effectLst/>
                            </a:rPr>
                            <a:t>0.284)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  <a:tr h="32791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B050"/>
                              </a:solidFill>
                              <a:effectLst/>
                            </a:rPr>
                            <a:t>Access to livestock focused extension services (1=Yes)</a:t>
                          </a:r>
                          <a:endParaRPr lang="en-US" sz="160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0.503*** (</a:t>
                          </a:r>
                          <a:r>
                            <a:rPr lang="en-US" sz="1600" dirty="0">
                              <a:solidFill>
                                <a:srgbClr val="00B050"/>
                              </a:solidFill>
                              <a:effectLst/>
                            </a:rPr>
                            <a:t>0.005)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</a:tr>
                  <a:tr h="3551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Communal grazing land (in hectare per </a:t>
                          </a:r>
                          <a:r>
                            <a:rPr lang="en-US" sz="1600" dirty="0" err="1">
                              <a:effectLst/>
                            </a:rPr>
                            <a:t>TLU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</a:t>
                          </a:r>
                          <a:r>
                            <a:rPr lang="en-US" sz="1600" dirty="0" smtClean="0">
                              <a:effectLst/>
                            </a:rPr>
                            <a:t>0.562 (</a:t>
                          </a:r>
                          <a:r>
                            <a:rPr lang="en-US" sz="1600" dirty="0">
                              <a:effectLst/>
                            </a:rPr>
                            <a:t>0.371)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2365" marR="32365" marT="0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Line Callout 1 9"/>
              <p:cNvSpPr/>
              <p:nvPr/>
            </p:nvSpPr>
            <p:spPr>
              <a:xfrm>
                <a:off x="4343400" y="1524000"/>
                <a:ext cx="3881879" cy="608814"/>
              </a:xfrm>
              <a:prstGeom prst="borderCallout1">
                <a:avLst>
                  <a:gd name="adj1" fmla="val 57412"/>
                  <a:gd name="adj2" fmla="val -889"/>
                  <a:gd name="adj3" fmla="val -18380"/>
                  <a:gd name="adj4" fmla="val -2650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𝑠𝑒𝑥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Line Callout 1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524000"/>
                <a:ext cx="3881879" cy="608814"/>
              </a:xfrm>
              <a:prstGeom prst="borderCallout1">
                <a:avLst>
                  <a:gd name="adj1" fmla="val 57412"/>
                  <a:gd name="adj2" fmla="val -889"/>
                  <a:gd name="adj3" fmla="val -18380"/>
                  <a:gd name="adj4" fmla="val -26505"/>
                </a:avLst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Line Callout 1 10"/>
              <p:cNvSpPr/>
              <p:nvPr/>
            </p:nvSpPr>
            <p:spPr>
              <a:xfrm>
                <a:off x="4176467" y="2620048"/>
                <a:ext cx="3881879" cy="608814"/>
              </a:xfrm>
              <a:prstGeom prst="borderCallout1">
                <a:avLst>
                  <a:gd name="adj1" fmla="val 57412"/>
                  <a:gd name="adj2" fmla="val -889"/>
                  <a:gd name="adj3" fmla="val -18380"/>
                  <a:gd name="adj4" fmla="val -2650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𝑒𝑑𝑢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099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Line Callout 1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467" y="2620048"/>
                <a:ext cx="3881879" cy="608814"/>
              </a:xfrm>
              <a:prstGeom prst="borderCallout1">
                <a:avLst>
                  <a:gd name="adj1" fmla="val 57412"/>
                  <a:gd name="adj2" fmla="val -889"/>
                  <a:gd name="adj3" fmla="val -18380"/>
                  <a:gd name="adj4" fmla="val -26505"/>
                </a:avLst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Line Callout 1 11"/>
              <p:cNvSpPr/>
              <p:nvPr/>
            </p:nvSpPr>
            <p:spPr>
              <a:xfrm>
                <a:off x="5559125" y="4213550"/>
                <a:ext cx="3086100" cy="608814"/>
              </a:xfrm>
              <a:prstGeom prst="borderCallout1">
                <a:avLst>
                  <a:gd name="adj1" fmla="val 57412"/>
                  <a:gd name="adj2" fmla="val -889"/>
                  <a:gd name="adj3" fmla="val 257412"/>
                  <a:gd name="adj4" fmla="val -2722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Line Callout 1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125" y="4213550"/>
                <a:ext cx="3086100" cy="608814"/>
              </a:xfrm>
              <a:prstGeom prst="borderCallout1">
                <a:avLst>
                  <a:gd name="adj1" fmla="val 57412"/>
                  <a:gd name="adj2" fmla="val -889"/>
                  <a:gd name="adj3" fmla="val 257412"/>
                  <a:gd name="adj4" fmla="val -27225"/>
                </a:avLst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Line Callout 1 16"/>
              <p:cNvSpPr/>
              <p:nvPr/>
            </p:nvSpPr>
            <p:spPr>
              <a:xfrm>
                <a:off x="5570848" y="4849975"/>
                <a:ext cx="3086100" cy="608814"/>
              </a:xfrm>
              <a:prstGeom prst="borderCallout1">
                <a:avLst>
                  <a:gd name="adj1" fmla="val 46574"/>
                  <a:gd name="adj2" fmla="val 943"/>
                  <a:gd name="adj3" fmla="val 150885"/>
                  <a:gd name="adj4" fmla="val -2722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Line Callout 1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848" y="4849975"/>
                <a:ext cx="3086100" cy="608814"/>
              </a:xfrm>
              <a:prstGeom prst="borderCallout1">
                <a:avLst>
                  <a:gd name="adj1" fmla="val 46574"/>
                  <a:gd name="adj2" fmla="val 943"/>
                  <a:gd name="adj3" fmla="val 150885"/>
                  <a:gd name="adj4" fmla="val -27225"/>
                </a:avLst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915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524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990000"/>
                </a:solidFill>
              </a:rPr>
              <a:t>Conclusions and implications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44019" y="798731"/>
            <a:ext cx="7696200" cy="52578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Non-negligible </a:t>
            </a:r>
            <a:r>
              <a:rPr lang="en-US" sz="2000" dirty="0"/>
              <a:t>proportion of households </a:t>
            </a:r>
            <a:r>
              <a:rPr lang="en-US" sz="2000" dirty="0" smtClean="0"/>
              <a:t>allocate the </a:t>
            </a:r>
            <a:r>
              <a:rPr lang="en-US" sz="2000" dirty="0"/>
              <a:t>credit </a:t>
            </a:r>
            <a:r>
              <a:rPr lang="en-US" sz="2000" dirty="0" smtClean="0"/>
              <a:t>for non-productive </a:t>
            </a:r>
            <a:r>
              <a:rPr lang="en-US" sz="2000" dirty="0"/>
              <a:t>activities such as </a:t>
            </a:r>
            <a:r>
              <a:rPr lang="en-US" sz="2000" dirty="0" smtClean="0"/>
              <a:t>household </a:t>
            </a:r>
            <a:r>
              <a:rPr lang="en-US" sz="2000" dirty="0"/>
              <a:t>expenditure. </a:t>
            </a:r>
            <a:endParaRPr lang="en-US" sz="2000" dirty="0" smtClean="0"/>
          </a:p>
          <a:p>
            <a:pPr marL="1085850" lvl="1" indent="-342900">
              <a:spcBef>
                <a:spcPts val="1200"/>
              </a:spcBef>
              <a:buClr>
                <a:srgbClr val="FF0000"/>
              </a:buClr>
              <a:buFont typeface="Webdings" panose="05030102010509060703" pitchFamily="18" charset="2"/>
              <a:buChar char=""/>
            </a:pPr>
            <a:r>
              <a:rPr lang="en-US" sz="2000" b="1" dirty="0"/>
              <a:t>Improving access to credit does not automatically translate into more productive households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Female </a:t>
            </a:r>
            <a:r>
              <a:rPr lang="en-US" sz="2000" dirty="0"/>
              <a:t>household heads are more likely to allocate credit for livestock production </a:t>
            </a:r>
            <a:endParaRPr lang="en-US" sz="2000" dirty="0" smtClean="0"/>
          </a:p>
          <a:p>
            <a:pPr marL="1085850" lvl="1" indent="-342900">
              <a:spcBef>
                <a:spcPts val="1200"/>
              </a:spcBef>
              <a:buClr>
                <a:srgbClr val="FF0000"/>
              </a:buClr>
              <a:buFont typeface="Webdings" panose="05030102010509060703" pitchFamily="18" charset="2"/>
              <a:buChar char=""/>
            </a:pPr>
            <a:r>
              <a:rPr lang="en-US" sz="2000" b="1" dirty="0"/>
              <a:t>Extending credit to females may lead to improved households’ access to animal sources foods (</a:t>
            </a:r>
            <a:r>
              <a:rPr lang="en-US" sz="2000" b="1" dirty="0" err="1"/>
              <a:t>ASF</a:t>
            </a:r>
            <a:r>
              <a:rPr lang="en-US" sz="2000" b="1" dirty="0"/>
              <a:t>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Literate farmers are liker to allocate credit for livestock production</a:t>
            </a:r>
          </a:p>
          <a:p>
            <a:pPr marL="1085850" lvl="1" indent="-342900">
              <a:spcBef>
                <a:spcPts val="1200"/>
              </a:spcBef>
              <a:buClr>
                <a:srgbClr val="FF0000"/>
              </a:buClr>
              <a:buFont typeface="Webdings" panose="05030102010509060703" pitchFamily="18" charset="2"/>
              <a:buChar char=""/>
            </a:pPr>
            <a:r>
              <a:rPr lang="en-US" sz="2000" b="1" dirty="0" smtClean="0"/>
              <a:t>Improving </a:t>
            </a:r>
            <a:r>
              <a:rPr lang="en-US" sz="2000" b="1" dirty="0"/>
              <a:t>rural education and literacy can enhance livestock development. </a:t>
            </a:r>
            <a:endParaRPr lang="en-US" sz="2200" b="1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1817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524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990000"/>
                </a:solidFill>
              </a:rPr>
              <a:t>Cont’d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914400"/>
            <a:ext cx="7696200" cy="5334000"/>
          </a:xfrm>
          <a:solidFill>
            <a:schemeClr val="bg1"/>
          </a:solidFill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Access </a:t>
            </a:r>
            <a:r>
              <a:rPr lang="en-US" sz="2400" dirty="0"/>
              <a:t>to livestock focused extension services has statistically positive effect on farmers’ decision to allocate credit for livestock. </a:t>
            </a:r>
          </a:p>
          <a:p>
            <a:pPr marL="1085850" lvl="1" indent="-342900">
              <a:spcBef>
                <a:spcPts val="2400"/>
              </a:spcBef>
              <a:buClr>
                <a:srgbClr val="FF0000"/>
              </a:buClr>
              <a:buFont typeface="Webdings" panose="05030102010509060703" pitchFamily="18" charset="2"/>
              <a:buChar char=""/>
            </a:pPr>
            <a:r>
              <a:rPr lang="en-US" sz="2400" b="1" dirty="0" smtClean="0"/>
              <a:t>It </a:t>
            </a:r>
            <a:r>
              <a:rPr lang="en-US" sz="2400" b="1" dirty="0"/>
              <a:t>is possible to increase livestock products and productivity by combining improved access to credit with livestock focused extension service. </a:t>
            </a:r>
            <a:endParaRPr lang="en-US" sz="2400" b="1" dirty="0" smtClean="0"/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400" dirty="0" smtClean="0"/>
              <a:t>‘‘Credit-plus</a:t>
            </a:r>
            <a:r>
              <a:rPr lang="en-US" sz="2400" dirty="0"/>
              <a:t>’’ </a:t>
            </a:r>
            <a:r>
              <a:rPr lang="en-US" sz="2400" dirty="0" smtClean="0"/>
              <a:t>approach, which is availing credit together with support services, ensures </a:t>
            </a:r>
            <a:r>
              <a:rPr lang="en-US" sz="2400" dirty="0"/>
              <a:t>proper exploitation of the available </a:t>
            </a:r>
            <a:r>
              <a:rPr lang="en-US" sz="2400" dirty="0" smtClean="0"/>
              <a:t>opportunities credit access entails.</a:t>
            </a:r>
            <a:endParaRPr lang="en-US" sz="2400" dirty="0"/>
          </a:p>
          <a:p>
            <a:pPr marL="342900" indent="-342900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24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767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2133600"/>
            <a:ext cx="7848600" cy="72813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IN" altLang="en-US" sz="5000" b="1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Arial" charset="0"/>
              </a:rPr>
              <a:t>Thank You for your attention </a:t>
            </a:r>
            <a:endParaRPr lang="en-IN" altLang="en-US" sz="5000" b="1" dirty="0">
              <a:solidFill>
                <a:srgbClr val="FF00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295400" y="909034"/>
            <a:ext cx="6324600" cy="40384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Introduction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Conceptual framework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Methods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Results and discussion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Conclusion and implication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355036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990000"/>
                </a:solidFill>
              </a:rPr>
              <a:t>Outline of the presentation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14400" y="762000"/>
            <a:ext cx="8077200" cy="54102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Access </a:t>
            </a:r>
            <a:r>
              <a:rPr lang="en-US" sz="2000" dirty="0"/>
              <a:t>to </a:t>
            </a:r>
            <a:r>
              <a:rPr lang="en-US" sz="2000" dirty="0" smtClean="0"/>
              <a:t>and proper use </a:t>
            </a:r>
            <a:r>
              <a:rPr lang="en-US" sz="2000" dirty="0"/>
              <a:t>of agricultural credit </a:t>
            </a:r>
            <a:r>
              <a:rPr lang="en-US" sz="2000" dirty="0" smtClean="0"/>
              <a:t>increase </a:t>
            </a:r>
            <a:r>
              <a:rPr lang="en-US" sz="2000" dirty="0"/>
              <a:t>agricultural production and improve rural livelihoods </a:t>
            </a:r>
            <a:r>
              <a:rPr lang="en-US" sz="1600" dirty="0" smtClean="0"/>
              <a:t>(</a:t>
            </a:r>
            <a:r>
              <a:rPr lang="en-US" sz="1600" dirty="0"/>
              <a:t>Abdallah, </a:t>
            </a:r>
            <a:r>
              <a:rPr lang="en-US" sz="1600" dirty="0" smtClean="0"/>
              <a:t>2016; </a:t>
            </a:r>
            <a:r>
              <a:rPr lang="en-US" sz="1600" dirty="0" err="1"/>
              <a:t>Gatti</a:t>
            </a:r>
            <a:r>
              <a:rPr lang="en-US" sz="1600" dirty="0"/>
              <a:t> and Love, 2006; </a:t>
            </a:r>
            <a:r>
              <a:rPr lang="en-US" sz="1600" dirty="0" err="1"/>
              <a:t>Shimamura</a:t>
            </a:r>
            <a:r>
              <a:rPr lang="en-US" sz="1600" dirty="0"/>
              <a:t> and </a:t>
            </a:r>
            <a:r>
              <a:rPr lang="en-US" sz="1600" dirty="0" err="1"/>
              <a:t>Lastarria-Cornhiel</a:t>
            </a:r>
            <a:r>
              <a:rPr lang="en-US" sz="1600" dirty="0"/>
              <a:t>, 2010). </a:t>
            </a:r>
            <a:endParaRPr lang="en-US" sz="16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Encourages technology </a:t>
            </a:r>
            <a:r>
              <a:rPr lang="en-US" sz="2000" dirty="0"/>
              <a:t>adoption and agricultural intensification by smallholders.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For example</a:t>
            </a:r>
          </a:p>
          <a:p>
            <a:pPr marL="1085850" lvl="1" indent="-342900">
              <a:lnSpc>
                <a:spcPct val="150000"/>
              </a:lnSpc>
            </a:pPr>
            <a:r>
              <a:rPr lang="en-US" sz="1800" dirty="0" smtClean="0"/>
              <a:t>Removing </a:t>
            </a:r>
            <a:r>
              <a:rPr lang="en-US" sz="1800" dirty="0"/>
              <a:t>credit constraints </a:t>
            </a:r>
            <a:r>
              <a:rPr lang="en-US" sz="1800" dirty="0" smtClean="0"/>
              <a:t>increases agricultural productivity </a:t>
            </a:r>
            <a:r>
              <a:rPr lang="en-US" sz="1800" dirty="0"/>
              <a:t>by 75</a:t>
            </a:r>
            <a:r>
              <a:rPr lang="en-US" sz="1800" dirty="0" smtClean="0"/>
              <a:t>% </a:t>
            </a:r>
            <a:r>
              <a:rPr lang="en-US" sz="1600" dirty="0" smtClean="0"/>
              <a:t>(Dong </a:t>
            </a:r>
            <a:r>
              <a:rPr lang="en-US" sz="1600" dirty="0"/>
              <a:t>et al</a:t>
            </a:r>
            <a:r>
              <a:rPr lang="en-US" sz="1600" dirty="0" smtClean="0"/>
              <a:t>., 2012)</a:t>
            </a:r>
          </a:p>
          <a:p>
            <a:pPr marL="1085850" lvl="1" indent="-342900">
              <a:lnSpc>
                <a:spcPct val="150000"/>
              </a:lnSpc>
            </a:pPr>
            <a:r>
              <a:rPr lang="en-US" sz="1800" dirty="0" smtClean="0"/>
              <a:t>Increased </a:t>
            </a:r>
            <a:r>
              <a:rPr lang="en-US" sz="1800" dirty="0"/>
              <a:t>access to credit </a:t>
            </a:r>
            <a:r>
              <a:rPr lang="en-US" sz="1800" dirty="0" smtClean="0"/>
              <a:t>increases </a:t>
            </a:r>
            <a:r>
              <a:rPr lang="en-US" sz="1800" dirty="0"/>
              <a:t>adoption of agricultural </a:t>
            </a:r>
            <a:r>
              <a:rPr lang="en-US" sz="1800" dirty="0" smtClean="0"/>
              <a:t>technologies </a:t>
            </a:r>
            <a:r>
              <a:rPr lang="en-US" sz="1600" dirty="0" smtClean="0"/>
              <a:t>(Abdallah</a:t>
            </a:r>
            <a:r>
              <a:rPr lang="en-US" sz="1600" dirty="0"/>
              <a:t>, </a:t>
            </a:r>
            <a:r>
              <a:rPr lang="en-US" sz="1600" dirty="0" smtClean="0"/>
              <a:t>2016)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355036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990000"/>
                </a:solidFill>
              </a:rPr>
              <a:t>Introduction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7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90600" y="838199"/>
            <a:ext cx="8077200" cy="5638801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However, smallholders are credit constrained and their use </a:t>
            </a:r>
            <a:r>
              <a:rPr lang="en-US" sz="2000" dirty="0"/>
              <a:t>of agricultural credit </a:t>
            </a:r>
            <a:r>
              <a:rPr lang="en-US" sz="2000" dirty="0" smtClean="0"/>
              <a:t>leaves a lot to be desired.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Access to credit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914400" y="152400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990000"/>
                </a:solidFill>
              </a:rPr>
              <a:t>Cont’d</a:t>
            </a:r>
            <a:endParaRPr lang="en-US" sz="3000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820558"/>
              </p:ext>
            </p:extLst>
          </p:nvPr>
        </p:nvGraphicFramePr>
        <p:xfrm>
          <a:off x="533400" y="2743201"/>
          <a:ext cx="3124200" cy="213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 bwMode="auto">
          <a:xfrm>
            <a:off x="3962400" y="2971800"/>
            <a:ext cx="2819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+mn-lt"/>
                <a:cs typeface="+mn-cs"/>
              </a:rPr>
              <a:t>Use of credit for agricultural activities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319333"/>
              </p:ext>
            </p:extLst>
          </p:nvPr>
        </p:nvGraphicFramePr>
        <p:xfrm>
          <a:off x="3429000" y="3657600"/>
          <a:ext cx="2819400" cy="2050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 bwMode="auto">
          <a:xfrm>
            <a:off x="6248400" y="3671500"/>
            <a:ext cx="2819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n-lt"/>
                <a:cs typeface="+mn-cs"/>
              </a:rPr>
              <a:t>Use of credit for </a:t>
            </a:r>
            <a:r>
              <a:rPr lang="en-US" sz="1200" dirty="0" smtClean="0">
                <a:latin typeface="+mn-lt"/>
                <a:cs typeface="+mn-cs"/>
              </a:rPr>
              <a:t>Livestock production</a:t>
            </a:r>
            <a:endParaRPr lang="en-US" sz="1200" dirty="0">
              <a:latin typeface="+mn-lt"/>
              <a:cs typeface="+mn-cs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261455"/>
              </p:ext>
            </p:extLst>
          </p:nvPr>
        </p:nvGraphicFramePr>
        <p:xfrm>
          <a:off x="6400800" y="4089762"/>
          <a:ext cx="2438400" cy="200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060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AsOne/>
      </p:bldGraphic>
      <p:bldP spid="7" grpId="0"/>
      <p:bldGraphic spid="8" grpId="0" uiExpand="1">
        <p:bldAsOne/>
      </p:bldGraphic>
      <p:bldP spid="9" grpId="0"/>
      <p:bldGraphic spid="10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14400" y="706398"/>
            <a:ext cx="8068408" cy="57150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Credit (agricultural credit) is one of the tools to improve the agricultural productivity</a:t>
            </a:r>
          </a:p>
          <a:p>
            <a:pPr marL="342900" indent="-342900">
              <a:lnSpc>
                <a:spcPct val="10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However, access to credit is limited and </a:t>
            </a:r>
            <a:r>
              <a:rPr lang="en-US" sz="2200" dirty="0"/>
              <a:t>non-negligible proportion of household with credit access do not allocate credit for a</a:t>
            </a:r>
            <a:r>
              <a:rPr lang="en-US" sz="2200" dirty="0" smtClean="0"/>
              <a:t>gricultural activities and even less proportion allocate the credit for livestock production.</a:t>
            </a:r>
          </a:p>
          <a:p>
            <a:pPr marL="342900" indent="-342900">
              <a:lnSpc>
                <a:spcPct val="10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usefulness of any agricultural credit </a:t>
            </a:r>
            <a:r>
              <a:rPr lang="en-US" sz="2200" dirty="0" smtClean="0"/>
              <a:t>apart </a:t>
            </a:r>
            <a:r>
              <a:rPr lang="en-US" sz="2200" dirty="0"/>
              <a:t>from its </a:t>
            </a:r>
            <a:r>
              <a:rPr lang="en-US" sz="2200" dirty="0" smtClean="0"/>
              <a:t>availability depends </a:t>
            </a:r>
            <a:r>
              <a:rPr lang="en-US" sz="2200" dirty="0"/>
              <a:t>on its proper </a:t>
            </a:r>
            <a:r>
              <a:rPr lang="en-US" sz="2200" dirty="0" smtClean="0"/>
              <a:t>allocation. </a:t>
            </a:r>
          </a:p>
          <a:p>
            <a:pPr marL="342900" indent="-342900">
              <a:lnSpc>
                <a:spcPct val="10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The aim of </a:t>
            </a:r>
            <a:r>
              <a:rPr lang="en-US" sz="2200" smtClean="0"/>
              <a:t>this paper is </a:t>
            </a:r>
            <a:r>
              <a:rPr lang="en-US" sz="2200" dirty="0" smtClean="0"/>
              <a:t>to identify factors that affect allocation of credit for agricultural activities in general and livestock activities in particular.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52400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990000"/>
                </a:solidFill>
              </a:rPr>
              <a:t>Cont’d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7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21327" y="838200"/>
                <a:ext cx="8229600" cy="5415566"/>
              </a:xfrm>
            </p:spPr>
            <p:txBody>
              <a:bodyPr/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Allocation of credit for agricultural activities can be thought of as involving different stages.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200" dirty="0" smtClean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sz="1100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three equations are:</a:t>
                </a:r>
              </a:p>
              <a:p>
                <a:pPr algn="ctr">
                  <a:lnSpc>
                    <a:spcPct val="1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algn="ctr">
                  <a:lnSpc>
                    <a:spcPct val="1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algn="ctr">
                  <a:lnSpc>
                    <a:spcPct val="1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200" dirty="0" smtClean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20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21327" y="838200"/>
                <a:ext cx="8229600" cy="5415566"/>
              </a:xfrm>
              <a:blipFill rotWithShape="0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914400" y="355036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990000"/>
                </a:solidFill>
              </a:rPr>
              <a:t>Conceptual framework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24" name="Text Box 5"/>
          <p:cNvSpPr txBox="1"/>
          <p:nvPr/>
        </p:nvSpPr>
        <p:spPr>
          <a:xfrm>
            <a:off x="1787669" y="2224030"/>
            <a:ext cx="1096196" cy="44273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Credit is taken</a:t>
            </a:r>
            <a:endParaRPr lang="en-US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 Box 10"/>
          <p:cNvSpPr txBox="1"/>
          <p:nvPr/>
        </p:nvSpPr>
        <p:spPr>
          <a:xfrm>
            <a:off x="3130200" y="1955706"/>
            <a:ext cx="394138" cy="241487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871547" y="2425276"/>
            <a:ext cx="443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314952" y="2187946"/>
            <a:ext cx="0" cy="241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/>
          <p:nvPr/>
        </p:nvSpPr>
        <p:spPr>
          <a:xfrm>
            <a:off x="3154834" y="2680174"/>
            <a:ext cx="394138" cy="241487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314952" y="2425276"/>
            <a:ext cx="0" cy="214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0"/>
          <p:cNvSpPr txBox="1"/>
          <p:nvPr/>
        </p:nvSpPr>
        <p:spPr>
          <a:xfrm>
            <a:off x="3844575" y="2411851"/>
            <a:ext cx="1256315" cy="73788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Credit is used for agricultural activities</a:t>
            </a:r>
            <a:endParaRPr lang="en-US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524338" y="2774085"/>
            <a:ext cx="3325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33"/>
          <p:cNvSpPr txBox="1"/>
          <p:nvPr/>
        </p:nvSpPr>
        <p:spPr>
          <a:xfrm>
            <a:off x="5347226" y="2344775"/>
            <a:ext cx="394138" cy="241487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531978" y="2559430"/>
            <a:ext cx="0" cy="241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088573" y="2774085"/>
            <a:ext cx="443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21"/>
          <p:cNvSpPr txBox="1"/>
          <p:nvPr/>
        </p:nvSpPr>
        <p:spPr>
          <a:xfrm>
            <a:off x="5322595" y="3055822"/>
            <a:ext cx="394138" cy="241487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531978" y="2774085"/>
            <a:ext cx="0" cy="254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28"/>
          <p:cNvSpPr txBox="1"/>
          <p:nvPr/>
        </p:nvSpPr>
        <p:spPr>
          <a:xfrm>
            <a:off x="5975383" y="2908246"/>
            <a:ext cx="1207049" cy="6731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Credit is used for Livestock production</a:t>
            </a:r>
            <a:endParaRPr lang="en-US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16730" y="3149733"/>
            <a:ext cx="2340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33"/>
          <p:cNvSpPr txBox="1"/>
          <p:nvPr/>
        </p:nvSpPr>
        <p:spPr>
          <a:xfrm>
            <a:off x="7441082" y="2800920"/>
            <a:ext cx="394138" cy="241487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7625834" y="3015575"/>
            <a:ext cx="0" cy="241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82429" y="3230230"/>
            <a:ext cx="443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1"/>
          <p:cNvSpPr txBox="1"/>
          <p:nvPr/>
        </p:nvSpPr>
        <p:spPr>
          <a:xfrm>
            <a:off x="7414692" y="3528572"/>
            <a:ext cx="394138" cy="241487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7624075" y="3230230"/>
            <a:ext cx="1759" cy="271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7"/>
              <p:cNvSpPr txBox="1"/>
              <p:nvPr/>
            </p:nvSpPr>
            <p:spPr>
              <a:xfrm>
                <a:off x="2660803" y="3632713"/>
                <a:ext cx="1308297" cy="28084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6300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 smtClean="0">
                    <a:effectLst/>
                    <a:latin typeface="+mj-lt"/>
                    <a:ea typeface="Calibri" panose="020F0502020204030204" pitchFamily="34" charset="0"/>
                  </a:rPr>
                  <a:t>Stage-1(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2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803" y="3632713"/>
                <a:ext cx="1308297" cy="280843"/>
              </a:xfrm>
              <a:prstGeom prst="rect">
                <a:avLst/>
              </a:prstGeom>
              <a:blipFill rotWithShape="0">
                <a:blip r:embed="rId3"/>
                <a:stretch>
                  <a:fillRect t="-15217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7"/>
              <p:cNvSpPr txBox="1"/>
              <p:nvPr/>
            </p:nvSpPr>
            <p:spPr>
              <a:xfrm>
                <a:off x="4785456" y="3808236"/>
                <a:ext cx="1468415" cy="2808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  <a:alpha val="6300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 smtClean="0">
                    <a:effectLst/>
                    <a:latin typeface="+mj-lt"/>
                    <a:ea typeface="Calibri" panose="020F0502020204030204" pitchFamily="34" charset="0"/>
                  </a:rPr>
                  <a:t>Stage-2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>
                    <a:effectLst/>
                    <a:latin typeface="+mj-lt"/>
                    <a:ea typeface="Calibri" panose="020F0502020204030204" pitchFamily="34" charset="0"/>
                  </a:rPr>
                  <a:t>)</a:t>
                </a:r>
                <a:endParaRPr lang="en-US" sz="12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456" y="3808236"/>
                <a:ext cx="1468415" cy="280843"/>
              </a:xfrm>
              <a:prstGeom prst="rect">
                <a:avLst/>
              </a:prstGeom>
              <a:blipFill rotWithShape="0">
                <a:blip r:embed="rId4"/>
                <a:stretch>
                  <a:fillRect t="-15217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7"/>
              <p:cNvSpPr txBox="1"/>
              <p:nvPr/>
            </p:nvSpPr>
            <p:spPr>
              <a:xfrm>
                <a:off x="6945292" y="3903385"/>
                <a:ext cx="1357566" cy="268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  <a:alpha val="7100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 smtClean="0">
                    <a:effectLst/>
                    <a:latin typeface="+mj-lt"/>
                    <a:ea typeface="Calibri" panose="020F0502020204030204" pitchFamily="34" charset="0"/>
                  </a:rPr>
                  <a:t>Stage-3(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200" dirty="0">
                    <a:effectLst/>
                    <a:latin typeface="+mj-lt"/>
                    <a:ea typeface="Calibri" panose="020F0502020204030204" pitchFamily="34" charset="0"/>
                  </a:rPr>
                  <a:t>) </a:t>
                </a:r>
                <a:endParaRPr lang="en-US" sz="12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292" y="3903385"/>
                <a:ext cx="1357566" cy="268332"/>
              </a:xfrm>
              <a:prstGeom prst="rect">
                <a:avLst/>
              </a:prstGeom>
              <a:blipFill rotWithShape="0">
                <a:blip r:embed="rId5"/>
                <a:stretch>
                  <a:fillRect t="-15909" b="-6818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91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 animBg="1"/>
      <p:bldP spid="31" grpId="0" animBg="1"/>
      <p:bldP spid="33" grpId="0" animBg="1"/>
      <p:bldP spid="36" grpId="0" animBg="1"/>
      <p:bldP spid="38" grpId="0" animBg="1"/>
      <p:bldP spid="40" grpId="0" animBg="1"/>
      <p:bldP spid="43" grpId="0" animBg="1"/>
      <p:bldP spid="45" grpId="0" animBg="1"/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90600" y="533400"/>
            <a:ext cx="8068408" cy="5361884"/>
          </a:xfrm>
        </p:spPr>
        <p:txBody>
          <a:bodyPr/>
          <a:lstStyle/>
          <a:p>
            <a:r>
              <a:rPr lang="en-US" sz="2400" dirty="0"/>
              <a:t>Access to and use of credit are influenced by </a:t>
            </a:r>
            <a:endParaRPr lang="en-US" sz="2400" dirty="0" smtClean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Transaction </a:t>
            </a:r>
            <a:r>
              <a:rPr lang="en-US" sz="2400" dirty="0"/>
              <a:t>costs of obtaining the loan, </a:t>
            </a:r>
            <a:endParaRPr lang="en-US" sz="2400" dirty="0" smtClean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Household </a:t>
            </a:r>
            <a:r>
              <a:rPr lang="en-US" sz="2400" dirty="0"/>
              <a:t>ability to repay the loan, and </a:t>
            </a:r>
            <a:endParaRPr lang="en-US" sz="2400" dirty="0" smtClean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expected return from the activities, which the loan is used for. </a:t>
            </a: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These in turn are affected by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Household and farm </a:t>
            </a:r>
            <a:r>
              <a:rPr lang="en-US" sz="2400" dirty="0" smtClean="0"/>
              <a:t>characteristics (</a:t>
            </a:r>
            <a:r>
              <a:rPr lang="en-US" sz="2400" dirty="0" err="1" smtClean="0"/>
              <a:t>HFC</a:t>
            </a:r>
            <a:r>
              <a:rPr lang="en-US" sz="2400" dirty="0" smtClean="0"/>
              <a:t>),</a:t>
            </a:r>
            <a:endParaRPr lang="en-US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Access to financial institutions and agricultural </a:t>
            </a:r>
            <a:r>
              <a:rPr lang="en-US" sz="2400" dirty="0" smtClean="0"/>
              <a:t>services(AIS), </a:t>
            </a:r>
            <a:endParaRPr lang="en-US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Opportunity cost of factors of </a:t>
            </a:r>
            <a:r>
              <a:rPr lang="en-US" sz="2400" dirty="0" smtClean="0"/>
              <a:t>production (</a:t>
            </a:r>
            <a:r>
              <a:rPr lang="en-US" sz="2400" dirty="0" err="1" smtClean="0"/>
              <a:t>OCF</a:t>
            </a:r>
            <a:r>
              <a:rPr lang="en-US" sz="2400" dirty="0" smtClean="0"/>
              <a:t>), and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Community </a:t>
            </a:r>
            <a:r>
              <a:rPr lang="en-US" sz="2400" dirty="0"/>
              <a:t>level </a:t>
            </a:r>
            <a:r>
              <a:rPr lang="en-US" sz="2400" dirty="0" smtClean="0"/>
              <a:t>factors (CLF)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14400" y="152400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990000"/>
                </a:solidFill>
              </a:rPr>
              <a:t>Cont’d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52400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990000"/>
                </a:solidFill>
              </a:rPr>
              <a:t>Cont’d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066800" y="1219200"/>
            <a:ext cx="3848101" cy="2362200"/>
          </a:xfrm>
          <a:custGeom>
            <a:avLst/>
            <a:gdLst>
              <a:gd name="connsiteX0" fmla="*/ 0 w 2362199"/>
              <a:gd name="connsiteY0" fmla="*/ 0 h 3848100"/>
              <a:gd name="connsiteX1" fmla="*/ 1968491 w 2362199"/>
              <a:gd name="connsiteY1" fmla="*/ 0 h 3848100"/>
              <a:gd name="connsiteX2" fmla="*/ 2362199 w 2362199"/>
              <a:gd name="connsiteY2" fmla="*/ 393708 h 3848100"/>
              <a:gd name="connsiteX3" fmla="*/ 2362199 w 2362199"/>
              <a:gd name="connsiteY3" fmla="*/ 3848100 h 3848100"/>
              <a:gd name="connsiteX4" fmla="*/ 0 w 2362199"/>
              <a:gd name="connsiteY4" fmla="*/ 3848100 h 3848100"/>
              <a:gd name="connsiteX5" fmla="*/ 0 w 2362199"/>
              <a:gd name="connsiteY5" fmla="*/ 0 h 384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2199" h="3848100">
                <a:moveTo>
                  <a:pt x="0" y="3848099"/>
                </a:moveTo>
                <a:lnTo>
                  <a:pt x="0" y="641364"/>
                </a:lnTo>
                <a:cubicBezTo>
                  <a:pt x="0" y="287149"/>
                  <a:pt x="108205" y="1"/>
                  <a:pt x="241682" y="1"/>
                </a:cubicBezTo>
                <a:lnTo>
                  <a:pt x="2362199" y="1"/>
                </a:lnTo>
                <a:lnTo>
                  <a:pt x="2362199" y="3848099"/>
                </a:lnTo>
                <a:lnTo>
                  <a:pt x="0" y="3848099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0944" tIns="440945" rIns="440945" bIns="1031493" numCol="1" spcCol="1270" anchor="ctr" anchorCtr="0">
            <a:noAutofit/>
          </a:bodyPr>
          <a:lstStyle/>
          <a:p>
            <a:pPr lvl="0" algn="ctr" defTabSz="2755900">
              <a:spcBef>
                <a:spcPct val="0"/>
              </a:spcBef>
              <a:spcAft>
                <a:spcPct val="35000"/>
              </a:spcAft>
            </a:pPr>
            <a:r>
              <a:rPr lang="en-US" sz="6200" kern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HFC</a:t>
            </a:r>
            <a:endParaRPr lang="en-US" sz="6200" kern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914901" y="1219200"/>
            <a:ext cx="3848100" cy="2362199"/>
          </a:xfrm>
          <a:custGeom>
            <a:avLst/>
            <a:gdLst>
              <a:gd name="connsiteX0" fmla="*/ 0 w 3848100"/>
              <a:gd name="connsiteY0" fmla="*/ 0 h 2362199"/>
              <a:gd name="connsiteX1" fmla="*/ 3454392 w 3848100"/>
              <a:gd name="connsiteY1" fmla="*/ 0 h 2362199"/>
              <a:gd name="connsiteX2" fmla="*/ 3848100 w 3848100"/>
              <a:gd name="connsiteY2" fmla="*/ 393708 h 2362199"/>
              <a:gd name="connsiteX3" fmla="*/ 3848100 w 3848100"/>
              <a:gd name="connsiteY3" fmla="*/ 2362199 h 2362199"/>
              <a:gd name="connsiteX4" fmla="*/ 0 w 3848100"/>
              <a:gd name="connsiteY4" fmla="*/ 2362199 h 2362199"/>
              <a:gd name="connsiteX5" fmla="*/ 0 w 3848100"/>
              <a:gd name="connsiteY5" fmla="*/ 0 h 2362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100" h="2362199">
                <a:moveTo>
                  <a:pt x="0" y="0"/>
                </a:moveTo>
                <a:lnTo>
                  <a:pt x="3454392" y="0"/>
                </a:lnTo>
                <a:cubicBezTo>
                  <a:pt x="3671831" y="0"/>
                  <a:pt x="3848100" y="176269"/>
                  <a:pt x="3848100" y="393708"/>
                </a:cubicBezTo>
                <a:lnTo>
                  <a:pt x="3848100" y="2362199"/>
                </a:lnTo>
                <a:lnTo>
                  <a:pt x="0" y="23621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560506"/>
              <a:satOff val="-1946"/>
              <a:lumOff val="458"/>
              <a:alphaOff val="0"/>
            </a:schemeClr>
          </a:fillRef>
          <a:effectRef idx="3">
            <a:schemeClr val="accent2">
              <a:hueOff val="1560506"/>
              <a:satOff val="-1946"/>
              <a:lumOff val="45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0944" tIns="182880" rIns="440944" bIns="1031493" numCol="1" spcCol="1270" anchor="ctr" anchorCtr="0">
            <a:noAutofit/>
          </a:bodyPr>
          <a:lstStyle/>
          <a:p>
            <a:pPr lvl="0" algn="ctr" defTabSz="2755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200" kern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AIS</a:t>
            </a:r>
            <a:endParaRPr lang="en-US" sz="6200" kern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1066801" y="3581398"/>
            <a:ext cx="3848100" cy="2362200"/>
          </a:xfrm>
          <a:custGeom>
            <a:avLst/>
            <a:gdLst>
              <a:gd name="connsiteX0" fmla="*/ 0 w 3848100"/>
              <a:gd name="connsiteY0" fmla="*/ 0 h 2362199"/>
              <a:gd name="connsiteX1" fmla="*/ 3454392 w 3848100"/>
              <a:gd name="connsiteY1" fmla="*/ 0 h 2362199"/>
              <a:gd name="connsiteX2" fmla="*/ 3848100 w 3848100"/>
              <a:gd name="connsiteY2" fmla="*/ 393708 h 2362199"/>
              <a:gd name="connsiteX3" fmla="*/ 3848100 w 3848100"/>
              <a:gd name="connsiteY3" fmla="*/ 2362199 h 2362199"/>
              <a:gd name="connsiteX4" fmla="*/ 0 w 3848100"/>
              <a:gd name="connsiteY4" fmla="*/ 2362199 h 2362199"/>
              <a:gd name="connsiteX5" fmla="*/ 0 w 3848100"/>
              <a:gd name="connsiteY5" fmla="*/ 0 h 2362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100" h="2362199">
                <a:moveTo>
                  <a:pt x="3848100" y="2362199"/>
                </a:moveTo>
                <a:lnTo>
                  <a:pt x="393708" y="2362199"/>
                </a:lnTo>
                <a:cubicBezTo>
                  <a:pt x="176269" y="2362199"/>
                  <a:pt x="0" y="2185930"/>
                  <a:pt x="0" y="1968491"/>
                </a:cubicBezTo>
                <a:lnTo>
                  <a:pt x="0" y="0"/>
                </a:lnTo>
                <a:lnTo>
                  <a:pt x="3848100" y="0"/>
                </a:lnTo>
                <a:lnTo>
                  <a:pt x="3848100" y="2362199"/>
                </a:lnTo>
                <a:close/>
              </a:path>
            </a:pathLst>
          </a:custGeom>
          <a:solidFill>
            <a:srgbClr val="FFFF9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121013"/>
              <a:satOff val="-3893"/>
              <a:lumOff val="915"/>
              <a:alphaOff val="0"/>
            </a:schemeClr>
          </a:fillRef>
          <a:effectRef idx="3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0944" tIns="457200" rIns="440944" bIns="440943" numCol="1" spcCol="1270" anchor="t" anchorCtr="0">
            <a:noAutofit/>
          </a:bodyPr>
          <a:lstStyle/>
          <a:p>
            <a:pPr lvl="0" algn="ctr" defTabSz="2755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200" kern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OCF</a:t>
            </a:r>
            <a:endParaRPr lang="en-US" sz="6200" kern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4914900" y="3581399"/>
            <a:ext cx="3848101" cy="2362200"/>
          </a:xfrm>
          <a:custGeom>
            <a:avLst/>
            <a:gdLst>
              <a:gd name="connsiteX0" fmla="*/ 0 w 2362199"/>
              <a:gd name="connsiteY0" fmla="*/ 0 h 3848100"/>
              <a:gd name="connsiteX1" fmla="*/ 1968491 w 2362199"/>
              <a:gd name="connsiteY1" fmla="*/ 0 h 3848100"/>
              <a:gd name="connsiteX2" fmla="*/ 2362199 w 2362199"/>
              <a:gd name="connsiteY2" fmla="*/ 393708 h 3848100"/>
              <a:gd name="connsiteX3" fmla="*/ 2362199 w 2362199"/>
              <a:gd name="connsiteY3" fmla="*/ 3848100 h 3848100"/>
              <a:gd name="connsiteX4" fmla="*/ 0 w 2362199"/>
              <a:gd name="connsiteY4" fmla="*/ 3848100 h 3848100"/>
              <a:gd name="connsiteX5" fmla="*/ 0 w 2362199"/>
              <a:gd name="connsiteY5" fmla="*/ 0 h 384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2199" h="3848100">
                <a:moveTo>
                  <a:pt x="2362199" y="1"/>
                </a:moveTo>
                <a:lnTo>
                  <a:pt x="2362199" y="3206736"/>
                </a:lnTo>
                <a:cubicBezTo>
                  <a:pt x="2362199" y="3560951"/>
                  <a:pt x="2253994" y="3848099"/>
                  <a:pt x="2120517" y="3848099"/>
                </a:cubicBezTo>
                <a:lnTo>
                  <a:pt x="0" y="3848099"/>
                </a:lnTo>
                <a:lnTo>
                  <a:pt x="0" y="1"/>
                </a:lnTo>
                <a:lnTo>
                  <a:pt x="2362199" y="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3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0944" tIns="0" rIns="440945" bIns="440944" numCol="1" spcCol="1270" anchor="ctr" anchorCtr="0">
            <a:noAutofit/>
          </a:bodyPr>
          <a:lstStyle/>
          <a:p>
            <a:pPr lvl="0" algn="ctr" defTabSz="2755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200" kern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CLF</a:t>
            </a:r>
            <a:endParaRPr lang="en-US" sz="6200" kern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760470" y="2990849"/>
            <a:ext cx="2308860" cy="1181099"/>
          </a:xfrm>
          <a:custGeom>
            <a:avLst/>
            <a:gdLst>
              <a:gd name="connsiteX0" fmla="*/ 0 w 2308860"/>
              <a:gd name="connsiteY0" fmla="*/ 196854 h 1181099"/>
              <a:gd name="connsiteX1" fmla="*/ 196854 w 2308860"/>
              <a:gd name="connsiteY1" fmla="*/ 0 h 1181099"/>
              <a:gd name="connsiteX2" fmla="*/ 2112006 w 2308860"/>
              <a:gd name="connsiteY2" fmla="*/ 0 h 1181099"/>
              <a:gd name="connsiteX3" fmla="*/ 2308860 w 2308860"/>
              <a:gd name="connsiteY3" fmla="*/ 196854 h 1181099"/>
              <a:gd name="connsiteX4" fmla="*/ 2308860 w 2308860"/>
              <a:gd name="connsiteY4" fmla="*/ 984245 h 1181099"/>
              <a:gd name="connsiteX5" fmla="*/ 2112006 w 2308860"/>
              <a:gd name="connsiteY5" fmla="*/ 1181099 h 1181099"/>
              <a:gd name="connsiteX6" fmla="*/ 196854 w 2308860"/>
              <a:gd name="connsiteY6" fmla="*/ 1181099 h 1181099"/>
              <a:gd name="connsiteX7" fmla="*/ 0 w 2308860"/>
              <a:gd name="connsiteY7" fmla="*/ 984245 h 1181099"/>
              <a:gd name="connsiteX8" fmla="*/ 0 w 2308860"/>
              <a:gd name="connsiteY8" fmla="*/ 196854 h 118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8860" h="1181099">
                <a:moveTo>
                  <a:pt x="0" y="196854"/>
                </a:moveTo>
                <a:cubicBezTo>
                  <a:pt x="0" y="88135"/>
                  <a:pt x="88135" y="0"/>
                  <a:pt x="196854" y="0"/>
                </a:cubicBezTo>
                <a:lnTo>
                  <a:pt x="2112006" y="0"/>
                </a:lnTo>
                <a:cubicBezTo>
                  <a:pt x="2220725" y="0"/>
                  <a:pt x="2308860" y="88135"/>
                  <a:pt x="2308860" y="196854"/>
                </a:cubicBezTo>
                <a:lnTo>
                  <a:pt x="2308860" y="984245"/>
                </a:lnTo>
                <a:cubicBezTo>
                  <a:pt x="2308860" y="1092964"/>
                  <a:pt x="2220725" y="1181099"/>
                  <a:pt x="2112006" y="1181099"/>
                </a:cubicBezTo>
                <a:lnTo>
                  <a:pt x="196854" y="1181099"/>
                </a:lnTo>
                <a:cubicBezTo>
                  <a:pt x="88135" y="1181099"/>
                  <a:pt x="0" y="1092964"/>
                  <a:pt x="0" y="984245"/>
                </a:cubicBezTo>
                <a:lnTo>
                  <a:pt x="0" y="1968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4347" tIns="244347" rIns="244347" bIns="244347" numCol="1" spcCol="1270" anchor="ctr" anchorCtr="0">
            <a:noAutofit/>
          </a:bodyPr>
          <a:lstStyle/>
          <a:p>
            <a:pPr lvl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b="1" kern="1200" dirty="0" smtClean="0"/>
              <a:t>Access and use of agricultural credit</a:t>
            </a:r>
            <a:endParaRPr lang="en-US" sz="2300" b="1" kern="1200" dirty="0"/>
          </a:p>
        </p:txBody>
      </p:sp>
      <p:sp>
        <p:nvSpPr>
          <p:cNvPr id="31" name="TextBox 30"/>
          <p:cNvSpPr txBox="1"/>
          <p:nvPr/>
        </p:nvSpPr>
        <p:spPr bwMode="auto">
          <a:xfrm>
            <a:off x="1397829" y="2400299"/>
            <a:ext cx="3118486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1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(age, sex, </a:t>
            </a:r>
            <a:r>
              <a:rPr lang="en-US" sz="1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</a:t>
            </a:r>
            <a:r>
              <a:rPr lang="en-US" sz="1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land size, etc</a:t>
            </a:r>
            <a:r>
              <a:rPr lang="en-US" sz="1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..)</a:t>
            </a:r>
            <a:endParaRPr lang="en-US" sz="1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5245930" y="2287448"/>
            <a:ext cx="3118486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(distance to credit sources, road, market and access to extension services )</a:t>
            </a:r>
            <a:endParaRPr lang="en-US" sz="1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1391412" y="4786236"/>
            <a:ext cx="311848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(wage rate for off-farm employment )</a:t>
            </a:r>
            <a:endParaRPr lang="en-US" sz="1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330728" y="4809017"/>
            <a:ext cx="311848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(population density, availability of grazing land)</a:t>
            </a:r>
            <a:endParaRPr lang="en-US" sz="1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13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7" grpId="0" animBg="1"/>
      <p:bldP spid="28" grpId="0" animBg="1"/>
      <p:bldP spid="29" grpId="0" animBg="1"/>
      <p:bldP spid="31" grpId="0"/>
      <p:bldP spid="32" grpId="0"/>
      <p:bldP spid="3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21327" y="722125"/>
                <a:ext cx="7841673" cy="5559669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 smtClean="0"/>
                  <a:t>The three stages  give four possible outcomes </a:t>
                </a:r>
                <a:endParaRPr lang="en-US" sz="2000" i="1" dirty="0" smtClean="0"/>
              </a:p>
              <a:p>
                <a:pPr marL="457200" indent="-457200">
                  <a:lnSpc>
                    <a:spcPct val="1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=</a:t>
                </a:r>
                <a:r>
                  <a:rPr lang="en-US" sz="2000" dirty="0" smtClean="0"/>
                  <a:t>0,</a:t>
                </a:r>
              </a:p>
              <a:p>
                <a:pPr marL="457200" indent="-457200">
                  <a:lnSpc>
                    <a:spcPct val="1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2000" dirty="0"/>
                      <m:t> =1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2000" dirty="0"/>
                      <m:t> =0</m:t>
                    </m:r>
                  </m:oMath>
                </a14:m>
                <a:endParaRPr lang="en-US" sz="2000" dirty="0"/>
              </a:p>
              <a:p>
                <a:pPr marL="457200" indent="-457200">
                  <a:lnSpc>
                    <a:spcPct val="1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=1 and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=1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=</a:t>
                </a:r>
                <a:r>
                  <a:rPr lang="en-US" sz="2000" dirty="0" smtClean="0"/>
                  <a:t>0</a:t>
                </a:r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:pPr marL="457200" indent="-457200">
                  <a:lnSpc>
                    <a:spcPct val="1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=1 and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=1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=1</a:t>
                </a:r>
              </a:p>
              <a:p>
                <a:pPr marL="457200" indent="-457200">
                  <a:lnSpc>
                    <a:spcPct val="100000"/>
                  </a:lnSpc>
                  <a:buFont typeface="+mj-lt"/>
                  <a:buAutoNum type="arabicPeriod"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21327" y="722125"/>
                <a:ext cx="7841673" cy="5559669"/>
              </a:xfrm>
              <a:blipFill rotWithShape="0">
                <a:blip r:embed="rId2"/>
                <a:stretch>
                  <a:fillRect l="-777" t="-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921327" y="228600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990000"/>
                </a:solidFill>
              </a:rPr>
              <a:t>Method</a:t>
            </a:r>
            <a:endParaRPr lang="en-US" sz="3000" dirty="0">
              <a:solidFill>
                <a:srgbClr val="000000"/>
              </a:solidFill>
            </a:endParaRPr>
          </a:p>
        </p:txBody>
      </p:sp>
      <p:grpSp>
        <p:nvGrpSpPr>
          <p:cNvPr id="5" name="Canvas 1"/>
          <p:cNvGrpSpPr/>
          <p:nvPr/>
        </p:nvGrpSpPr>
        <p:grpSpPr>
          <a:xfrm>
            <a:off x="3124200" y="2895600"/>
            <a:ext cx="4495800" cy="3287074"/>
            <a:chOff x="0" y="0"/>
            <a:chExt cx="2064385" cy="311467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2064385" cy="3114675"/>
            </a:xfrm>
            <a:prstGeom prst="rect">
              <a:avLst/>
            </a:prstGeom>
          </p:spPr>
        </p:sp>
        <p:cxnSp>
          <p:nvCxnSpPr>
            <p:cNvPr id="7" name="Straight Arrow Connector 6"/>
            <p:cNvCxnSpPr/>
            <p:nvPr/>
          </p:nvCxnSpPr>
          <p:spPr>
            <a:xfrm flipH="1">
              <a:off x="247649" y="400050"/>
              <a:ext cx="304801" cy="3619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38161" y="403108"/>
              <a:ext cx="371475" cy="342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6"/>
            <p:cNvSpPr txBox="1"/>
            <p:nvPr/>
          </p:nvSpPr>
          <p:spPr>
            <a:xfrm>
              <a:off x="699203" y="747896"/>
              <a:ext cx="438150" cy="2286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47649" y="38100"/>
              <a:ext cx="581025" cy="352425"/>
            </a:xfrm>
            <a:prstGeom prst="ellips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Text Box 8"/>
            <p:cNvSpPr txBox="1"/>
            <p:nvPr/>
          </p:nvSpPr>
          <p:spPr>
            <a:xfrm>
              <a:off x="328612" y="78169"/>
              <a:ext cx="419100" cy="2190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Y1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679197" y="1447802"/>
              <a:ext cx="304801" cy="3619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985484" y="1443026"/>
              <a:ext cx="371475" cy="342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12"/>
            <p:cNvSpPr txBox="1"/>
            <p:nvPr/>
          </p:nvSpPr>
          <p:spPr>
            <a:xfrm>
              <a:off x="1162049" y="1804975"/>
              <a:ext cx="438150" cy="2286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688617" y="1071551"/>
              <a:ext cx="581025" cy="352425"/>
            </a:xfrm>
            <a:prstGeom prst="ellips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" name="Text Box 14"/>
            <p:cNvSpPr txBox="1"/>
            <p:nvPr/>
          </p:nvSpPr>
          <p:spPr>
            <a:xfrm>
              <a:off x="776289" y="1143026"/>
              <a:ext cx="419100" cy="219075"/>
            </a:xfrm>
            <a:prstGeom prst="rect">
              <a:avLst/>
            </a:prstGeom>
            <a:solidFill>
              <a:schemeClr val="lt1">
                <a:alpha val="4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Y2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1120157" y="2505075"/>
              <a:ext cx="304801" cy="3619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414462" y="2505074"/>
              <a:ext cx="371475" cy="342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1114424" y="2133600"/>
              <a:ext cx="581025" cy="35242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Text Box 20"/>
            <p:cNvSpPr txBox="1"/>
            <p:nvPr/>
          </p:nvSpPr>
          <p:spPr>
            <a:xfrm>
              <a:off x="1195389" y="2181251"/>
              <a:ext cx="419100" cy="2190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Y3</a:t>
              </a:r>
            </a:p>
          </p:txBody>
        </p:sp>
      </p:grpSp>
      <p:sp>
        <p:nvSpPr>
          <p:cNvPr id="28" name="Text Box 5"/>
          <p:cNvSpPr txBox="1"/>
          <p:nvPr/>
        </p:nvSpPr>
        <p:spPr>
          <a:xfrm>
            <a:off x="3186428" y="3699777"/>
            <a:ext cx="954199" cy="3216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	</a:t>
            </a:r>
          </a:p>
        </p:txBody>
      </p:sp>
      <p:sp>
        <p:nvSpPr>
          <p:cNvPr id="29" name="Text Box 11"/>
          <p:cNvSpPr txBox="1"/>
          <p:nvPr/>
        </p:nvSpPr>
        <p:spPr>
          <a:xfrm>
            <a:off x="4094856" y="4830639"/>
            <a:ext cx="954199" cy="3116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30" name="Text Box 17"/>
          <p:cNvSpPr txBox="1"/>
          <p:nvPr/>
        </p:nvSpPr>
        <p:spPr>
          <a:xfrm>
            <a:off x="5086566" y="5921316"/>
            <a:ext cx="954199" cy="3216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31" name="Text Box 18"/>
          <p:cNvSpPr txBox="1"/>
          <p:nvPr/>
        </p:nvSpPr>
        <p:spPr>
          <a:xfrm>
            <a:off x="6577986" y="5941420"/>
            <a:ext cx="954199" cy="31703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24202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LIVES_template_final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21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algn="ctr">
          <a:lnSpc>
            <a:spcPts val="3200"/>
          </a:lnSpc>
          <a:defRPr sz="3000" dirty="0" smtClean="0">
            <a:solidFill>
              <a:srgbClr val="FFFF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2875</TotalTime>
  <Words>1254</Words>
  <Application>Microsoft Office PowerPoint</Application>
  <PresentationFormat>On-screen Show (4:3)</PresentationFormat>
  <Paragraphs>264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Webdings</vt:lpstr>
      <vt:lpstr>LIVES_template_final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Shiferaw, Kaleb (ILRI)</dc:creator>
  <cp:lastModifiedBy>Shiferaw, Kaleb (ILRI)</cp:lastModifiedBy>
  <cp:revision>237</cp:revision>
  <cp:lastPrinted>2017-02-20T11:29:46Z</cp:lastPrinted>
  <dcterms:created xsi:type="dcterms:W3CDTF">2014-12-04T12:48:44Z</dcterms:created>
  <dcterms:modified xsi:type="dcterms:W3CDTF">2017-02-20T16:59:30Z</dcterms:modified>
</cp:coreProperties>
</file>