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sldIdLst>
    <p:sldId id="256" r:id="rId2"/>
    <p:sldId id="262" r:id="rId3"/>
    <p:sldId id="27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6" r:id="rId14"/>
    <p:sldId id="277" r:id="rId15"/>
    <p:sldId id="278" r:id="rId16"/>
    <p:sldId id="279" r:id="rId17"/>
    <p:sldId id="280" r:id="rId18"/>
    <p:sldId id="281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3DDE88C-82C1-4EFA-A4DE-CB690189CABF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4D9229F-7A42-47C8-8058-7680F9F24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9229F-7A42-47C8-8058-7680F9F2424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F1ED1-757F-4F37-9E40-8E37578FCA8A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22A86-6B23-45C4-BBCD-34B5D71CB6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F1ED1-757F-4F37-9E40-8E37578FCA8A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22A86-6B23-45C4-BBCD-34B5D71CB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F1ED1-757F-4F37-9E40-8E37578FCA8A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22A86-6B23-45C4-BBCD-34B5D71CB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F1ED1-757F-4F37-9E40-8E37578FCA8A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22A86-6B23-45C4-BBCD-34B5D71CB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F1ED1-757F-4F37-9E40-8E37578FCA8A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22A86-6B23-45C4-BBCD-34B5D71CB6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F1ED1-757F-4F37-9E40-8E37578FCA8A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22A86-6B23-45C4-BBCD-34B5D71CB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F1ED1-757F-4F37-9E40-8E37578FCA8A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22A86-6B23-45C4-BBCD-34B5D71CB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F1ED1-757F-4F37-9E40-8E37578FCA8A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22A86-6B23-45C4-BBCD-34B5D71CB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F1ED1-757F-4F37-9E40-8E37578FCA8A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22A86-6B23-45C4-BBCD-34B5D71CB6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F1ED1-757F-4F37-9E40-8E37578FCA8A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22A86-6B23-45C4-BBCD-34B5D71CB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F1ED1-757F-4F37-9E40-8E37578FCA8A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22A86-6B23-45C4-BBCD-34B5D71CB6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38F1ED1-757F-4F37-9E40-8E37578FCA8A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922A86-6B23-45C4-BBCD-34B5D71CB6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320040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>
            <a:normAutofit fontScale="92500" lnSpcReduction="10000"/>
          </a:bodyPr>
          <a:lstStyle/>
          <a:p>
            <a:pPr algn="ctr"/>
            <a:endParaRPr lang="en-US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n-US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Rural Financial Services and Its Effects on Livestock Production in Ethiopia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Wegayehu </a:t>
            </a:r>
            <a:r>
              <a:rPr lang="en-US" sz="20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Fitawek</a:t>
            </a:r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Mmatlou</a:t>
            </a:r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Kalaba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" b="6666"/>
          <a:stretch/>
        </p:blipFill>
        <p:spPr bwMode="auto">
          <a:xfrm>
            <a:off x="1" y="0"/>
            <a:ext cx="2133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 descr="Image result for Ethiopia livestock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3200400"/>
            <a:ext cx="4648200" cy="228600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5334000"/>
            <a:ext cx="3124200" cy="15240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anchor="b">
            <a:normAutofit fontScale="25000" lnSpcReduction="20000"/>
          </a:bodyPr>
          <a:lstStyle/>
          <a:p>
            <a:pPr lvl="0" algn="ctr">
              <a:lnSpc>
                <a:spcPct val="220000"/>
              </a:lnSpc>
              <a:spcBef>
                <a:spcPct val="0"/>
              </a:spcBef>
              <a:defRPr/>
            </a:pPr>
            <a:endParaRPr lang="en-US" sz="3400" b="1" dirty="0" smtClean="0">
              <a:solidFill>
                <a:schemeClr val="accent3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lvl="0" algn="ctr">
              <a:lnSpc>
                <a:spcPct val="220000"/>
              </a:lnSpc>
              <a:spcBef>
                <a:spcPct val="0"/>
              </a:spcBef>
              <a:defRPr/>
            </a:pPr>
            <a:endParaRPr lang="en-US" sz="5600" b="1" dirty="0" smtClean="0">
              <a:solidFill>
                <a:schemeClr val="accent3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lvl="0" algn="ctr">
              <a:lnSpc>
                <a:spcPct val="220000"/>
              </a:lnSpc>
              <a:spcBef>
                <a:spcPct val="0"/>
              </a:spcBef>
              <a:defRPr/>
            </a:pPr>
            <a:endParaRPr lang="en-US" sz="5600" b="1" dirty="0" smtClean="0">
              <a:solidFill>
                <a:schemeClr val="accent3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lvl="0" algn="ctr">
              <a:lnSpc>
                <a:spcPct val="220000"/>
              </a:lnSpc>
              <a:spcBef>
                <a:spcPct val="0"/>
              </a:spcBef>
              <a:defRPr/>
            </a:pPr>
            <a:endParaRPr lang="en-US" sz="5600" b="1" dirty="0" smtClean="0">
              <a:solidFill>
                <a:schemeClr val="accent3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lvl="0" algn="ctr">
              <a:lnSpc>
                <a:spcPct val="220000"/>
              </a:lnSpc>
              <a:spcBef>
                <a:spcPct val="0"/>
              </a:spcBef>
              <a:defRPr/>
            </a:pPr>
            <a:endParaRPr lang="en-US" sz="5600" b="1" dirty="0" smtClean="0">
              <a:solidFill>
                <a:schemeClr val="accent3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lvl="0" algn="ctr">
              <a:lnSpc>
                <a:spcPct val="120000"/>
              </a:lnSpc>
              <a:spcBef>
                <a:spcPct val="0"/>
              </a:spcBef>
              <a:defRPr/>
            </a:pPr>
            <a:r>
              <a:rPr lang="en-US" sz="5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International Conference on </a:t>
            </a:r>
          </a:p>
          <a:p>
            <a:pPr lvl="0" algn="ctr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5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Livestock  Finance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4800" b="1" i="1" dirty="0" smtClean="0">
                <a:solidFill>
                  <a:srgbClr val="7030A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Royal Swazi Spa, </a:t>
            </a:r>
            <a:r>
              <a:rPr lang="en-US" sz="4800" b="1" i="1" dirty="0" err="1" smtClean="0">
                <a:solidFill>
                  <a:srgbClr val="7030A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Ezulwini</a:t>
            </a:r>
            <a:r>
              <a:rPr lang="en-US" sz="4800" b="1" i="1" dirty="0" smtClean="0">
                <a:solidFill>
                  <a:srgbClr val="7030A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, Swaziland, 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i="1" dirty="0" smtClean="0">
                <a:solidFill>
                  <a:srgbClr val="7030A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21-23 February 2017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9458" name="Picture 2" descr="https://agrigender.files.wordpress.com/2016/10/swaziland_organizers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4200" y="5334000"/>
            <a:ext cx="6019800" cy="1524000"/>
          </a:xfrm>
          <a:prstGeom prst="rect">
            <a:avLst/>
          </a:prstGeom>
          <a:noFill/>
        </p:spPr>
      </p:pic>
      <p:pic>
        <p:nvPicPr>
          <p:cNvPr id="8" name="Picture 7" descr="Image result for Ethiopia livestock image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0" y="3200400"/>
            <a:ext cx="4267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Informal financial services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763000" cy="6019800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Informal financial services-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the most important sources of rural finance for the past many decades, currently informal grain and cash loans are decreasing in magnitude and frequency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the major informal sources of finance </a:t>
            </a:r>
          </a:p>
          <a:p>
            <a:pPr lvl="2" algn="just">
              <a:lnSpc>
                <a:spcPct val="150000"/>
              </a:lnSpc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           -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relatives and friends</a:t>
            </a:r>
          </a:p>
          <a:p>
            <a:pPr lvl="2" algn="just">
              <a:lnSpc>
                <a:spcPct val="15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- local money lenders </a:t>
            </a:r>
          </a:p>
          <a:p>
            <a:pPr lvl="2" algn="just">
              <a:lnSpc>
                <a:spcPct val="15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      - Community Based Organizations (CBOs) like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Iqqub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Iddir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Insurance companies 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reached 17 with 369 branches (53 %  in Addis Ababa)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only few insurance company providing livestock insurance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most of the farmers are not aware of the livestock insurance</a:t>
            </a:r>
          </a:p>
          <a:p>
            <a:pPr lvl="2" algn="just">
              <a:lnSpc>
                <a:spcPct val="150000"/>
              </a:lnSpc>
              <a:buNone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Impact of financial services on livestock production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15400" cy="6019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Several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studies have been conducted- whether MIFs can really help the poor, but there is no consensus on results and some of them contradict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have  positive impacts on the life of the poor</a:t>
            </a:r>
          </a:p>
          <a:p>
            <a:pPr lvl="2" algn="just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play insignificant role towards mitigating the problem of the poor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effects of credit on livestock producing households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(better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off and poor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are different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Impact cont…..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15400" cy="6019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Bamlaku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(2004),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Getaneh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(2007),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Kassa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(2008) and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Mekonnen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(2008) a comparative study of ACSI</a:t>
            </a:r>
          </a:p>
          <a:p>
            <a:pPr lvl="1" algn="just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All these studies results showed that microfinance have positive socio-economic impact on income, asset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holiding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and their empowerment status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Asmelash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(2011) also pointed out that participation in microfinance have a positive impact on the member household income, acquisition of  assets, access to education, and access to health facilities</a:t>
            </a:r>
          </a:p>
          <a:p>
            <a:pPr lvl="2" algn="just">
              <a:lnSpc>
                <a:spcPct val="150000"/>
              </a:lnSpc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2" algn="just">
              <a:lnSpc>
                <a:spcPct val="150000"/>
              </a:lnSpc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Impact cont…..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763000" cy="6019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Tesfaye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(2003) and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Hailai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(2010), on the impact of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Dedebit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Credit &amp; Saving Institute (DECSI)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impact of households’ participation in microfinance on reducing poverty and accumulating fixed assets is insignificant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Participation in microfinance help households just to survive in times of shocks and vulnerabilities  (for consumption smoothening)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Siyoum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(2012), the effect of credit on livestock producing households (better-off and poor) is different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results showed that credit simply helped poor households to cover seasonal food shortages and no impact on long-term productivity and household food security</a:t>
            </a:r>
          </a:p>
          <a:p>
            <a:pPr lvl="1" algn="just">
              <a:lnSpc>
                <a:spcPct val="150000"/>
              </a:lnSpc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Impact cont…..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763000" cy="60198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Credit enabled better-off households to buy additional oxen, seed, and fertilizer which helped them to increase their productivity</a:t>
            </a:r>
          </a:p>
          <a:p>
            <a:pPr marL="786384" lvl="6" indent="-283464" algn="just">
              <a:lnSpc>
                <a:spcPct val="150000"/>
              </a:lnSpc>
              <a:spcBef>
                <a:spcPts val="600"/>
              </a:spcBef>
              <a:spcAft>
                <a:spcPts val="1800"/>
              </a:spcAft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90% of the rich households bought livestock but only 69% of the poor</a:t>
            </a:r>
          </a:p>
          <a:p>
            <a:pPr algn="just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Poor households divert part of the loan for other purpose like: consumption smoothing, seed,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debt repayment,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school fees, clothes, religious and social celebrations, medical expenses and house repairs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Sale of livestock to pay back loans, especially the sale of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ploughing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oxen- poor households to rent out their land to another farmer</a:t>
            </a:r>
          </a:p>
          <a:p>
            <a:pPr lvl="2">
              <a:buBlip>
                <a:blip r:embed="rId2"/>
              </a:buBlip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this push poor households further into poverty (49%)</a:t>
            </a:r>
          </a:p>
          <a:p>
            <a:endParaRPr lang="en-US" sz="2800" dirty="0" smtClean="0"/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Impact cont…..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839200" cy="6019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Source of credit are different for the two groups</a:t>
            </a:r>
          </a:p>
          <a:p>
            <a:pPr lvl="2" algn="just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source of credit for poor is mostly come from informal sources (70%), whereas source of credit for rich is mostly from formal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Types of livestock purchased also different between the two groups 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the poor acquired small livestock (sheep and goats) whereas the rich invest  in large livestock (cows and oxen) for breeding and fattening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difference on household asset creation and asset holdings</a:t>
            </a:r>
          </a:p>
          <a:p>
            <a:pPr lvl="2" algn="just">
              <a:lnSpc>
                <a:spcPct val="150000"/>
              </a:lnSpc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Challenges of financial services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15400" cy="6019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Lack of flexibility in the repayment period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Low saving rate (3%)as compared to the lending interest rate (18%)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The amount of loan allowed to take at a time (Birr 3,000 on average)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Lack of collateral (group collateral arrangements)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Lack of proper clinic and veterinary services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Inadequate number of insurance company on livestock sector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Lack of appropriate skill training and lack of follow up of the clients by the financial institutions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Conclusion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Financial services especially loan is important to enhance the welfare and economic situation of its clients</a:t>
            </a:r>
          </a:p>
          <a:p>
            <a:pPr algn="just">
              <a:lnSpc>
                <a:spcPct val="11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Credit enabled better-off households to buy additional oxen, seed, and fertilizer which helped them to increase their productivity. Credit has not only limited impact in household asset creation but also has a negative impact on poor households’ asset holdings through forcing households to sell their livestock to pay back their loans</a:t>
            </a:r>
          </a:p>
          <a:p>
            <a:pPr algn="just">
              <a:lnSpc>
                <a:spcPct val="110000"/>
              </a:lnSpc>
              <a:spcAft>
                <a:spcPts val="180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Financial institutions have to look over the repayment period, lending modalities as well as the saving interest rate in order to make it attractive and successful</a:t>
            </a:r>
          </a:p>
          <a:p>
            <a:pPr algn="just">
              <a:lnSpc>
                <a:spcPct val="11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 addition to this, financial institutions should be give attention for other important activities such as training, advice and follow up (before, during and after) loans are necessary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11500" dirty="0" smtClean="0">
                <a:latin typeface="Arial" pitchFamily="34" charset="0"/>
                <a:cs typeface="Arial" pitchFamily="34" charset="0"/>
              </a:rPr>
              <a:t>Thank you </a:t>
            </a:r>
            <a:endParaRPr lang="en-US" sz="11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Outline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Objective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Types of financial services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Impacts of financial services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Challenges of financial services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Conclusion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Introduction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839200" cy="6019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Ethiopia’s economy is based on agriculture: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which contributes 43% of the GDP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80% of employment </a:t>
            </a:r>
          </a:p>
          <a:p>
            <a:pPr lvl="2" algn="just">
              <a:lnSpc>
                <a:spcPct val="150000"/>
              </a:lnSpc>
              <a:spcAft>
                <a:spcPts val="2400"/>
              </a:spcAft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generates 75% of the export earnings  (NBE, 2015)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Ethiopia is also highly endowed with livestock resources</a:t>
            </a:r>
          </a:p>
          <a:p>
            <a:pPr lvl="2" algn="just">
              <a:lnSpc>
                <a:spcPct val="150000"/>
              </a:lnSpc>
              <a:buSzPct val="63000"/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ranking first in Africa and top ten countries in the world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It have 55 million cattle, 27 million sheep and 28 million goats (CSA, 2013) 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an essential part of agricultural GDP (45%)    </a:t>
            </a:r>
          </a:p>
          <a:p>
            <a:pPr lvl="2" algn="just">
              <a:lnSpc>
                <a:spcPct val="150000"/>
              </a:lnSpc>
              <a:buNone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Introduction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15400" cy="6019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Livestock in Ethiopia are: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closely linked to every social and cultural aspects of both rural and urban households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source of food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source of employment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acts as security assets to get credit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considered as a common means of demonstrating wealth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Introduction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15400" cy="60198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There is huge gap between the livestock resource base of the country and the growth of the sector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 livestock production affected by many factors - drought, disease, lack of capital and others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Lack of capital is among the prominent factors in developing countries  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government and NGO- more attention to crop production than livestock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300" dirty="0" smtClean="0">
                <a:latin typeface="Arial" pitchFamily="34" charset="0"/>
                <a:cs typeface="Arial" pitchFamily="34" charset="0"/>
              </a:rPr>
              <a:t>Ethiopia has made marked progress in agriculture over the past decade. However, agriculture is a less attractive field for financial sector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Introduction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15400" cy="6019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Financial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services are essential for protecting and improving the livelihoods of rural populations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financial service offerings to agricultural sector in Ethiopia face gaps in terms of access  and demand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only few financial institutions serve financial services to rural areas</a:t>
            </a:r>
          </a:p>
          <a:p>
            <a:pPr lvl="1" algn="just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ranks 109th in getting credit out of 189 countries (WB, 2014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objective of this paper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is to identify the types of rural financial services and to examine its effect on livestock production </a:t>
            </a:r>
          </a:p>
          <a:p>
            <a:pPr lvl="1" algn="just">
              <a:lnSpc>
                <a:spcPct val="150000"/>
              </a:lnSpc>
              <a:buNone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Types of Financial Institutions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15400" cy="6019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main financial institutions:- </a:t>
            </a:r>
          </a:p>
          <a:p>
            <a:pPr lvl="2" algn="just">
              <a:lnSpc>
                <a:spcPct val="150000"/>
              </a:lnSpc>
              <a:spcAft>
                <a:spcPts val="2400"/>
              </a:spcAft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banks, microfinance, cooperatives, insurance companies and  informal financial institutions</a:t>
            </a:r>
          </a:p>
          <a:p>
            <a:pPr algn="just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 2015, total banks in Ethiopia have reached 19  (2,636 branches)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Ethiopia is the most under-banked countries in SSA with bank branch to population ratio 1:35,000 (only 1% of  rural households maintain bank account)</a:t>
            </a:r>
          </a:p>
          <a:p>
            <a:pPr algn="just">
              <a:lnSpc>
                <a:spcPct val="150000"/>
              </a:lnSpc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Microfinance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15400" cy="60198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Microfinance is the most common for rural areas in Ethiopia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MFIs provide services - collecting and savings, providing group and individual loans, micro insurance and domestic money transfer services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In 2015, there were 33 MFIs (3 million clients)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The top five largest MFIs are: ACSI, DCSI,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Oromia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Credit &amp; Saving Institute,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Omo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Credit &amp; Saving Institute and Addis Credit and Savings Institute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Currently, the contributions of MFIs are growing fast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demand for microcredit is far from the supply, an estimated of 80 percent of rural demand for loans is still uncovered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000" dirty="0" smtClean="0"/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Cooperatives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15400" cy="6019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Cooperative is the other type of financial institution in Ethiopia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Agricultural cooperatives 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 increase their yield and incomes of their members</a:t>
            </a:r>
          </a:p>
          <a:p>
            <a:pPr lvl="2" algn="just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 pooling their resource to support collective service and economic empowerment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27,000 multipurpose cooperatives (30% are saving and credit cooperatives)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1739</TotalTime>
  <Words>1207</Words>
  <Application>Microsoft Office PowerPoint</Application>
  <PresentationFormat>On-screen Show (4:3)</PresentationFormat>
  <Paragraphs>127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Slide 1</vt:lpstr>
      <vt:lpstr>Outline </vt:lpstr>
      <vt:lpstr>Introduction </vt:lpstr>
      <vt:lpstr>Introduction </vt:lpstr>
      <vt:lpstr>Introduction </vt:lpstr>
      <vt:lpstr>Introduction</vt:lpstr>
      <vt:lpstr>Types of Financial Institutions</vt:lpstr>
      <vt:lpstr>Microfinance </vt:lpstr>
      <vt:lpstr>Cooperatives </vt:lpstr>
      <vt:lpstr>Informal financial services</vt:lpstr>
      <vt:lpstr>Impact of financial services on livestock production </vt:lpstr>
      <vt:lpstr>Impact cont…..</vt:lpstr>
      <vt:lpstr>Impact cont…..</vt:lpstr>
      <vt:lpstr>Impact cont…..</vt:lpstr>
      <vt:lpstr>Impact cont…..</vt:lpstr>
      <vt:lpstr>Challenges of financial services</vt:lpstr>
      <vt:lpstr>Conclusion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150</cp:revision>
  <dcterms:created xsi:type="dcterms:W3CDTF">2017-02-17T07:05:12Z</dcterms:created>
  <dcterms:modified xsi:type="dcterms:W3CDTF">2017-02-21T11:08:02Z</dcterms:modified>
</cp:coreProperties>
</file>