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67" r:id="rId2"/>
    <p:sldId id="290" r:id="rId3"/>
    <p:sldId id="351" r:id="rId4"/>
    <p:sldId id="327" r:id="rId5"/>
    <p:sldId id="342" r:id="rId6"/>
    <p:sldId id="328" r:id="rId7"/>
    <p:sldId id="329" r:id="rId8"/>
    <p:sldId id="349" r:id="rId9"/>
    <p:sldId id="346" r:id="rId10"/>
    <p:sldId id="347" r:id="rId11"/>
    <p:sldId id="348" r:id="rId12"/>
    <p:sldId id="338" r:id="rId13"/>
    <p:sldId id="343" r:id="rId14"/>
    <p:sldId id="344" r:id="rId15"/>
    <p:sldId id="35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4AB00"/>
    <a:srgbClr val="C5A200"/>
    <a:srgbClr val="CC66FF"/>
    <a:srgbClr val="540500"/>
    <a:srgbClr val="5F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84" autoAdjust="0"/>
    <p:restoredTop sz="86679" autoAdjust="0"/>
  </p:normalViewPr>
  <p:slideViewPr>
    <p:cSldViewPr>
      <p:cViewPr>
        <p:scale>
          <a:sx n="90" d="100"/>
          <a:sy n="90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29443-C654-4AB3-A71F-9045B0B4070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7FDFA-3DE5-48B0-8C1E-B0787EA99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8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B16508-BDEF-4219-B5F9-2BF38DE4720F}" type="datetimeFigureOut">
              <a:rPr lang="en-US"/>
              <a:pPr>
                <a:defRPr/>
              </a:pPr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90F6A76-2945-45C2-B7E7-028C9E42D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2DCA42A-4423-4877-A08E-2529AE0C1CAC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1440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8200" y="76200"/>
            <a:ext cx="7696200" cy="1445419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lnSpc>
                <a:spcPts val="32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76300" y="1524000"/>
            <a:ext cx="7620000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876300" y="2438400"/>
            <a:ext cx="7620000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5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99176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8229600" cy="4876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  <a:defRPr sz="3000"/>
            </a:lvl1pPr>
            <a:lvl2pPr marL="742950" indent="-285750">
              <a:lnSpc>
                <a:spcPct val="100000"/>
              </a:lnSpc>
              <a:buFont typeface="Wingdings" pitchFamily="2" charset="2"/>
              <a:buChar char="q"/>
              <a:defRPr sz="2600"/>
            </a:lvl2pPr>
            <a:lvl3pPr>
              <a:defRPr sz="2200"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5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/sepa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85900" y="2209800"/>
            <a:ext cx="6172200" cy="31242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68262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12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/map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81000" y="1295400"/>
            <a:ext cx="8305800" cy="5257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228600"/>
            <a:ext cx="8610600" cy="8382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50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181600" y="1219200"/>
            <a:ext cx="3962400" cy="5943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89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re info and addre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19200" y="6543675"/>
            <a:ext cx="6705600" cy="231775"/>
            <a:chOff x="1066800" y="6543985"/>
            <a:chExt cx="6705600" cy="230832"/>
          </a:xfrm>
        </p:grpSpPr>
        <p:sp>
          <p:nvSpPr>
            <p:cNvPr id="3" name="TextBox 6"/>
            <p:cNvSpPr txBox="1">
              <a:spLocks noChangeArrowheads="1"/>
            </p:cNvSpPr>
            <p:nvPr/>
          </p:nvSpPr>
          <p:spPr bwMode="auto">
            <a:xfrm>
              <a:off x="1676400" y="6543985"/>
              <a:ext cx="6096000" cy="2308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5F0500"/>
                </a:buClr>
                <a:defRPr/>
              </a:pPr>
              <a:r>
                <a:rPr lang="en-US" sz="900" i="1" dirty="0" smtClean="0">
                  <a:latin typeface="+mj-lt"/>
                </a:rPr>
                <a:t>The presentation has a Creative Commons </a:t>
              </a:r>
              <a:r>
                <a:rPr lang="en-US" sz="900" i="1" dirty="0" err="1" smtClean="0">
                  <a:latin typeface="+mj-lt"/>
                </a:rPr>
                <a:t>licence</a:t>
              </a:r>
              <a:r>
                <a:rPr lang="en-US" sz="900" i="1" dirty="0" smtClean="0">
                  <a:latin typeface="+mj-lt"/>
                </a:rPr>
                <a:t>. You are free to re-use or distribute this work, provided credit is given to ILRI.</a:t>
              </a:r>
              <a:endParaRPr lang="en-US" sz="900" dirty="0" smtClean="0">
                <a:latin typeface="+mj-lt"/>
              </a:endParaRPr>
            </a:p>
          </p:txBody>
        </p:sp>
        <p:pic>
          <p:nvPicPr>
            <p:cNvPr id="4" name="Picture 3" descr="P:\Pictures&amp;Resources\Icons\by-nc-sa.pn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6554505"/>
              <a:ext cx="598485" cy="209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4" descr="Burgundy Box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3" y="4581525"/>
            <a:ext cx="9204326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135063"/>
            <a:ext cx="9144000" cy="769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5F0500"/>
              </a:buClr>
              <a:defRPr/>
            </a:pPr>
            <a:r>
              <a:rPr lang="en-US" sz="4400" i="1" dirty="0" smtClean="0">
                <a:ea typeface="Verdana" pitchFamily="34" charset="0"/>
                <a:cs typeface="Verdana" pitchFamily="34" charset="0"/>
              </a:rPr>
              <a:t>Better lives through livestock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2895600"/>
            <a:ext cx="457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5F0500"/>
              </a:buClr>
            </a:pPr>
            <a:r>
              <a:rPr lang="en-US" sz="4400">
                <a:solidFill>
                  <a:srgbClr val="762123"/>
                </a:solidFill>
              </a:rPr>
              <a:t>ilri.org</a:t>
            </a:r>
          </a:p>
        </p:txBody>
      </p:sp>
    </p:spTree>
    <p:extLst>
      <p:ext uri="{BB962C8B-B14F-4D97-AF65-F5344CB8AC3E}">
        <p14:creationId xmlns:p14="http://schemas.microsoft.com/office/powerpoint/2010/main" val="110265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b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8" r:id="rId2"/>
    <p:sldLayoutId id="2147483722" r:id="rId3"/>
    <p:sldLayoutId id="2147483719" r:id="rId4"/>
    <p:sldLayoutId id="2147483720" r:id="rId5"/>
    <p:sldLayoutId id="2147483723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368162" y="548680"/>
            <a:ext cx="8452310" cy="172819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ZA" b="1" dirty="0" smtClean="0"/>
              <a:t>The </a:t>
            </a:r>
            <a:r>
              <a:rPr lang="en-ZA" b="1" dirty="0" smtClean="0"/>
              <a:t>role of contracts in improving access to credit in the smallholder livestock sector of Swaziland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93877" y="2349252"/>
            <a:ext cx="7620000" cy="71970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i="1" dirty="0" smtClean="0"/>
              <a:t>Mamba </a:t>
            </a:r>
            <a:r>
              <a:rPr lang="en-US" sz="2400" i="1" dirty="0"/>
              <a:t>T.X., </a:t>
            </a:r>
            <a:r>
              <a:rPr lang="en-US" sz="2400" i="1" dirty="0" err="1"/>
              <a:t>Machethe</a:t>
            </a:r>
            <a:r>
              <a:rPr lang="en-US" sz="2400" i="1" dirty="0"/>
              <a:t> </a:t>
            </a:r>
            <a:r>
              <a:rPr lang="en-US" sz="2400" i="1" dirty="0" smtClean="0"/>
              <a:t>C.L. &amp; Mtimet </a:t>
            </a:r>
            <a:r>
              <a:rPr lang="en-US" sz="2400" i="1" dirty="0"/>
              <a:t>N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pic>
        <p:nvPicPr>
          <p:cNvPr id="1026" name="Picture 2" descr="C:\Users\SHendrickx\Pictures\Work\MOZ_PICS\logos\SWA 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5752926"/>
            <a:ext cx="3938587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228" y="5733256"/>
            <a:ext cx="2036836" cy="1083930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496" y="5891281"/>
            <a:ext cx="3070382" cy="92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23528" y="116632"/>
            <a:ext cx="864096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</a:rPr>
              <a:t>International Conference on Livestock Value Chain Finance and Access to </a:t>
            </a:r>
            <a:r>
              <a:rPr lang="en-US" sz="1700" b="1" dirty="0" smtClean="0">
                <a:solidFill>
                  <a:schemeClr val="bg1"/>
                </a:solidFill>
              </a:rPr>
              <a:t>Credit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2916233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err="1" smtClean="0">
                <a:solidFill>
                  <a:schemeClr val="bg1"/>
                </a:solidFill>
              </a:rPr>
              <a:t>Ezulwini</a:t>
            </a:r>
            <a:r>
              <a:rPr lang="en-US" sz="1600" b="1" i="1" dirty="0">
                <a:solidFill>
                  <a:schemeClr val="bg1"/>
                </a:solidFill>
              </a:rPr>
              <a:t>, Swaziland, </a:t>
            </a:r>
            <a:endParaRPr lang="en-US" sz="1600" b="1" i="1" dirty="0" smtClean="0">
              <a:solidFill>
                <a:schemeClr val="bg1"/>
              </a:solidFill>
            </a:endParaRPr>
          </a:p>
          <a:p>
            <a:r>
              <a:rPr lang="en-US" sz="1600" b="1" i="1" dirty="0" smtClean="0">
                <a:solidFill>
                  <a:schemeClr val="bg1"/>
                </a:solidFill>
              </a:rPr>
              <a:t>21-23 </a:t>
            </a:r>
            <a:r>
              <a:rPr lang="en-US" sz="1600" b="1" i="1" dirty="0">
                <a:solidFill>
                  <a:schemeClr val="bg1"/>
                </a:solidFill>
              </a:rPr>
              <a:t>February 2017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/>
              <a:t>Factors influencing farmers’ involvement in contract</a:t>
            </a:r>
            <a:r>
              <a:rPr lang="en-US" b="1" dirty="0" smtClean="0"/>
              <a:t> agreements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</p:nvPr>
        </p:nvGraphicFramePr>
        <p:xfrm>
          <a:off x="428596" y="1142984"/>
          <a:ext cx="8229600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Variable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Wald x2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Odds Ratio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Age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-0.039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2.734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0.098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0.962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Gender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0.933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1.551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0.213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2.543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Off-farm Income (OI)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0.483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3.698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0.054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1.620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Access to credit (Cr)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-2.947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4.478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0.034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0.052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Access to market (AM)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2.770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***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11.783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0.001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15.955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Access Marketing information (AMI)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0.503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4.975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0.026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1.654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Extension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Bank Account (BA)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Loan Facility (LF)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Association Member (FA)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1.482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-1.835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2.007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2.576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4.058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2.599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1.942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5.658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0.044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0.107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0.163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0.017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4.404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0.160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7.441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13.142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Constant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-3.914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5.418</a:t>
                      </a: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0.020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0.021</a:t>
                      </a: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143000"/>
          </a:xfrm>
        </p:spPr>
        <p:txBody>
          <a:bodyPr/>
          <a:lstStyle/>
          <a:p>
            <a:r>
              <a:rPr lang="en-GB" dirty="0" smtClean="0"/>
              <a:t>Results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sz="2800" b="1" dirty="0" smtClean="0"/>
              <a:t>Factors influencing farmers’ access to formal</a:t>
            </a:r>
            <a:r>
              <a:rPr lang="en-US" b="1" dirty="0" smtClean="0"/>
              <a:t> </a:t>
            </a:r>
            <a:r>
              <a:rPr lang="en-US" sz="2800" b="1" dirty="0" smtClean="0"/>
              <a:t>credit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</p:nvPr>
        </p:nvGraphicFramePr>
        <p:xfrm>
          <a:off x="1" y="1642110"/>
          <a:ext cx="91440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Variable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Wald x2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Odds Ratio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Herd size (Hsize)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-0.048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5.904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0.015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0.954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Age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0.045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5.019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0.025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1.046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Training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1.144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4.725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0.030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3.140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Farm size (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Fsize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)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0.070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0.613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0.434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1.073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Income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0.335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3.208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0.073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1.397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Contractual agreement (CA)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0.634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1.373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0.241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1.885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Marketing information (AMI)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Cattle fattening (CF)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Constant</a:t>
                      </a:r>
                      <a:endParaRPr lang="en-GB" sz="16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-0.122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0.634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-2.931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**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0.520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0.716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6.479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0.241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0.397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0.011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0.885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0.530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0.053</a:t>
                      </a:r>
                      <a:endParaRPr lang="en-GB" sz="16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4422"/>
            <a:ext cx="8229600" cy="533877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3000"/>
              </a:spcAft>
            </a:pPr>
            <a:r>
              <a:rPr lang="en-ZA" sz="2800" b="1" dirty="0" smtClean="0"/>
              <a:t>Contract participation</a:t>
            </a:r>
            <a:endParaRPr lang="en-US" sz="2900" dirty="0"/>
          </a:p>
          <a:p>
            <a:pPr marL="457200" indent="-457200">
              <a:lnSpc>
                <a:spcPct val="10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Assist farmers to receive better education, gain access to timely and quality inputs such as extension services, markets, and institutional/formal credit, and receive better opportunities for off-farm income to improve financial status. </a:t>
            </a:r>
            <a:endParaRPr lang="en-US" sz="2600" dirty="0" smtClean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ZA" sz="2600" dirty="0" smtClean="0"/>
              <a:t>Promote non-political farmers’ organisations to improve smallholders’ bargaining power, as well as reduce transaction costs with agribusiness companies.</a:t>
            </a:r>
            <a:endParaRPr lang="en-GB" sz="2600" dirty="0" smtClean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9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16024"/>
            <a:ext cx="7499176" cy="764704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99176" cy="92871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4422"/>
            <a:ext cx="8229600" cy="5338778"/>
          </a:xfrm>
        </p:spPr>
        <p:txBody>
          <a:bodyPr/>
          <a:lstStyle/>
          <a:p>
            <a:r>
              <a:rPr lang="en-ZA" b="1" dirty="0" smtClean="0"/>
              <a:t>Access to credit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ZA" sz="2600" dirty="0" smtClean="0"/>
              <a:t>There is at present limitation in accessing credit attributable to the strict requirements for accessing </a:t>
            </a:r>
            <a:r>
              <a:rPr lang="en-ZA" sz="2600" dirty="0" smtClean="0"/>
              <a:t>loans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ZA" sz="26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ZA" sz="2600" dirty="0" smtClean="0"/>
              <a:t>The physical absence of regulatory enforcement in the financial market seriously militates against farmers’ chances of accessing credit from formal institutions.</a:t>
            </a:r>
            <a:endParaRPr lang="en-GB" sz="26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99176" cy="1142984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8596" y="1000108"/>
            <a:ext cx="8229600" cy="4876800"/>
          </a:xfrm>
        </p:spPr>
        <p:txBody>
          <a:bodyPr/>
          <a:lstStyle/>
          <a:p>
            <a:r>
              <a:rPr lang="en-ZA" b="1" dirty="0" smtClean="0"/>
              <a:t>Contract participation in improving access to credit</a:t>
            </a:r>
            <a:endParaRPr lang="en-GB" b="1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ZA" sz="2600" dirty="0" smtClean="0"/>
              <a:t>The contract participation model has revealed that having access to credit is essential in integrating smallholder cattle farmers into the overall </a:t>
            </a:r>
            <a:r>
              <a:rPr lang="en-ZA" sz="2600" dirty="0" smtClean="0"/>
              <a:t>economy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ZA" sz="8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ZA" sz="2600" dirty="0" smtClean="0"/>
              <a:t>Smallholder farmers have credit constraints but if they have access to credit from FFI there is no need for farmers to be involved in contractual agreements</a:t>
            </a:r>
            <a:r>
              <a:rPr lang="en-ZA" sz="2600" dirty="0" smtClean="0"/>
              <a:t>.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en-ZA" sz="800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ZA" sz="2600" dirty="0" smtClean="0"/>
              <a:t>Access to credit model revealed that participation in contracts does not lead to improvement in access to credit from formal financial institution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600" b="1" dirty="0" smtClean="0"/>
              <a:t>Thank you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024"/>
            <a:ext cx="7499176" cy="836712"/>
          </a:xfrm>
        </p:spPr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8596" y="1432520"/>
            <a:ext cx="8229600" cy="48768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Introduction</a:t>
            </a:r>
            <a:endParaRPr lang="en-GB" sz="32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Study objectives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Methodology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Results</a:t>
            </a:r>
            <a:endParaRPr lang="en-GB" sz="32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Conclusions</a:t>
            </a:r>
            <a:endParaRPr lang="en-GB" sz="32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99176" cy="11430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ZA" sz="2600" dirty="0" smtClean="0"/>
              <a:t>Access to credit is essential for the development of the agricultural </a:t>
            </a:r>
            <a:r>
              <a:rPr lang="en-ZA" sz="2600" dirty="0" smtClean="0"/>
              <a:t>sector</a:t>
            </a:r>
            <a:endParaRPr lang="en-ZA" sz="26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ZA" sz="2600" dirty="0" smtClean="0"/>
              <a:t>The commercial banks are unwilling to participate in the provision of credit to smallholder farmers due to their lack of collateral.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99176" cy="836712"/>
          </a:xfrm>
        </p:spPr>
        <p:txBody>
          <a:bodyPr/>
          <a:lstStyle/>
          <a:p>
            <a:r>
              <a:rPr lang="en-US" dirty="0" smtClean="0"/>
              <a:t>Study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Determine the credit access status of smallholder cattle farmers, fatteners and traders.</a:t>
            </a:r>
            <a:endParaRPr lang="en-GB" sz="2600" dirty="0" smtClean="0"/>
          </a:p>
          <a:p>
            <a:pPr marL="457200" lvl="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Identify factors that determine smallholder cattle farmers’, fatteners’ and traders’ access to credit from formal financial institutions.</a:t>
            </a:r>
          </a:p>
          <a:p>
            <a:pPr marL="45720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Determine whether participating in contracts leads to improved access to credit.</a:t>
            </a:r>
            <a:endParaRPr lang="en-GB" sz="2600" dirty="0" smtClean="0"/>
          </a:p>
          <a:p>
            <a:pPr marL="457200" indent="-45720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ZA" sz="2600" dirty="0" smtClean="0"/>
              <a:t>Determine factors that may lead cattle farmers to become involved in contract agreements with other actors in the value chain.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637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99176" cy="857272"/>
          </a:xfrm>
        </p:spPr>
        <p:txBody>
          <a:bodyPr/>
          <a:lstStyle/>
          <a:p>
            <a:r>
              <a:rPr lang="en-ZA" dirty="0" smtClean="0"/>
              <a:t>Research 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ZA" sz="2600" dirty="0" smtClean="0"/>
              <a:t> Participation </a:t>
            </a:r>
            <a:r>
              <a:rPr lang="en-ZA" sz="2600" dirty="0" smtClean="0"/>
              <a:t>in contract farming will improve access to credit for smallholder cattle farmers, cattle finishers and cattle traders in Swaziland</a:t>
            </a:r>
            <a:r>
              <a:rPr lang="en-ZA" sz="2600" dirty="0" smtClean="0"/>
              <a:t>.</a:t>
            </a: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hendrickx\Dropbox\SwaziBeef _Research brief\projectare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8360"/>
            <a:ext cx="4227520" cy="55048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024"/>
            <a:ext cx="7499176" cy="764704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484784"/>
            <a:ext cx="4330824" cy="48768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3600"/>
              </a:spcAft>
            </a:pPr>
            <a:r>
              <a:rPr lang="en-US" sz="2600" dirty="0" smtClean="0"/>
              <a:t>FGD: Oct </a:t>
            </a:r>
            <a:r>
              <a:rPr lang="en-US" sz="2600" dirty="0"/>
              <a:t>2013 </a:t>
            </a:r>
            <a:r>
              <a:rPr lang="en-US" sz="2600" dirty="0" smtClean="0"/>
              <a:t>to Feb 2014 followed </a:t>
            </a:r>
            <a:r>
              <a:rPr lang="en-US" sz="2600" dirty="0"/>
              <a:t>by individual </a:t>
            </a:r>
            <a:r>
              <a:rPr lang="en-US" sz="2600" dirty="0" smtClean="0"/>
              <a:t>interviews up </a:t>
            </a:r>
            <a:r>
              <a:rPr lang="en-US" sz="2600" dirty="0"/>
              <a:t>to June </a:t>
            </a:r>
            <a:r>
              <a:rPr lang="en-US" sz="2600" dirty="0" smtClean="0"/>
              <a:t>2014 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In </a:t>
            </a:r>
            <a:r>
              <a:rPr lang="en-US" sz="2600" dirty="0"/>
              <a:t>total 111 persons </a:t>
            </a:r>
            <a:r>
              <a:rPr lang="en-US" sz="2600" dirty="0" smtClean="0"/>
              <a:t>interviewed (face-to-face):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53 </a:t>
            </a:r>
            <a:r>
              <a:rPr lang="en-US" sz="2600" dirty="0"/>
              <a:t>cattle </a:t>
            </a:r>
            <a:r>
              <a:rPr lang="en-US" sz="2600" dirty="0" smtClean="0"/>
              <a:t>producers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36 </a:t>
            </a:r>
            <a:r>
              <a:rPr lang="en-US" sz="2600" dirty="0"/>
              <a:t>cattle </a:t>
            </a:r>
            <a:r>
              <a:rPr lang="en-US" sz="2600" dirty="0" smtClean="0"/>
              <a:t>fatteners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22 </a:t>
            </a:r>
            <a:r>
              <a:rPr lang="en-US" sz="2600" dirty="0"/>
              <a:t>cattle </a:t>
            </a:r>
            <a:r>
              <a:rPr lang="en-US" sz="2600" dirty="0" smtClean="0"/>
              <a:t>traders </a:t>
            </a:r>
          </a:p>
        </p:txBody>
      </p:sp>
      <p:sp>
        <p:nvSpPr>
          <p:cNvPr id="5" name="Text Box 11"/>
          <p:cNvSpPr txBox="1"/>
          <p:nvPr/>
        </p:nvSpPr>
        <p:spPr>
          <a:xfrm>
            <a:off x="4911097" y="6093296"/>
            <a:ext cx="4176464" cy="553998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-1280160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Calibri"/>
                <a:ea typeface="Calibri"/>
                <a:cs typeface="Times New Roman"/>
              </a:rPr>
              <a:t>Figure</a:t>
            </a:r>
            <a:r>
              <a:rPr lang="en-US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b="1" dirty="0">
                <a:effectLst/>
                <a:latin typeface="Calibri"/>
                <a:ea typeface="Calibri"/>
                <a:cs typeface="Times New Roman"/>
              </a:rPr>
              <a:t>1.</a:t>
            </a:r>
            <a:r>
              <a:rPr lang="en-US" dirty="0">
                <a:effectLst/>
                <a:latin typeface="Calibri"/>
                <a:ea typeface="Calibri"/>
                <a:cs typeface="Times New Roman"/>
              </a:rPr>
              <a:t> Selected study areas under SWADE project</a:t>
            </a:r>
          </a:p>
        </p:txBody>
      </p:sp>
    </p:spTree>
    <p:extLst>
      <p:ext uri="{BB962C8B-B14F-4D97-AF65-F5344CB8AC3E}">
        <p14:creationId xmlns:p14="http://schemas.microsoft.com/office/powerpoint/2010/main" val="13816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The study involved a descriptive research using quantitative </a:t>
            </a:r>
            <a:r>
              <a:rPr lang="en-GB" sz="2600" dirty="0" smtClean="0"/>
              <a:t>approaches (results were entered in excel and analysed using Spss ver. 20 &amp; Stata 13)</a:t>
            </a:r>
            <a:endParaRPr lang="en-GB" sz="2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Logistic regression analysis was used to analyse the influence of independent variables on a binary/dichotomous dependent </a:t>
            </a:r>
            <a:r>
              <a:rPr lang="en-GB" sz="2600" dirty="0" smtClean="0"/>
              <a:t>variables: access </a:t>
            </a:r>
            <a:r>
              <a:rPr lang="en-GB" sz="2600" dirty="0"/>
              <a:t>to credit, and contract </a:t>
            </a:r>
            <a:r>
              <a:rPr lang="en-GB" sz="2600" dirty="0" smtClean="0"/>
              <a:t>agreement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16024"/>
            <a:ext cx="7499176" cy="7647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99176" cy="928710"/>
          </a:xfrm>
        </p:spPr>
        <p:txBody>
          <a:bodyPr/>
          <a:lstStyle/>
          <a:p>
            <a:r>
              <a:rPr lang="en-GB" dirty="0" smtClean="0"/>
              <a:t>Models</a:t>
            </a:r>
            <a:endParaRPr lang="en-GB" dirty="0"/>
          </a:p>
        </p:txBody>
      </p:sp>
      <p:sp>
        <p:nvSpPr>
          <p:cNvPr id="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0"/>
          </p:nvPr>
        </p:nvSpPr>
        <p:spPr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GB" sz="260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ZA" sz="2800" dirty="0" smtClean="0"/>
              <a:t>Gender, age and education of cattle stakeholders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</p:nvPr>
        </p:nvGraphicFramePr>
        <p:xfrm>
          <a:off x="357158" y="1285860"/>
          <a:ext cx="8229600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342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Variables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Definition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Cattle Producers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n=53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Cattle Finishers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n=36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Cattle Traders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n=22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42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Gender (%)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Male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Female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71.7</a:t>
                      </a:r>
                      <a:endParaRPr lang="en-GB" sz="1800" b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28.3</a:t>
                      </a:r>
                      <a:endParaRPr lang="en-GB" sz="1800" b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55.6</a:t>
                      </a:r>
                      <a:endParaRPr lang="en-GB" sz="1800" b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44.4</a:t>
                      </a:r>
                      <a:endParaRPr lang="en-GB" sz="1800" b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90.9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9.1</a:t>
                      </a:r>
                      <a:endParaRPr lang="en-GB" sz="18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42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Age (years)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Mean</a:t>
                      </a:r>
                      <a:r>
                        <a:rPr lang="en-US" sz="1800" baseline="300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*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Min/Med./Max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50.3 (13.12)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28/53/75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45.4 (13.24)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21/46.5/70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51.32 (11.8)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29/51.5/82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02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Education (%)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Illiterate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Literate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Primary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Secondary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Tertiary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32.1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9.4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35.9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22.6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25.0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8.3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25.0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36.1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5.6</a:t>
                      </a:r>
                      <a:endParaRPr lang="en-GB" sz="18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22.7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50.0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13.6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13.6</a:t>
                      </a:r>
                      <a:endParaRPr lang="en-GB" sz="18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RI_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algn="ctr">
          <a:lnSpc>
            <a:spcPts val="3200"/>
          </a:lnSpc>
          <a:defRPr sz="3000" dirty="0" smtClean="0">
            <a:solidFill>
              <a:srgbClr val="FFFF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ILRI_Powerpoint template</Template>
  <TotalTime>13482</TotalTime>
  <Words>720</Words>
  <Application>Microsoft Office PowerPoint</Application>
  <PresentationFormat>On-screen Show (4:3)</PresentationFormat>
  <Paragraphs>219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ILRI_Powerpoint template</vt:lpstr>
      <vt:lpstr>PowerPoint Presentation</vt:lpstr>
      <vt:lpstr>Presentation outline</vt:lpstr>
      <vt:lpstr>Introduction</vt:lpstr>
      <vt:lpstr>Study objectives </vt:lpstr>
      <vt:lpstr>Research hypothesis</vt:lpstr>
      <vt:lpstr>Methodology</vt:lpstr>
      <vt:lpstr>PowerPoint Presentation</vt:lpstr>
      <vt:lpstr>Models</vt:lpstr>
      <vt:lpstr>Results Gender, age and education of cattle stakeholders</vt:lpstr>
      <vt:lpstr>Results Factors influencing farmers’ involvement in contract agreements </vt:lpstr>
      <vt:lpstr>Results Factors influencing farmers’ access to formal credit</vt:lpstr>
      <vt:lpstr>Conclusions</vt:lpstr>
      <vt:lpstr>Conclusions</vt:lpstr>
      <vt:lpstr>Conclusions</vt:lpstr>
      <vt:lpstr>PowerPoint Presentation</vt:lpstr>
    </vt:vector>
  </TitlesOfParts>
  <Company>International Livestock Research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OumaEric</dc:creator>
  <cp:lastModifiedBy>Mtimet, Nadhem (ILRI)</cp:lastModifiedBy>
  <cp:revision>325</cp:revision>
  <cp:lastPrinted>2012-04-30T06:58:47Z</cp:lastPrinted>
  <dcterms:created xsi:type="dcterms:W3CDTF">2004-07-05T09:12:20Z</dcterms:created>
  <dcterms:modified xsi:type="dcterms:W3CDTF">2017-02-21T04:10:53Z</dcterms:modified>
</cp:coreProperties>
</file>