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02" r:id="rId3"/>
    <p:sldId id="314" r:id="rId4"/>
    <p:sldId id="304" r:id="rId5"/>
    <p:sldId id="319" r:id="rId6"/>
    <p:sldId id="290" r:id="rId7"/>
    <p:sldId id="291" r:id="rId8"/>
    <p:sldId id="318" r:id="rId9"/>
    <p:sldId id="311" r:id="rId10"/>
    <p:sldId id="310" r:id="rId11"/>
    <p:sldId id="312" r:id="rId12"/>
    <p:sldId id="316" r:id="rId13"/>
    <p:sldId id="317" r:id="rId14"/>
    <p:sldId id="326" r:id="rId15"/>
    <p:sldId id="307" r:id="rId16"/>
    <p:sldId id="298" r:id="rId17"/>
    <p:sldId id="273" r:id="rId18"/>
    <p:sldId id="296" r:id="rId19"/>
    <p:sldId id="258" r:id="rId20"/>
    <p:sldId id="260" r:id="rId21"/>
    <p:sldId id="270" r:id="rId22"/>
    <p:sldId id="324" r:id="rId23"/>
    <p:sldId id="329" r:id="rId24"/>
    <p:sldId id="328" r:id="rId25"/>
    <p:sldId id="327" r:id="rId26"/>
    <p:sldId id="325" r:id="rId27"/>
    <p:sldId id="274" r:id="rId28"/>
    <p:sldId id="308" r:id="rId29"/>
    <p:sldId id="321" r:id="rId30"/>
    <p:sldId id="322" r:id="rId31"/>
    <p:sldId id="272"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B1C15"/>
    <a:srgbClr val="917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94609" autoAdjust="0"/>
  </p:normalViewPr>
  <p:slideViewPr>
    <p:cSldViewPr snapToGrid="0">
      <p:cViewPr>
        <p:scale>
          <a:sx n="57" d="100"/>
          <a:sy n="57" d="100"/>
        </p:scale>
        <p:origin x="584" y="112"/>
      </p:cViewPr>
      <p:guideLst>
        <p:guide orient="horz" pos="2160"/>
        <p:guide pos="3840"/>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9BEB9B9-C989-4FCD-B28B-2B061CC61B0B}" type="datetimeFigureOut">
              <a:rPr lang="en-US"/>
              <a:pPr>
                <a:defRPr/>
              </a:pPr>
              <a:t>2/22/2017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27BF54-63B9-4313-853B-958B5B696F43}" type="slidenum">
              <a:rPr lang="en-US"/>
              <a:pPr>
                <a:defRPr/>
              </a:pPr>
              <a:t>‹#›</a:t>
            </a:fld>
            <a:endParaRPr lang="en-US"/>
          </a:p>
        </p:txBody>
      </p:sp>
    </p:spTree>
    <p:extLst>
      <p:ext uri="{BB962C8B-B14F-4D97-AF65-F5344CB8AC3E}">
        <p14:creationId xmlns:p14="http://schemas.microsoft.com/office/powerpoint/2010/main" val="4084055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Grp="1" noChangeArrowheads="1"/>
          </p:cNvSpPr>
          <p:nvPr>
            <p:ph type="sldNum" sz="quarter" idx="5"/>
          </p:nvPr>
        </p:nvSpPr>
        <p:spPr bwMode="auto">
          <a:noFill/>
          <a:ln>
            <a:miter lim="800000"/>
            <a:headEnd/>
            <a:tailEnd/>
          </a:ln>
        </p:spPr>
        <p:txBody>
          <a:bodyPr/>
          <a:lstStyle/>
          <a:p>
            <a:fld id="{E6C38BEB-5BF4-4151-8A56-4E6B98589149}" type="slidenum">
              <a:rPr lang="es-MX" altLang="en-US" smtClean="0">
                <a:latin typeface="Arial" pitchFamily="34" charset="0"/>
              </a:rPr>
              <a:pPr/>
              <a:t>3</a:t>
            </a:fld>
            <a:endParaRPr lang="es-MX" altLang="en-US" smtClean="0">
              <a:latin typeface="Arial" pitchFamily="34" charset="0"/>
            </a:endParaRPr>
          </a:p>
        </p:txBody>
      </p:sp>
      <p:sp>
        <p:nvSpPr>
          <p:cNvPr id="1028" name="Rectangle 2"/>
          <p:cNvSpPr>
            <a:spLocks noGrp="1" noRot="1" noChangeAspect="1" noChangeArrowheads="1" noTextEdit="1"/>
          </p:cNvSpPr>
          <p:nvPr>
            <p:ph type="sldImg"/>
          </p:nvPr>
        </p:nvSpPr>
        <p:spPr bwMode="auto">
          <a:noFill/>
          <a:ln>
            <a:solidFill>
              <a:srgbClr val="000000"/>
            </a:solidFill>
            <a:miter lim="800000"/>
            <a:headEnd/>
            <a:tailEnd/>
          </a:ln>
        </p:spPr>
      </p:sp>
      <p:graphicFrame>
        <p:nvGraphicFramePr>
          <p:cNvPr id="1026" name="Object 3"/>
          <p:cNvGraphicFramePr>
            <a:graphicFrameLocks noGrp="1" noChangeAspect="1"/>
          </p:cNvGraphicFramePr>
          <p:nvPr>
            <p:ph type="body" idx="1"/>
          </p:nvPr>
        </p:nvGraphicFramePr>
        <p:xfrm>
          <a:off x="679450" y="4714875"/>
          <a:ext cx="5438775" cy="4467225"/>
        </p:xfrm>
        <a:graphic>
          <a:graphicData uri="http://schemas.openxmlformats.org/presentationml/2006/ole">
            <mc:AlternateContent xmlns:mc="http://schemas.openxmlformats.org/markup-compatibility/2006">
              <mc:Choice xmlns:v="urn:schemas-microsoft-com:vml" Requires="v">
                <p:oleObj spid="_x0000_s1045" name="Slide" r:id="rId4" imgW="4571948" imgH="3429086" progId="PowerPoint.Slide.8">
                  <p:embed/>
                </p:oleObj>
              </mc:Choice>
              <mc:Fallback>
                <p:oleObj name="Slide" r:id="rId4" imgW="4571948" imgH="3429086"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0" y="4714875"/>
                        <a:ext cx="5438775" cy="446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922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a:lstStyle/>
          <a:p>
            <a:fld id="{D5626F9D-A059-4B05-9524-59A0072AE55B}" type="slidenum">
              <a:rPr lang="en-US" altLang="en-US" smtClean="0"/>
              <a:pPr/>
              <a:t>5</a:t>
            </a:fld>
            <a:endParaRPr lang="en-US" alt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xfrm>
            <a:off x="549275" y="4343400"/>
            <a:ext cx="5622925" cy="4332288"/>
          </a:xfrm>
          <a:noFill/>
        </p:spPr>
        <p:txBody>
          <a:bodyPr wrap="square" numCol="1" anchor="t" anchorCtr="0" compatLnSpc="1">
            <a:prstTxWarp prst="textNoShape">
              <a:avLst/>
            </a:prstTxWarp>
          </a:bodyPr>
          <a:lstStyle/>
          <a:p>
            <a:pPr marL="228600" indent="-228600" eaLnBrk="1" hangingPunct="1">
              <a:spcBef>
                <a:spcPct val="0"/>
              </a:spcBef>
            </a:pPr>
            <a:r>
              <a:rPr lang="en-US" altLang="en-US" sz="1300" b="1" smtClean="0"/>
              <a:t>Systemic Risk</a:t>
            </a:r>
            <a:r>
              <a:rPr lang="en-US" altLang="en-US" sz="1300" smtClean="0"/>
              <a:t> – rural incomes, especially among the agriculturalists, are highly susceptible to similar risks at the same time.  Weather is the most uncontrollable and often devastating risk but disease and plagues are similarly important.  Failures in agriculture affect not only the farmer households and the production and marketing linkages but also the rural non-farm economies that revolve around and depend upon those income flows.  Even so, the most problematic is farm credit because of higher risk.</a:t>
            </a:r>
            <a:endParaRPr lang="en-US" altLang="en-US" sz="1300" b="1" smtClean="0"/>
          </a:p>
          <a:p>
            <a:pPr marL="228600" indent="-228600" eaLnBrk="1" hangingPunct="1">
              <a:spcBef>
                <a:spcPct val="0"/>
              </a:spcBef>
            </a:pPr>
            <a:r>
              <a:rPr lang="en-US" altLang="en-US" sz="1300" b="1" smtClean="0"/>
              <a:t>Market Risk</a:t>
            </a:r>
            <a:r>
              <a:rPr lang="en-US" altLang="en-US" sz="1300" smtClean="0"/>
              <a:t> – especially in developing countries, there both cyclical and seasonal price fluctuations of agricultural commodities, not only due to local production variation but also affected by “outside forces” such as political price and exchange controls, subsidies and globalization.</a:t>
            </a:r>
            <a:endParaRPr lang="en-US" altLang="en-US" sz="1300" b="1" smtClean="0"/>
          </a:p>
          <a:p>
            <a:pPr marL="228600" indent="-228600" eaLnBrk="1" hangingPunct="1">
              <a:spcBef>
                <a:spcPct val="0"/>
              </a:spcBef>
            </a:pPr>
            <a:r>
              <a:rPr lang="en-US" altLang="en-US" sz="1300" b="1" smtClean="0"/>
              <a:t>Credit Risk</a:t>
            </a:r>
            <a:r>
              <a:rPr lang="en-US" altLang="en-US" sz="1300" smtClean="0"/>
              <a:t> – collateral, especially mortgage, is a missing element in most rural finance hence increasing the risk of the lender.  Similarly collateral substitutes may be costly in both financial terms as well as social stigma risk terms as can be the case with peer lending.  Other support services and information networks such as credit bureaus are often not available to help lower the risk.  For term lending, a financial gap risk between sources and uses of funds poses another risk constraint.</a:t>
            </a:r>
            <a:endParaRPr lang="en-GB" altLang="en-US" sz="1300" smtClean="0"/>
          </a:p>
        </p:txBody>
      </p:sp>
    </p:spTree>
    <p:extLst>
      <p:ext uri="{BB962C8B-B14F-4D97-AF65-F5344CB8AC3E}">
        <p14:creationId xmlns:p14="http://schemas.microsoft.com/office/powerpoint/2010/main" val="184191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Brief overview of the external support services that can be provided to the different actors at the different stages</a:t>
            </a:r>
            <a:endParaRPr lang="en-GB" alt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1C58F28C-53E2-4B36-A3D2-4192426A3DE8}" type="slidenum">
              <a:rPr lang="en-US" altLang="en-US" smtClean="0"/>
              <a:pPr/>
              <a:t>10</a:t>
            </a:fld>
            <a:endParaRPr lang="en-US" altLang="en-US" smtClean="0"/>
          </a:p>
        </p:txBody>
      </p:sp>
    </p:spTree>
    <p:extLst>
      <p:ext uri="{BB962C8B-B14F-4D97-AF65-F5344CB8AC3E}">
        <p14:creationId xmlns:p14="http://schemas.microsoft.com/office/powerpoint/2010/main" val="283719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a:lstStyle/>
          <a:p>
            <a:fld id="{2C443AD3-5A92-407E-B8E3-C9735360F2C2}" type="slidenum">
              <a:rPr lang="en-US" altLang="en-US" smtClean="0"/>
              <a:pPr/>
              <a:t>13</a:t>
            </a:fld>
            <a:endParaRPr lang="en-US" altLang="en-US"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ltLang="en-US" smtClean="0"/>
          </a:p>
        </p:txBody>
      </p:sp>
    </p:spTree>
    <p:extLst>
      <p:ext uri="{BB962C8B-B14F-4D97-AF65-F5344CB8AC3E}">
        <p14:creationId xmlns:p14="http://schemas.microsoft.com/office/powerpoint/2010/main" val="148863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3BE61FAC-9B51-47AD-902B-14ABCE5C47FA}" type="slidenum">
              <a:rPr lang="en-US" altLang="en-US" smtClean="0"/>
              <a:pPr/>
              <a:t>21</a:t>
            </a:fld>
            <a:endParaRPr lang="en-US" alt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SV" altLang="en-US" smtClean="0"/>
          </a:p>
        </p:txBody>
      </p:sp>
    </p:spTree>
    <p:extLst>
      <p:ext uri="{BB962C8B-B14F-4D97-AF65-F5344CB8AC3E}">
        <p14:creationId xmlns:p14="http://schemas.microsoft.com/office/powerpoint/2010/main" val="420194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738BE5-7681-4047-AB32-164DEDF2318C}"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00E18C-2797-4A81-AEDA-B24345F0873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8FE089-136B-4227-9B9B-97BF1F1D5614}"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A09901-FF11-49B2-B4CE-19910034D16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4634B6-2B23-4246-B772-2F17D1CFDE07}"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930699-EBD5-48A5-B0E4-4ACD9384AC9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0801350" y="6453188"/>
            <a:ext cx="781050" cy="247650"/>
          </a:xfrm>
        </p:spPr>
        <p:txBody>
          <a:bodyPr/>
          <a:lstStyle>
            <a:lvl1pPr>
              <a:defRPr/>
            </a:lvl1pPr>
          </a:lstStyle>
          <a:p>
            <a:pPr>
              <a:defRPr/>
            </a:pPr>
            <a:fld id="{1868AC4E-2E2C-46EA-BF43-2D47D0BE5632}" type="slidenum">
              <a:rPr lang="en-US" altLang="en-US"/>
              <a:pPr>
                <a:defRPr/>
              </a:pPr>
              <a:t>‹#›</a:t>
            </a:fld>
            <a:endParaRPr lang="en-US" altLang="en-US"/>
          </a:p>
        </p:txBody>
      </p:sp>
    </p:spTree>
  </p:cSld>
  <p:clrMapOvr>
    <a:masterClrMapping/>
  </p:clrMapOvr>
  <p:transition advTm="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551A58EB-1DA8-434E-91DB-071237374575}"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02DBB47-1D13-4F63-9B75-AF1DC4A59B2D}"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A54A-E117-4328-93C7-1B166AE87E0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51EF6A-A9E8-4BF6-B466-E318B1C8F294}"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03D59B-9D68-4589-8438-EAFF9997CB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FF9EAD-F7A6-4066-BD0A-D30DA8FCCEAC}" type="datetimeFigureOut">
              <a:rPr lang="en-US"/>
              <a:pPr>
                <a:defRPr/>
              </a:pPr>
              <a:t>2/22/2017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D156F9-222B-44C5-9FFC-FE54ED09369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6CFDCA8-187D-475A-ABDD-DFE5490B0B00}" type="datetimeFigureOut">
              <a:rPr lang="en-US"/>
              <a:pPr>
                <a:defRPr/>
              </a:pPr>
              <a:t>2/22/2017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8F81C3-DC35-4A91-A6BA-A55D9224FAC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3037BA-F478-4576-A457-497A4B769299}" type="datetimeFigureOut">
              <a:rPr lang="en-US"/>
              <a:pPr>
                <a:defRPr/>
              </a:pPr>
              <a:t>2/22/2017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1C17BA-0969-4078-826C-7D31C48020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45F076-7362-409E-92E6-E0ABA3E2143B}" type="datetimeFigureOut">
              <a:rPr lang="en-US"/>
              <a:pPr>
                <a:defRPr/>
              </a:pPr>
              <a:t>2/22/2017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83D9BD-F57C-4DC0-AE3F-3C93AACC146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E0B3FF-C18D-4988-9A8A-B9E8392CA0A8}" type="datetimeFigureOut">
              <a:rPr lang="en-US"/>
              <a:pPr>
                <a:defRPr/>
              </a:pPr>
              <a:t>2/22/2017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1F2CF2-8A04-4A2B-B10C-AF9E683F54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9BD4F0-D55B-4935-BD63-6CDC18DF7B97}" type="datetimeFigureOut">
              <a:rPr lang="en-US"/>
              <a:pPr>
                <a:defRPr/>
              </a:pPr>
              <a:t>2/22/2017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3B7268-2AB9-45C1-AC63-366DC35A00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E9B9C6C-DAE5-4F85-9381-282F7A910096}" type="datetimeFigureOut">
              <a:rPr lang="en-US"/>
              <a:pPr>
                <a:defRPr/>
              </a:pPr>
              <a:t>2/22/2017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1F9F44F-45B4-4A95-9147-E047736150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7"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8" r:id="rId12"/>
    <p:sldLayoutId id="2147483890"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wmf"/><Relationship Id="rId18" Type="http://schemas.openxmlformats.org/officeDocument/2006/relationships/hyperlink" Target="http://images.google.co.in/imgres?imgurl=http://www.ucc.ie/IDFenzymes/images/equip.jpg&amp;imgrefurl=http://www.ucc.ie/IDFenzymes/history.html&amp;h=286&amp;w=500&amp;sz=28&amp;hl=en&amp;start=4&amp;um=1&amp;tbnid=OodugLRpI2TCCM:&amp;tbnh=74&amp;tbnw=130&amp;prev=/images?q=dairy+processing&amp;um=1&amp;hl=en&amp;sa=N" TargetMode="External"/><Relationship Id="rId3" Type="http://schemas.openxmlformats.org/officeDocument/2006/relationships/hyperlink" Target="http://images.google.co.in/imgres?imgurl=http://www.devondale.com.au/foodservice/images/fs_foodservices.jpg&amp;imgrefurl=http://www.devondale.com.au/foodservice/&amp;h=291&amp;w=506&amp;sz=64&amp;hl=en&amp;start=36&amp;um=1&amp;tbnid=CYiXkHK4WtK3cM:&amp;tbnh=75&amp;tbnw=131&amp;prev=/images?q=Dairy+Products&amp;start=20&amp;ndsp=20&amp;um=1&amp;hl=en&amp;sa=N" TargetMode="External"/><Relationship Id="rId21" Type="http://schemas.openxmlformats.org/officeDocument/2006/relationships/image" Target="../media/image16.jpeg"/><Relationship Id="rId7" Type="http://schemas.openxmlformats.org/officeDocument/2006/relationships/hyperlink" Target="http://images.google.co.in/imgres?imgurl=http://ardmoreite.com/images/110399/winndixie.jpg&amp;imgrefurl=http://ardmoreite.com/stories/110399/new_winndixie.shtml&amp;h=311&amp;w=472&amp;sz=33&amp;hl=en&amp;start=10&amp;um=1&amp;tbnid=mrN4hW8kQBrMCM:&amp;tbnh=85&amp;tbnw=129&amp;prev=/images?q=milk+distribution+centre&amp;um=1&amp;hl=en&amp;sa=N" TargetMode="External"/><Relationship Id="rId12" Type="http://schemas.openxmlformats.org/officeDocument/2006/relationships/oleObject" Target="../embeddings/oleObject2.bin"/><Relationship Id="rId17" Type="http://schemas.openxmlformats.org/officeDocument/2006/relationships/image" Target="../media/image8.wmf"/><Relationship Id="rId25" Type="http://schemas.openxmlformats.org/officeDocument/2006/relationships/image" Target="../media/image19.png"/><Relationship Id="rId2" Type="http://schemas.openxmlformats.org/officeDocument/2006/relationships/slideLayout" Target="../slideLayouts/slideLayout13.xml"/><Relationship Id="rId16" Type="http://schemas.openxmlformats.org/officeDocument/2006/relationships/oleObject" Target="../embeddings/oleObject5.bin"/><Relationship Id="rId20" Type="http://schemas.openxmlformats.org/officeDocument/2006/relationships/hyperlink" Target="http://images.google.co.in/imgres?imgurl=http://wwwimage.cbsnews.com/images/2005/03/17/image681168x.jpg&amp;imgrefurl=http://www.cbsnews.com/stories/2005/03/17/tech/main681171.shtml&amp;h=278&amp;w=370&amp;sz=28&amp;hl=en&amp;start=34&amp;um=1&amp;tbnid=vH0QBjxfUYHApM:&amp;tbnh=92&amp;tbnw=122&amp;prev=/images?q=cattle+feed&amp;start=20&amp;ndsp=20&amp;um=1&amp;hl=en&amp;sa=N" TargetMode="External"/><Relationship Id="rId1" Type="http://schemas.openxmlformats.org/officeDocument/2006/relationships/vmlDrawing" Target="../drawings/vmlDrawing2.vml"/><Relationship Id="rId6" Type="http://schemas.openxmlformats.org/officeDocument/2006/relationships/image" Target="../media/image10.jpeg"/><Relationship Id="rId11" Type="http://schemas.openxmlformats.org/officeDocument/2006/relationships/image" Target="../media/image14.jpeg"/><Relationship Id="rId24" Type="http://schemas.openxmlformats.org/officeDocument/2006/relationships/image" Target="../media/image18.jpeg"/><Relationship Id="rId5" Type="http://schemas.openxmlformats.org/officeDocument/2006/relationships/hyperlink" Target="http://images.google.co.in/imgres?imgurl=http://greetingindia.tripod.com/1000rupees.jpg&amp;imgrefurl=http://greetingindia.tripod.com/indiatoday.html&amp;h=207&amp;w=502&amp;sz=24&amp;hl=en&amp;start=6&amp;um=1&amp;tbnid=jQT5rSJ-3smJHM:&amp;tbnh=54&amp;tbnw=130&amp;prev=/images?q=rupees&amp;um=1&amp;hl=en" TargetMode="External"/><Relationship Id="rId15" Type="http://schemas.openxmlformats.org/officeDocument/2006/relationships/oleObject" Target="../embeddings/oleObject4.bin"/><Relationship Id="rId23" Type="http://schemas.openxmlformats.org/officeDocument/2006/relationships/hyperlink" Target="http://images.google.co.in/imgres?imgurl=http://cache.eb.com/eb/image?id=523&amp;rendTypeId=4&amp;imgrefurl=http://student.britannica.com/eb/art/print?id=10565&amp;articleTypeId=0&amp;h=250&amp;w=389&amp;sz=23&amp;hl=en&amp;start=16&amp;um=1&amp;tbnid=nVSkzSGtxo7fuM:&amp;tbnh=79&amp;tbnw=123&amp;prev=/images?q=Holstein&amp;um=1&amp;hl=en" TargetMode="External"/><Relationship Id="rId10" Type="http://schemas.openxmlformats.org/officeDocument/2006/relationships/image" Target="../media/image13.png"/><Relationship Id="rId19"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2.png"/><Relationship Id="rId14" Type="http://schemas.openxmlformats.org/officeDocument/2006/relationships/oleObject" Target="../embeddings/oleObject3.bin"/><Relationship Id="rId2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ruralfinanceandinvestment.org/" TargetMode="External"/><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hyperlink" Target="http://www.fao.org/ag/ags/contract-farming/en/" TargetMode="External"/><Relationship Id="rId5" Type="http://schemas.openxmlformats.org/officeDocument/2006/relationships/image" Target="../media/image32.jpeg"/><Relationship Id="rId4" Type="http://schemas.openxmlformats.org/officeDocument/2006/relationships/hyperlink" Target="mailto:calvinjmiller@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b="1" dirty="0"/>
              <a:t>“Models of inclusive value chain financing and investment for livestock”</a:t>
            </a:r>
          </a:p>
        </p:txBody>
      </p:sp>
      <p:sp>
        <p:nvSpPr>
          <p:cNvPr id="9219" name="Subtitle 2"/>
          <p:cNvSpPr>
            <a:spLocks noGrp="1"/>
          </p:cNvSpPr>
          <p:nvPr>
            <p:ph type="subTitle" idx="1"/>
          </p:nvPr>
        </p:nvSpPr>
        <p:spPr>
          <a:xfrm>
            <a:off x="1524000" y="3602038"/>
            <a:ext cx="9144000" cy="3057525"/>
          </a:xfrm>
        </p:spPr>
        <p:txBody>
          <a:bodyPr/>
          <a:lstStyle/>
          <a:p>
            <a:pPr eaLnBrk="1" hangingPunct="1"/>
            <a:endParaRPr lang="en-US" altLang="en-US" b="1" smtClean="0"/>
          </a:p>
          <a:p>
            <a:pPr eaLnBrk="1" hangingPunct="1"/>
            <a:r>
              <a:rPr lang="en-US" altLang="en-US" b="1" smtClean="0"/>
              <a:t>Calvin Miller</a:t>
            </a:r>
          </a:p>
          <a:p>
            <a:pPr eaLnBrk="1" hangingPunct="1"/>
            <a:r>
              <a:rPr lang="en-US" altLang="en-US" b="1" smtClean="0"/>
              <a:t>International Conference on livestock value chain finance and access to credit: Improving smallholders’ livestock value addition and marketing through access to finance and credit”.</a:t>
            </a:r>
          </a:p>
          <a:p>
            <a:pPr eaLnBrk="1" hangingPunct="1"/>
            <a:r>
              <a:rPr lang="en-US" altLang="en-US" b="1" smtClean="0"/>
              <a:t> </a:t>
            </a:r>
          </a:p>
          <a:p>
            <a:pPr eaLnBrk="1" hangingPunct="1"/>
            <a:r>
              <a:rPr lang="en-US" altLang="en-US" b="1" smtClean="0"/>
              <a:t>Swaziland, 21</a:t>
            </a:r>
            <a:r>
              <a:rPr lang="en-US" altLang="en-US" b="1" baseline="30000" smtClean="0"/>
              <a:t>st</a:t>
            </a:r>
            <a:r>
              <a:rPr lang="en-US" altLang="en-US" b="1" smtClean="0"/>
              <a:t> to 23</a:t>
            </a:r>
            <a:r>
              <a:rPr lang="en-US" altLang="en-US" b="1" baseline="30000" smtClean="0"/>
              <a:t>rd</a:t>
            </a:r>
            <a:r>
              <a:rPr lang="en-US" altLang="en-US" b="1" smtClean="0"/>
              <a:t> February 201</a:t>
            </a:r>
            <a:r>
              <a:rPr lang="en-US" altLang="en-US" smtClean="0"/>
              <a:t>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1562794" y="1221971"/>
            <a:ext cx="8917536" cy="5525742"/>
            <a:chOff x="94305" y="1218667"/>
            <a:chExt cx="8928992" cy="5544616"/>
          </a:xfrm>
        </p:grpSpPr>
        <p:sp>
          <p:nvSpPr>
            <p:cNvPr id="63" name="Oval 62"/>
            <p:cNvSpPr/>
            <p:nvPr/>
          </p:nvSpPr>
          <p:spPr>
            <a:xfrm>
              <a:off x="94305" y="1218667"/>
              <a:ext cx="8928992" cy="5544616"/>
            </a:xfrm>
            <a:prstGeom prst="ellipse">
              <a:avLst/>
            </a:prstGeom>
            <a:solidFill>
              <a:srgbClr val="EA552C">
                <a:alpha val="42000"/>
              </a:srgb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9473" name="Group 1"/>
            <p:cNvGrpSpPr>
              <a:grpSpLocks/>
            </p:cNvGrpSpPr>
            <p:nvPr/>
          </p:nvGrpSpPr>
          <p:grpSpPr bwMode="auto">
            <a:xfrm>
              <a:off x="993775" y="2565400"/>
              <a:ext cx="7348572" cy="3862862"/>
              <a:chOff x="993775" y="2565400"/>
              <a:chExt cx="7348572" cy="3862862"/>
            </a:xfrm>
          </p:grpSpPr>
          <p:sp>
            <p:nvSpPr>
              <p:cNvPr id="58" name="Freeform 59"/>
              <p:cNvSpPr>
                <a:spLocks noEditPoints="1"/>
              </p:cNvSpPr>
              <p:nvPr/>
            </p:nvSpPr>
            <p:spPr bwMode="auto">
              <a:xfrm>
                <a:off x="3943036" y="3967562"/>
                <a:ext cx="95111" cy="1179337"/>
              </a:xfrm>
              <a:custGeom>
                <a:avLst/>
                <a:gdLst>
                  <a:gd name="T0" fmla="*/ 27 w 60"/>
                  <a:gd name="T1" fmla="*/ 687 h 705"/>
                  <a:gd name="T2" fmla="*/ 47 w 60"/>
                  <a:gd name="T3" fmla="*/ 705 h 705"/>
                  <a:gd name="T4" fmla="*/ 27 w 60"/>
                  <a:gd name="T5" fmla="*/ 668 h 705"/>
                  <a:gd name="T6" fmla="*/ 46 w 60"/>
                  <a:gd name="T7" fmla="*/ 649 h 705"/>
                  <a:gd name="T8" fmla="*/ 27 w 60"/>
                  <a:gd name="T9" fmla="*/ 668 h 705"/>
                  <a:gd name="T10" fmla="*/ 26 w 60"/>
                  <a:gd name="T11" fmla="*/ 612 h 705"/>
                  <a:gd name="T12" fmla="*/ 46 w 60"/>
                  <a:gd name="T13" fmla="*/ 630 h 705"/>
                  <a:gd name="T14" fmla="*/ 26 w 60"/>
                  <a:gd name="T15" fmla="*/ 593 h 705"/>
                  <a:gd name="T16" fmla="*/ 45 w 60"/>
                  <a:gd name="T17" fmla="*/ 574 h 705"/>
                  <a:gd name="T18" fmla="*/ 26 w 60"/>
                  <a:gd name="T19" fmla="*/ 593 h 705"/>
                  <a:gd name="T20" fmla="*/ 25 w 60"/>
                  <a:gd name="T21" fmla="*/ 537 h 705"/>
                  <a:gd name="T22" fmla="*/ 45 w 60"/>
                  <a:gd name="T23" fmla="*/ 556 h 705"/>
                  <a:gd name="T24" fmla="*/ 25 w 60"/>
                  <a:gd name="T25" fmla="*/ 519 h 705"/>
                  <a:gd name="T26" fmla="*/ 45 w 60"/>
                  <a:gd name="T27" fmla="*/ 500 h 705"/>
                  <a:gd name="T28" fmla="*/ 25 w 60"/>
                  <a:gd name="T29" fmla="*/ 519 h 705"/>
                  <a:gd name="T30" fmla="*/ 24 w 60"/>
                  <a:gd name="T31" fmla="*/ 463 h 705"/>
                  <a:gd name="T32" fmla="*/ 44 w 60"/>
                  <a:gd name="T33" fmla="*/ 481 h 705"/>
                  <a:gd name="T34" fmla="*/ 24 w 60"/>
                  <a:gd name="T35" fmla="*/ 444 h 705"/>
                  <a:gd name="T36" fmla="*/ 44 w 60"/>
                  <a:gd name="T37" fmla="*/ 425 h 705"/>
                  <a:gd name="T38" fmla="*/ 24 w 60"/>
                  <a:gd name="T39" fmla="*/ 444 h 705"/>
                  <a:gd name="T40" fmla="*/ 24 w 60"/>
                  <a:gd name="T41" fmla="*/ 388 h 705"/>
                  <a:gd name="T42" fmla="*/ 44 w 60"/>
                  <a:gd name="T43" fmla="*/ 406 h 705"/>
                  <a:gd name="T44" fmla="*/ 23 w 60"/>
                  <a:gd name="T45" fmla="*/ 369 h 705"/>
                  <a:gd name="T46" fmla="*/ 43 w 60"/>
                  <a:gd name="T47" fmla="*/ 350 h 705"/>
                  <a:gd name="T48" fmla="*/ 23 w 60"/>
                  <a:gd name="T49" fmla="*/ 369 h 705"/>
                  <a:gd name="T50" fmla="*/ 23 w 60"/>
                  <a:gd name="T51" fmla="*/ 313 h 705"/>
                  <a:gd name="T52" fmla="*/ 43 w 60"/>
                  <a:gd name="T53" fmla="*/ 332 h 705"/>
                  <a:gd name="T54" fmla="*/ 23 w 60"/>
                  <a:gd name="T55" fmla="*/ 295 h 705"/>
                  <a:gd name="T56" fmla="*/ 42 w 60"/>
                  <a:gd name="T57" fmla="*/ 276 h 705"/>
                  <a:gd name="T58" fmla="*/ 23 w 60"/>
                  <a:gd name="T59" fmla="*/ 295 h 705"/>
                  <a:gd name="T60" fmla="*/ 22 w 60"/>
                  <a:gd name="T61" fmla="*/ 239 h 705"/>
                  <a:gd name="T62" fmla="*/ 42 w 60"/>
                  <a:gd name="T63" fmla="*/ 257 h 705"/>
                  <a:gd name="T64" fmla="*/ 22 w 60"/>
                  <a:gd name="T65" fmla="*/ 220 h 705"/>
                  <a:gd name="T66" fmla="*/ 42 w 60"/>
                  <a:gd name="T67" fmla="*/ 201 h 705"/>
                  <a:gd name="T68" fmla="*/ 22 w 60"/>
                  <a:gd name="T69" fmla="*/ 220 h 705"/>
                  <a:gd name="T70" fmla="*/ 21 w 60"/>
                  <a:gd name="T71" fmla="*/ 164 h 705"/>
                  <a:gd name="T72" fmla="*/ 41 w 60"/>
                  <a:gd name="T73" fmla="*/ 182 h 705"/>
                  <a:gd name="T74" fmla="*/ 21 w 60"/>
                  <a:gd name="T75" fmla="*/ 145 h 705"/>
                  <a:gd name="T76" fmla="*/ 41 w 60"/>
                  <a:gd name="T77" fmla="*/ 126 h 705"/>
                  <a:gd name="T78" fmla="*/ 21 w 60"/>
                  <a:gd name="T79" fmla="*/ 145 h 705"/>
                  <a:gd name="T80" fmla="*/ 21 w 60"/>
                  <a:gd name="T81" fmla="*/ 89 h 705"/>
                  <a:gd name="T82" fmla="*/ 41 w 60"/>
                  <a:gd name="T83" fmla="*/ 108 h 705"/>
                  <a:gd name="T84" fmla="*/ 20 w 60"/>
                  <a:gd name="T85" fmla="*/ 71 h 705"/>
                  <a:gd name="T86" fmla="*/ 40 w 60"/>
                  <a:gd name="T87" fmla="*/ 52 h 705"/>
                  <a:gd name="T88" fmla="*/ 20 w 60"/>
                  <a:gd name="T89" fmla="*/ 71 h 705"/>
                  <a:gd name="T90" fmla="*/ 30 w 60"/>
                  <a:gd name="T91" fmla="*/ 0 h 705"/>
                  <a:gd name="T92" fmla="*/ 0 w 60"/>
                  <a:gd name="T93" fmla="*/ 56 h 7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
                  <a:gd name="T142" fmla="*/ 0 h 705"/>
                  <a:gd name="T143" fmla="*/ 60 w 60"/>
                  <a:gd name="T144" fmla="*/ 705 h 7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 h="705">
                    <a:moveTo>
                      <a:pt x="27" y="705"/>
                    </a:moveTo>
                    <a:lnTo>
                      <a:pt x="27" y="687"/>
                    </a:lnTo>
                    <a:lnTo>
                      <a:pt x="47" y="686"/>
                    </a:lnTo>
                    <a:lnTo>
                      <a:pt x="47" y="705"/>
                    </a:lnTo>
                    <a:lnTo>
                      <a:pt x="27" y="705"/>
                    </a:lnTo>
                    <a:close/>
                    <a:moveTo>
                      <a:pt x="27" y="668"/>
                    </a:moveTo>
                    <a:lnTo>
                      <a:pt x="26" y="649"/>
                    </a:lnTo>
                    <a:lnTo>
                      <a:pt x="46" y="649"/>
                    </a:lnTo>
                    <a:lnTo>
                      <a:pt x="46" y="668"/>
                    </a:lnTo>
                    <a:lnTo>
                      <a:pt x="27" y="668"/>
                    </a:lnTo>
                    <a:close/>
                    <a:moveTo>
                      <a:pt x="26" y="631"/>
                    </a:moveTo>
                    <a:lnTo>
                      <a:pt x="26" y="612"/>
                    </a:lnTo>
                    <a:lnTo>
                      <a:pt x="46" y="612"/>
                    </a:lnTo>
                    <a:lnTo>
                      <a:pt x="46" y="630"/>
                    </a:lnTo>
                    <a:lnTo>
                      <a:pt x="26" y="631"/>
                    </a:lnTo>
                    <a:close/>
                    <a:moveTo>
                      <a:pt x="26" y="593"/>
                    </a:moveTo>
                    <a:lnTo>
                      <a:pt x="26" y="575"/>
                    </a:lnTo>
                    <a:lnTo>
                      <a:pt x="45" y="574"/>
                    </a:lnTo>
                    <a:lnTo>
                      <a:pt x="46" y="593"/>
                    </a:lnTo>
                    <a:lnTo>
                      <a:pt x="26" y="593"/>
                    </a:lnTo>
                    <a:close/>
                    <a:moveTo>
                      <a:pt x="25" y="556"/>
                    </a:moveTo>
                    <a:lnTo>
                      <a:pt x="25" y="537"/>
                    </a:lnTo>
                    <a:lnTo>
                      <a:pt x="45" y="537"/>
                    </a:lnTo>
                    <a:lnTo>
                      <a:pt x="45" y="556"/>
                    </a:lnTo>
                    <a:lnTo>
                      <a:pt x="25" y="556"/>
                    </a:lnTo>
                    <a:close/>
                    <a:moveTo>
                      <a:pt x="25" y="519"/>
                    </a:moveTo>
                    <a:lnTo>
                      <a:pt x="25" y="500"/>
                    </a:lnTo>
                    <a:lnTo>
                      <a:pt x="45" y="500"/>
                    </a:lnTo>
                    <a:lnTo>
                      <a:pt x="45" y="518"/>
                    </a:lnTo>
                    <a:lnTo>
                      <a:pt x="25" y="519"/>
                    </a:lnTo>
                    <a:close/>
                    <a:moveTo>
                      <a:pt x="25" y="481"/>
                    </a:moveTo>
                    <a:lnTo>
                      <a:pt x="24" y="463"/>
                    </a:lnTo>
                    <a:lnTo>
                      <a:pt x="44" y="462"/>
                    </a:lnTo>
                    <a:lnTo>
                      <a:pt x="44" y="481"/>
                    </a:lnTo>
                    <a:lnTo>
                      <a:pt x="25" y="481"/>
                    </a:lnTo>
                    <a:close/>
                    <a:moveTo>
                      <a:pt x="24" y="444"/>
                    </a:moveTo>
                    <a:lnTo>
                      <a:pt x="24" y="425"/>
                    </a:lnTo>
                    <a:lnTo>
                      <a:pt x="44" y="425"/>
                    </a:lnTo>
                    <a:lnTo>
                      <a:pt x="44" y="444"/>
                    </a:lnTo>
                    <a:lnTo>
                      <a:pt x="24" y="444"/>
                    </a:lnTo>
                    <a:close/>
                    <a:moveTo>
                      <a:pt x="24" y="407"/>
                    </a:moveTo>
                    <a:lnTo>
                      <a:pt x="24" y="388"/>
                    </a:lnTo>
                    <a:lnTo>
                      <a:pt x="43" y="388"/>
                    </a:lnTo>
                    <a:lnTo>
                      <a:pt x="44" y="406"/>
                    </a:lnTo>
                    <a:lnTo>
                      <a:pt x="24" y="407"/>
                    </a:lnTo>
                    <a:close/>
                    <a:moveTo>
                      <a:pt x="23" y="369"/>
                    </a:moveTo>
                    <a:lnTo>
                      <a:pt x="23" y="351"/>
                    </a:lnTo>
                    <a:lnTo>
                      <a:pt x="43" y="350"/>
                    </a:lnTo>
                    <a:lnTo>
                      <a:pt x="43" y="369"/>
                    </a:lnTo>
                    <a:lnTo>
                      <a:pt x="23" y="369"/>
                    </a:lnTo>
                    <a:close/>
                    <a:moveTo>
                      <a:pt x="23" y="332"/>
                    </a:moveTo>
                    <a:lnTo>
                      <a:pt x="23" y="313"/>
                    </a:lnTo>
                    <a:lnTo>
                      <a:pt x="43" y="313"/>
                    </a:lnTo>
                    <a:lnTo>
                      <a:pt x="43" y="332"/>
                    </a:lnTo>
                    <a:lnTo>
                      <a:pt x="23" y="332"/>
                    </a:lnTo>
                    <a:close/>
                    <a:moveTo>
                      <a:pt x="23" y="295"/>
                    </a:moveTo>
                    <a:lnTo>
                      <a:pt x="22" y="276"/>
                    </a:lnTo>
                    <a:lnTo>
                      <a:pt x="42" y="276"/>
                    </a:lnTo>
                    <a:lnTo>
                      <a:pt x="42" y="294"/>
                    </a:lnTo>
                    <a:lnTo>
                      <a:pt x="23" y="295"/>
                    </a:lnTo>
                    <a:close/>
                    <a:moveTo>
                      <a:pt x="22" y="257"/>
                    </a:moveTo>
                    <a:lnTo>
                      <a:pt x="22" y="239"/>
                    </a:lnTo>
                    <a:lnTo>
                      <a:pt x="42" y="238"/>
                    </a:lnTo>
                    <a:lnTo>
                      <a:pt x="42" y="257"/>
                    </a:lnTo>
                    <a:lnTo>
                      <a:pt x="22" y="257"/>
                    </a:lnTo>
                    <a:close/>
                    <a:moveTo>
                      <a:pt x="22" y="220"/>
                    </a:moveTo>
                    <a:lnTo>
                      <a:pt x="22" y="201"/>
                    </a:lnTo>
                    <a:lnTo>
                      <a:pt x="42" y="201"/>
                    </a:lnTo>
                    <a:lnTo>
                      <a:pt x="42" y="220"/>
                    </a:lnTo>
                    <a:lnTo>
                      <a:pt x="22" y="220"/>
                    </a:lnTo>
                    <a:close/>
                    <a:moveTo>
                      <a:pt x="22" y="183"/>
                    </a:moveTo>
                    <a:lnTo>
                      <a:pt x="21" y="164"/>
                    </a:lnTo>
                    <a:lnTo>
                      <a:pt x="41" y="164"/>
                    </a:lnTo>
                    <a:lnTo>
                      <a:pt x="41" y="182"/>
                    </a:lnTo>
                    <a:lnTo>
                      <a:pt x="22" y="183"/>
                    </a:lnTo>
                    <a:close/>
                    <a:moveTo>
                      <a:pt x="21" y="145"/>
                    </a:moveTo>
                    <a:lnTo>
                      <a:pt x="21" y="127"/>
                    </a:lnTo>
                    <a:lnTo>
                      <a:pt x="41" y="126"/>
                    </a:lnTo>
                    <a:lnTo>
                      <a:pt x="41" y="145"/>
                    </a:lnTo>
                    <a:lnTo>
                      <a:pt x="21" y="145"/>
                    </a:lnTo>
                    <a:close/>
                    <a:moveTo>
                      <a:pt x="21" y="108"/>
                    </a:moveTo>
                    <a:lnTo>
                      <a:pt x="21" y="89"/>
                    </a:lnTo>
                    <a:lnTo>
                      <a:pt x="40" y="89"/>
                    </a:lnTo>
                    <a:lnTo>
                      <a:pt x="41" y="108"/>
                    </a:lnTo>
                    <a:lnTo>
                      <a:pt x="21" y="108"/>
                    </a:lnTo>
                    <a:close/>
                    <a:moveTo>
                      <a:pt x="20" y="71"/>
                    </a:moveTo>
                    <a:lnTo>
                      <a:pt x="20" y="52"/>
                    </a:lnTo>
                    <a:lnTo>
                      <a:pt x="40" y="52"/>
                    </a:lnTo>
                    <a:lnTo>
                      <a:pt x="40" y="70"/>
                    </a:lnTo>
                    <a:lnTo>
                      <a:pt x="20" y="71"/>
                    </a:lnTo>
                    <a:close/>
                    <a:moveTo>
                      <a:pt x="0" y="56"/>
                    </a:moveTo>
                    <a:lnTo>
                      <a:pt x="30" y="0"/>
                    </a:lnTo>
                    <a:lnTo>
                      <a:pt x="60" y="55"/>
                    </a:lnTo>
                    <a:lnTo>
                      <a:pt x="0" y="56"/>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7" name="Rectangle 7"/>
              <p:cNvSpPr>
                <a:spLocks noChangeArrowheads="1"/>
              </p:cNvSpPr>
              <p:nvPr/>
            </p:nvSpPr>
            <p:spPr bwMode="auto">
              <a:xfrm>
                <a:off x="3059157" y="4437562"/>
                <a:ext cx="1505384" cy="268820"/>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600" b="1" dirty="0">
                    <a:solidFill>
                      <a:srgbClr val="000000"/>
                    </a:solidFill>
                    <a:latin typeface="+mj-lt"/>
                  </a:rPr>
                  <a:t>Financial  Services</a:t>
                </a:r>
                <a:endParaRPr lang="en-GB" b="1" dirty="0">
                  <a:latin typeface="+mj-lt"/>
                </a:endParaRPr>
              </a:p>
            </p:txBody>
          </p:sp>
          <p:sp>
            <p:nvSpPr>
              <p:cNvPr id="8" name="Rectangle 11"/>
              <p:cNvSpPr>
                <a:spLocks noChangeArrowheads="1"/>
              </p:cNvSpPr>
              <p:nvPr/>
            </p:nvSpPr>
            <p:spPr bwMode="auto">
              <a:xfrm>
                <a:off x="1371749" y="2984203"/>
                <a:ext cx="429641" cy="234134"/>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a:solidFill>
                      <a:srgbClr val="000000"/>
                    </a:solidFill>
                    <a:latin typeface="+mj-lt"/>
                  </a:rPr>
                  <a:t>Input </a:t>
                </a:r>
                <a:endParaRPr lang="en-GB">
                  <a:latin typeface="+mj-lt"/>
                </a:endParaRPr>
              </a:p>
            </p:txBody>
          </p:sp>
          <p:sp>
            <p:nvSpPr>
              <p:cNvPr id="9" name="Rectangle 12"/>
              <p:cNvSpPr>
                <a:spLocks noChangeArrowheads="1"/>
              </p:cNvSpPr>
              <p:nvPr/>
            </p:nvSpPr>
            <p:spPr bwMode="auto">
              <a:xfrm>
                <a:off x="1270078" y="3207930"/>
                <a:ext cx="665780" cy="234132"/>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dirty="0">
                    <a:solidFill>
                      <a:srgbClr val="000000"/>
                    </a:solidFill>
                    <a:latin typeface="+mj-lt"/>
                  </a:rPr>
                  <a:t>Suppliers</a:t>
                </a:r>
                <a:endParaRPr lang="en-GB" dirty="0">
                  <a:latin typeface="+mj-lt"/>
                </a:endParaRPr>
              </a:p>
            </p:txBody>
          </p:sp>
          <p:grpSp>
            <p:nvGrpSpPr>
              <p:cNvPr id="19478" name="Group 13"/>
              <p:cNvGrpSpPr>
                <a:grpSpLocks/>
              </p:cNvGrpSpPr>
              <p:nvPr/>
            </p:nvGrpSpPr>
            <p:grpSpPr bwMode="auto">
              <a:xfrm>
                <a:off x="1933575" y="2565400"/>
                <a:ext cx="1200150" cy="1181100"/>
                <a:chOff x="1218" y="2110"/>
                <a:chExt cx="756" cy="706"/>
              </a:xfrm>
            </p:grpSpPr>
            <p:sp>
              <p:nvSpPr>
                <p:cNvPr id="11" name="Freeform 14"/>
                <p:cNvSpPr>
                  <a:spLocks/>
                </p:cNvSpPr>
                <p:nvPr/>
              </p:nvSpPr>
              <p:spPr bwMode="auto">
                <a:xfrm>
                  <a:off x="1218" y="2110"/>
                  <a:ext cx="756" cy="706"/>
                </a:xfrm>
                <a:custGeom>
                  <a:avLst/>
                  <a:gdLst>
                    <a:gd name="T0" fmla="*/ 567 w 756"/>
                    <a:gd name="T1" fmla="*/ 0 h 706"/>
                    <a:gd name="T2" fmla="*/ 0 w 756"/>
                    <a:gd name="T3" fmla="*/ 0 h 706"/>
                    <a:gd name="T4" fmla="*/ 189 w 756"/>
                    <a:gd name="T5" fmla="*/ 353 h 706"/>
                    <a:gd name="T6" fmla="*/ 0 w 756"/>
                    <a:gd name="T7" fmla="*/ 706 h 706"/>
                    <a:gd name="T8" fmla="*/ 567 w 756"/>
                    <a:gd name="T9" fmla="*/ 706 h 706"/>
                    <a:gd name="T10" fmla="*/ 756 w 756"/>
                    <a:gd name="T11" fmla="*/ 353 h 706"/>
                    <a:gd name="T12" fmla="*/ 567 w 756"/>
                    <a:gd name="T13" fmla="*/ 0 h 706"/>
                    <a:gd name="T14" fmla="*/ 0 60000 65536"/>
                    <a:gd name="T15" fmla="*/ 0 60000 65536"/>
                    <a:gd name="T16" fmla="*/ 0 60000 65536"/>
                    <a:gd name="T17" fmla="*/ 0 60000 65536"/>
                    <a:gd name="T18" fmla="*/ 0 60000 65536"/>
                    <a:gd name="T19" fmla="*/ 0 60000 65536"/>
                    <a:gd name="T20" fmla="*/ 0 60000 65536"/>
                    <a:gd name="T21" fmla="*/ 0 w 756"/>
                    <a:gd name="T22" fmla="*/ 0 h 706"/>
                    <a:gd name="T23" fmla="*/ 756 w 756"/>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6" h="706">
                      <a:moveTo>
                        <a:pt x="567" y="0"/>
                      </a:moveTo>
                      <a:lnTo>
                        <a:pt x="0" y="0"/>
                      </a:lnTo>
                      <a:lnTo>
                        <a:pt x="189" y="353"/>
                      </a:lnTo>
                      <a:lnTo>
                        <a:pt x="0" y="706"/>
                      </a:lnTo>
                      <a:lnTo>
                        <a:pt x="567" y="706"/>
                      </a:lnTo>
                      <a:lnTo>
                        <a:pt x="756" y="353"/>
                      </a:lnTo>
                      <a:lnTo>
                        <a:pt x="567" y="0"/>
                      </a:lnTo>
                      <a:close/>
                    </a:path>
                  </a:pathLst>
                </a:custGeom>
                <a:ln/>
                <a:extLst/>
              </p:spPr>
              <p:style>
                <a:lnRef idx="2">
                  <a:schemeClr val="accent2"/>
                </a:lnRef>
                <a:fillRef idx="1">
                  <a:schemeClr val="lt1"/>
                </a:fillRef>
                <a:effectRef idx="0">
                  <a:schemeClr val="accent2"/>
                </a:effectRef>
                <a:fontRef idx="minor">
                  <a:schemeClr val="dk1"/>
                </a:fontRef>
              </p:style>
              <p:txBody>
                <a:bodyPr/>
                <a:lstStyle/>
                <a:p>
                  <a:pPr eaLnBrk="1" fontAlgn="auto" hangingPunct="1">
                    <a:spcBef>
                      <a:spcPts val="0"/>
                    </a:spcBef>
                    <a:spcAft>
                      <a:spcPts val="0"/>
                    </a:spcAft>
                    <a:defRPr/>
                  </a:pPr>
                  <a:endParaRPr lang="en-US">
                    <a:latin typeface="+mj-lt"/>
                  </a:endParaRPr>
                </a:p>
              </p:txBody>
            </p:sp>
            <p:sp>
              <p:nvSpPr>
                <p:cNvPr id="12" name="Freeform 15"/>
                <p:cNvSpPr>
                  <a:spLocks/>
                </p:cNvSpPr>
                <p:nvPr/>
              </p:nvSpPr>
              <p:spPr bwMode="auto">
                <a:xfrm>
                  <a:off x="1218" y="2110"/>
                  <a:ext cx="756" cy="706"/>
                </a:xfrm>
                <a:custGeom>
                  <a:avLst/>
                  <a:gdLst>
                    <a:gd name="T0" fmla="*/ 567 w 756"/>
                    <a:gd name="T1" fmla="*/ 0 h 706"/>
                    <a:gd name="T2" fmla="*/ 0 w 756"/>
                    <a:gd name="T3" fmla="*/ 0 h 706"/>
                    <a:gd name="T4" fmla="*/ 189 w 756"/>
                    <a:gd name="T5" fmla="*/ 353 h 706"/>
                    <a:gd name="T6" fmla="*/ 0 w 756"/>
                    <a:gd name="T7" fmla="*/ 706 h 706"/>
                    <a:gd name="T8" fmla="*/ 567 w 756"/>
                    <a:gd name="T9" fmla="*/ 706 h 706"/>
                    <a:gd name="T10" fmla="*/ 756 w 756"/>
                    <a:gd name="T11" fmla="*/ 353 h 706"/>
                    <a:gd name="T12" fmla="*/ 567 w 756"/>
                    <a:gd name="T13" fmla="*/ 0 h 706"/>
                    <a:gd name="T14" fmla="*/ 0 60000 65536"/>
                    <a:gd name="T15" fmla="*/ 0 60000 65536"/>
                    <a:gd name="T16" fmla="*/ 0 60000 65536"/>
                    <a:gd name="T17" fmla="*/ 0 60000 65536"/>
                    <a:gd name="T18" fmla="*/ 0 60000 65536"/>
                    <a:gd name="T19" fmla="*/ 0 60000 65536"/>
                    <a:gd name="T20" fmla="*/ 0 60000 65536"/>
                    <a:gd name="T21" fmla="*/ 0 w 756"/>
                    <a:gd name="T22" fmla="*/ 0 h 706"/>
                    <a:gd name="T23" fmla="*/ 756 w 756"/>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6" h="706">
                      <a:moveTo>
                        <a:pt x="567" y="0"/>
                      </a:moveTo>
                      <a:lnTo>
                        <a:pt x="0" y="0"/>
                      </a:lnTo>
                      <a:lnTo>
                        <a:pt x="189" y="353"/>
                      </a:lnTo>
                      <a:lnTo>
                        <a:pt x="0" y="706"/>
                      </a:lnTo>
                      <a:lnTo>
                        <a:pt x="567" y="706"/>
                      </a:lnTo>
                      <a:lnTo>
                        <a:pt x="756" y="353"/>
                      </a:lnTo>
                      <a:lnTo>
                        <a:pt x="567" y="0"/>
                      </a:lnTo>
                      <a:close/>
                    </a:path>
                  </a:pathLst>
                </a:custGeom>
                <a:ln>
                  <a:headEnd/>
                  <a:tailEnd/>
                </a:ln>
                <a:extLst/>
              </p:spPr>
              <p:style>
                <a:lnRef idx="2">
                  <a:schemeClr val="accent2"/>
                </a:lnRef>
                <a:fillRef idx="1">
                  <a:schemeClr val="lt1"/>
                </a:fillRef>
                <a:effectRef idx="0">
                  <a:schemeClr val="accent2"/>
                </a:effectRef>
                <a:fontRef idx="minor">
                  <a:schemeClr val="dk1"/>
                </a:fontRef>
              </p:style>
              <p:txBody>
                <a:bodyPr/>
                <a:lstStyle/>
                <a:p>
                  <a:pPr eaLnBrk="1" fontAlgn="auto" hangingPunct="1">
                    <a:spcBef>
                      <a:spcPts val="0"/>
                    </a:spcBef>
                    <a:spcAft>
                      <a:spcPts val="0"/>
                    </a:spcAft>
                    <a:defRPr/>
                  </a:pPr>
                  <a:endParaRPr lang="en-US">
                    <a:latin typeface="+mj-lt"/>
                  </a:endParaRPr>
                </a:p>
              </p:txBody>
            </p:sp>
          </p:grpSp>
          <p:sp>
            <p:nvSpPr>
              <p:cNvPr id="19479" name="Rectangle 16"/>
              <p:cNvSpPr>
                <a:spLocks noChangeArrowheads="1"/>
              </p:cNvSpPr>
              <p:nvPr/>
            </p:nvSpPr>
            <p:spPr bwMode="auto">
              <a:xfrm>
                <a:off x="2286000" y="3095625"/>
                <a:ext cx="718643"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00"/>
                    </a:solidFill>
                    <a:latin typeface="Trebuchet MS" pitchFamily="34" charset="0"/>
                  </a:rPr>
                  <a:t>Growers</a:t>
                </a:r>
                <a:endParaRPr lang="en-GB" altLang="en-US">
                  <a:latin typeface="Trebuchet MS" pitchFamily="34" charset="0"/>
                </a:endParaRPr>
              </a:p>
            </p:txBody>
          </p:sp>
          <p:grpSp>
            <p:nvGrpSpPr>
              <p:cNvPr id="19480" name="Group 17"/>
              <p:cNvGrpSpPr>
                <a:grpSpLocks/>
              </p:cNvGrpSpPr>
              <p:nvPr/>
            </p:nvGrpSpPr>
            <p:grpSpPr bwMode="auto">
              <a:xfrm>
                <a:off x="4941888" y="2565400"/>
                <a:ext cx="1285875" cy="1181100"/>
                <a:chOff x="3102" y="2110"/>
                <a:chExt cx="810" cy="706"/>
              </a:xfrm>
            </p:grpSpPr>
            <p:sp>
              <p:nvSpPr>
                <p:cNvPr id="15" name="Freeform 18"/>
                <p:cNvSpPr>
                  <a:spLocks/>
                </p:cNvSpPr>
                <p:nvPr/>
              </p:nvSpPr>
              <p:spPr bwMode="auto">
                <a:xfrm>
                  <a:off x="3102" y="2110"/>
                  <a:ext cx="822" cy="706"/>
                </a:xfrm>
                <a:custGeom>
                  <a:avLst/>
                  <a:gdLst>
                    <a:gd name="T0" fmla="*/ 608 w 810"/>
                    <a:gd name="T1" fmla="*/ 0 h 706"/>
                    <a:gd name="T2" fmla="*/ 0 w 810"/>
                    <a:gd name="T3" fmla="*/ 0 h 706"/>
                    <a:gd name="T4" fmla="*/ 202 w 810"/>
                    <a:gd name="T5" fmla="*/ 353 h 706"/>
                    <a:gd name="T6" fmla="*/ 0 w 810"/>
                    <a:gd name="T7" fmla="*/ 706 h 706"/>
                    <a:gd name="T8" fmla="*/ 608 w 810"/>
                    <a:gd name="T9" fmla="*/ 706 h 706"/>
                    <a:gd name="T10" fmla="*/ 810 w 810"/>
                    <a:gd name="T11" fmla="*/ 353 h 706"/>
                    <a:gd name="T12" fmla="*/ 608 w 810"/>
                    <a:gd name="T13" fmla="*/ 0 h 706"/>
                    <a:gd name="T14" fmla="*/ 0 60000 65536"/>
                    <a:gd name="T15" fmla="*/ 0 60000 65536"/>
                    <a:gd name="T16" fmla="*/ 0 60000 65536"/>
                    <a:gd name="T17" fmla="*/ 0 60000 65536"/>
                    <a:gd name="T18" fmla="*/ 0 60000 65536"/>
                    <a:gd name="T19" fmla="*/ 0 60000 65536"/>
                    <a:gd name="T20" fmla="*/ 0 60000 65536"/>
                    <a:gd name="T21" fmla="*/ 0 w 810"/>
                    <a:gd name="T22" fmla="*/ 0 h 706"/>
                    <a:gd name="T23" fmla="*/ 810 w 810"/>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0" h="706">
                      <a:moveTo>
                        <a:pt x="608" y="0"/>
                      </a:moveTo>
                      <a:lnTo>
                        <a:pt x="0" y="0"/>
                      </a:lnTo>
                      <a:lnTo>
                        <a:pt x="202" y="353"/>
                      </a:lnTo>
                      <a:lnTo>
                        <a:pt x="0" y="706"/>
                      </a:lnTo>
                      <a:lnTo>
                        <a:pt x="608" y="706"/>
                      </a:lnTo>
                      <a:lnTo>
                        <a:pt x="810" y="353"/>
                      </a:lnTo>
                      <a:lnTo>
                        <a:pt x="608" y="0"/>
                      </a:lnTo>
                      <a:close/>
                    </a:path>
                  </a:pathLst>
                </a:custGeom>
                <a:solidFill>
                  <a:srgbClr val="99CCFF"/>
                </a:solidFill>
                <a:ln>
                  <a:noFill/>
                </a:ln>
                <a:extLst/>
              </p:spPr>
              <p:txBody>
                <a:bodyPr/>
                <a:lstStyle/>
                <a:p>
                  <a:pPr eaLnBrk="1" fontAlgn="auto" hangingPunct="1">
                    <a:spcBef>
                      <a:spcPts val="0"/>
                    </a:spcBef>
                    <a:spcAft>
                      <a:spcPts val="0"/>
                    </a:spcAft>
                    <a:defRPr/>
                  </a:pPr>
                  <a:endParaRPr lang="en-US">
                    <a:latin typeface="+mj-lt"/>
                  </a:endParaRPr>
                </a:p>
              </p:txBody>
            </p:sp>
            <p:sp>
              <p:nvSpPr>
                <p:cNvPr id="16" name="Freeform 19"/>
                <p:cNvSpPr>
                  <a:spLocks/>
                </p:cNvSpPr>
                <p:nvPr/>
              </p:nvSpPr>
              <p:spPr bwMode="auto">
                <a:xfrm>
                  <a:off x="3102" y="2110"/>
                  <a:ext cx="822" cy="706"/>
                </a:xfrm>
                <a:custGeom>
                  <a:avLst/>
                  <a:gdLst>
                    <a:gd name="T0" fmla="*/ 608 w 810"/>
                    <a:gd name="T1" fmla="*/ 0 h 706"/>
                    <a:gd name="T2" fmla="*/ 0 w 810"/>
                    <a:gd name="T3" fmla="*/ 0 h 706"/>
                    <a:gd name="T4" fmla="*/ 202 w 810"/>
                    <a:gd name="T5" fmla="*/ 353 h 706"/>
                    <a:gd name="T6" fmla="*/ 0 w 810"/>
                    <a:gd name="T7" fmla="*/ 706 h 706"/>
                    <a:gd name="T8" fmla="*/ 608 w 810"/>
                    <a:gd name="T9" fmla="*/ 706 h 706"/>
                    <a:gd name="T10" fmla="*/ 810 w 810"/>
                    <a:gd name="T11" fmla="*/ 353 h 706"/>
                    <a:gd name="T12" fmla="*/ 608 w 810"/>
                    <a:gd name="T13" fmla="*/ 0 h 706"/>
                    <a:gd name="T14" fmla="*/ 0 60000 65536"/>
                    <a:gd name="T15" fmla="*/ 0 60000 65536"/>
                    <a:gd name="T16" fmla="*/ 0 60000 65536"/>
                    <a:gd name="T17" fmla="*/ 0 60000 65536"/>
                    <a:gd name="T18" fmla="*/ 0 60000 65536"/>
                    <a:gd name="T19" fmla="*/ 0 60000 65536"/>
                    <a:gd name="T20" fmla="*/ 0 60000 65536"/>
                    <a:gd name="T21" fmla="*/ 0 w 810"/>
                    <a:gd name="T22" fmla="*/ 0 h 706"/>
                    <a:gd name="T23" fmla="*/ 810 w 810"/>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0" h="706">
                      <a:moveTo>
                        <a:pt x="608" y="0"/>
                      </a:moveTo>
                      <a:lnTo>
                        <a:pt x="0" y="0"/>
                      </a:lnTo>
                      <a:lnTo>
                        <a:pt x="202" y="353"/>
                      </a:lnTo>
                      <a:lnTo>
                        <a:pt x="0" y="706"/>
                      </a:lnTo>
                      <a:lnTo>
                        <a:pt x="608" y="706"/>
                      </a:lnTo>
                      <a:lnTo>
                        <a:pt x="810" y="353"/>
                      </a:lnTo>
                      <a:lnTo>
                        <a:pt x="608" y="0"/>
                      </a:lnTo>
                      <a:close/>
                    </a:path>
                  </a:pathLst>
                </a:custGeom>
                <a:noFill/>
                <a:ln w="7938" cap="rnd">
                  <a:solidFill>
                    <a:srgbClr val="000000"/>
                  </a:solidFill>
                  <a:prstDash val="solid"/>
                  <a:round/>
                  <a:headEnd/>
                  <a:tailEnd/>
                </a:ln>
                <a:extLst/>
              </p:spPr>
              <p:txBody>
                <a:bodyPr/>
                <a:lstStyle/>
                <a:p>
                  <a:pPr eaLnBrk="1" fontAlgn="auto" hangingPunct="1">
                    <a:spcBef>
                      <a:spcPts val="0"/>
                    </a:spcBef>
                    <a:spcAft>
                      <a:spcPts val="0"/>
                    </a:spcAft>
                    <a:defRPr/>
                  </a:pPr>
                  <a:endParaRPr lang="en-US">
                    <a:latin typeface="+mj-lt"/>
                  </a:endParaRPr>
                </a:p>
              </p:txBody>
            </p:sp>
          </p:grpSp>
          <p:sp>
            <p:nvSpPr>
              <p:cNvPr id="17" name="Rectangle 20"/>
              <p:cNvSpPr>
                <a:spLocks noChangeArrowheads="1"/>
              </p:cNvSpPr>
              <p:nvPr/>
            </p:nvSpPr>
            <p:spPr bwMode="auto">
              <a:xfrm>
                <a:off x="5359868" y="2871473"/>
                <a:ext cx="457519" cy="234132"/>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dirty="0">
                    <a:solidFill>
                      <a:srgbClr val="000000"/>
                    </a:solidFill>
                    <a:latin typeface="Trebuchet MS" panose="020B0603020202020204" pitchFamily="34" charset="0"/>
                  </a:rPr>
                  <a:t>Food</a:t>
                </a:r>
                <a:r>
                  <a:rPr lang="en-GB" sz="1400" b="1" dirty="0">
                    <a:solidFill>
                      <a:srgbClr val="000000"/>
                    </a:solidFill>
                    <a:latin typeface="+mj-lt"/>
                  </a:rPr>
                  <a:t> </a:t>
                </a:r>
                <a:endParaRPr lang="en-GB" dirty="0">
                  <a:latin typeface="+mj-lt"/>
                </a:endParaRPr>
              </a:p>
            </p:txBody>
          </p:sp>
          <p:sp>
            <p:nvSpPr>
              <p:cNvPr id="18" name="Rectangle 21"/>
              <p:cNvSpPr>
                <a:spLocks noChangeArrowheads="1"/>
              </p:cNvSpPr>
              <p:nvPr/>
            </p:nvSpPr>
            <p:spPr bwMode="auto">
              <a:xfrm>
                <a:off x="5261477" y="3096934"/>
                <a:ext cx="951114" cy="234132"/>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dirty="0">
                    <a:solidFill>
                      <a:srgbClr val="000000"/>
                    </a:solidFill>
                    <a:latin typeface="Trebuchet MS" panose="020B0603020202020204" pitchFamily="34" charset="0"/>
                  </a:rPr>
                  <a:t>Processing</a:t>
                </a:r>
                <a:r>
                  <a:rPr lang="en-GB" sz="1400" b="1" dirty="0">
                    <a:solidFill>
                      <a:srgbClr val="000000"/>
                    </a:solidFill>
                    <a:latin typeface="+mj-lt"/>
                  </a:rPr>
                  <a:t> </a:t>
                </a:r>
                <a:endParaRPr lang="en-GB" dirty="0">
                  <a:latin typeface="+mj-lt"/>
                </a:endParaRPr>
              </a:p>
            </p:txBody>
          </p:sp>
          <p:sp>
            <p:nvSpPr>
              <p:cNvPr id="19" name="Rectangle 22"/>
              <p:cNvSpPr>
                <a:spLocks noChangeArrowheads="1"/>
              </p:cNvSpPr>
              <p:nvPr/>
            </p:nvSpPr>
            <p:spPr bwMode="auto">
              <a:xfrm>
                <a:off x="5236880" y="3322395"/>
                <a:ext cx="839604" cy="234132"/>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dirty="0">
                    <a:solidFill>
                      <a:srgbClr val="000000"/>
                    </a:solidFill>
                    <a:latin typeface="Trebuchet MS" panose="020B0603020202020204" pitchFamily="34" charset="0"/>
                  </a:rPr>
                  <a:t>Industrie</a:t>
                </a:r>
                <a:r>
                  <a:rPr lang="en-GB" sz="1400" b="1" dirty="0">
                    <a:solidFill>
                      <a:srgbClr val="000000"/>
                    </a:solidFill>
                    <a:latin typeface="+mj-lt"/>
                  </a:rPr>
                  <a:t>s</a:t>
                </a:r>
                <a:endParaRPr lang="en-GB" dirty="0">
                  <a:latin typeface="+mj-lt"/>
                </a:endParaRPr>
              </a:p>
            </p:txBody>
          </p:sp>
          <p:grpSp>
            <p:nvGrpSpPr>
              <p:cNvPr id="19484" name="Group 23"/>
              <p:cNvGrpSpPr>
                <a:grpSpLocks/>
              </p:cNvGrpSpPr>
              <p:nvPr/>
            </p:nvGrpSpPr>
            <p:grpSpPr bwMode="auto">
              <a:xfrm>
                <a:off x="5949950" y="2565400"/>
                <a:ext cx="1308100" cy="1181100"/>
                <a:chOff x="3748" y="2110"/>
                <a:chExt cx="824" cy="706"/>
              </a:xfrm>
            </p:grpSpPr>
            <p:sp>
              <p:nvSpPr>
                <p:cNvPr id="21" name="Freeform 24"/>
                <p:cNvSpPr>
                  <a:spLocks/>
                </p:cNvSpPr>
                <p:nvPr/>
              </p:nvSpPr>
              <p:spPr bwMode="auto">
                <a:xfrm>
                  <a:off x="3748" y="2110"/>
                  <a:ext cx="824" cy="706"/>
                </a:xfrm>
                <a:custGeom>
                  <a:avLst/>
                  <a:gdLst>
                    <a:gd name="T0" fmla="*/ 618 w 824"/>
                    <a:gd name="T1" fmla="*/ 0 h 706"/>
                    <a:gd name="T2" fmla="*/ 0 w 824"/>
                    <a:gd name="T3" fmla="*/ 0 h 706"/>
                    <a:gd name="T4" fmla="*/ 206 w 824"/>
                    <a:gd name="T5" fmla="*/ 353 h 706"/>
                    <a:gd name="T6" fmla="*/ 0 w 824"/>
                    <a:gd name="T7" fmla="*/ 706 h 706"/>
                    <a:gd name="T8" fmla="*/ 618 w 824"/>
                    <a:gd name="T9" fmla="*/ 706 h 706"/>
                    <a:gd name="T10" fmla="*/ 824 w 824"/>
                    <a:gd name="T11" fmla="*/ 353 h 706"/>
                    <a:gd name="T12" fmla="*/ 618 w 824"/>
                    <a:gd name="T13" fmla="*/ 0 h 706"/>
                    <a:gd name="T14" fmla="*/ 0 60000 65536"/>
                    <a:gd name="T15" fmla="*/ 0 60000 65536"/>
                    <a:gd name="T16" fmla="*/ 0 60000 65536"/>
                    <a:gd name="T17" fmla="*/ 0 60000 65536"/>
                    <a:gd name="T18" fmla="*/ 0 60000 65536"/>
                    <a:gd name="T19" fmla="*/ 0 60000 65536"/>
                    <a:gd name="T20" fmla="*/ 0 60000 65536"/>
                    <a:gd name="T21" fmla="*/ 0 w 824"/>
                    <a:gd name="T22" fmla="*/ 0 h 706"/>
                    <a:gd name="T23" fmla="*/ 824 w 824"/>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 h="706">
                      <a:moveTo>
                        <a:pt x="618" y="0"/>
                      </a:moveTo>
                      <a:lnTo>
                        <a:pt x="0" y="0"/>
                      </a:lnTo>
                      <a:lnTo>
                        <a:pt x="206" y="353"/>
                      </a:lnTo>
                      <a:lnTo>
                        <a:pt x="0" y="706"/>
                      </a:lnTo>
                      <a:lnTo>
                        <a:pt x="618" y="706"/>
                      </a:lnTo>
                      <a:lnTo>
                        <a:pt x="824" y="353"/>
                      </a:lnTo>
                      <a:lnTo>
                        <a:pt x="618" y="0"/>
                      </a:lnTo>
                      <a:close/>
                    </a:path>
                  </a:pathLst>
                </a:custGeom>
                <a:solidFill>
                  <a:srgbClr val="99CCFF"/>
                </a:solidFill>
                <a:ln>
                  <a:noFill/>
                </a:ln>
                <a:extLst/>
              </p:spPr>
              <p:txBody>
                <a:bodyPr/>
                <a:lstStyle/>
                <a:p>
                  <a:pPr eaLnBrk="1" fontAlgn="auto" hangingPunct="1">
                    <a:spcBef>
                      <a:spcPts val="0"/>
                    </a:spcBef>
                    <a:spcAft>
                      <a:spcPts val="0"/>
                    </a:spcAft>
                    <a:defRPr/>
                  </a:pPr>
                  <a:endParaRPr lang="en-US">
                    <a:latin typeface="+mj-lt"/>
                  </a:endParaRPr>
                </a:p>
              </p:txBody>
            </p:sp>
            <p:sp>
              <p:nvSpPr>
                <p:cNvPr id="22" name="Freeform 25"/>
                <p:cNvSpPr>
                  <a:spLocks/>
                </p:cNvSpPr>
                <p:nvPr/>
              </p:nvSpPr>
              <p:spPr bwMode="auto">
                <a:xfrm>
                  <a:off x="3748" y="2110"/>
                  <a:ext cx="824" cy="706"/>
                </a:xfrm>
                <a:custGeom>
                  <a:avLst/>
                  <a:gdLst>
                    <a:gd name="T0" fmla="*/ 618 w 824"/>
                    <a:gd name="T1" fmla="*/ 0 h 706"/>
                    <a:gd name="T2" fmla="*/ 0 w 824"/>
                    <a:gd name="T3" fmla="*/ 0 h 706"/>
                    <a:gd name="T4" fmla="*/ 206 w 824"/>
                    <a:gd name="T5" fmla="*/ 353 h 706"/>
                    <a:gd name="T6" fmla="*/ 0 w 824"/>
                    <a:gd name="T7" fmla="*/ 706 h 706"/>
                    <a:gd name="T8" fmla="*/ 618 w 824"/>
                    <a:gd name="T9" fmla="*/ 706 h 706"/>
                    <a:gd name="T10" fmla="*/ 824 w 824"/>
                    <a:gd name="T11" fmla="*/ 353 h 706"/>
                    <a:gd name="T12" fmla="*/ 618 w 824"/>
                    <a:gd name="T13" fmla="*/ 0 h 706"/>
                    <a:gd name="T14" fmla="*/ 0 60000 65536"/>
                    <a:gd name="T15" fmla="*/ 0 60000 65536"/>
                    <a:gd name="T16" fmla="*/ 0 60000 65536"/>
                    <a:gd name="T17" fmla="*/ 0 60000 65536"/>
                    <a:gd name="T18" fmla="*/ 0 60000 65536"/>
                    <a:gd name="T19" fmla="*/ 0 60000 65536"/>
                    <a:gd name="T20" fmla="*/ 0 60000 65536"/>
                    <a:gd name="T21" fmla="*/ 0 w 824"/>
                    <a:gd name="T22" fmla="*/ 0 h 706"/>
                    <a:gd name="T23" fmla="*/ 824 w 824"/>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 h="706">
                      <a:moveTo>
                        <a:pt x="618" y="0"/>
                      </a:moveTo>
                      <a:lnTo>
                        <a:pt x="0" y="0"/>
                      </a:lnTo>
                      <a:lnTo>
                        <a:pt x="206" y="353"/>
                      </a:lnTo>
                      <a:lnTo>
                        <a:pt x="0" y="706"/>
                      </a:lnTo>
                      <a:lnTo>
                        <a:pt x="618" y="706"/>
                      </a:lnTo>
                      <a:lnTo>
                        <a:pt x="824" y="353"/>
                      </a:lnTo>
                      <a:lnTo>
                        <a:pt x="618" y="0"/>
                      </a:lnTo>
                      <a:close/>
                    </a:path>
                  </a:pathLst>
                </a:custGeom>
                <a:noFill/>
                <a:ln w="7938" cap="rnd">
                  <a:solidFill>
                    <a:srgbClr val="000000"/>
                  </a:solidFill>
                  <a:prstDash val="solid"/>
                  <a:round/>
                  <a:headEnd/>
                  <a:tailEnd/>
                </a:ln>
                <a:extLst/>
              </p:spPr>
              <p:txBody>
                <a:bodyPr/>
                <a:lstStyle/>
                <a:p>
                  <a:pPr eaLnBrk="1" fontAlgn="auto" hangingPunct="1">
                    <a:spcBef>
                      <a:spcPts val="0"/>
                    </a:spcBef>
                    <a:spcAft>
                      <a:spcPts val="0"/>
                    </a:spcAft>
                    <a:defRPr/>
                  </a:pPr>
                  <a:endParaRPr lang="en-US">
                    <a:latin typeface="+mj-lt"/>
                  </a:endParaRPr>
                </a:p>
              </p:txBody>
            </p:sp>
          </p:grpSp>
          <p:sp>
            <p:nvSpPr>
              <p:cNvPr id="19485" name="Rectangle 26"/>
              <p:cNvSpPr>
                <a:spLocks noChangeArrowheads="1"/>
              </p:cNvSpPr>
              <p:nvPr/>
            </p:nvSpPr>
            <p:spPr bwMode="auto">
              <a:xfrm>
                <a:off x="6327775" y="2870200"/>
                <a:ext cx="415225"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00"/>
                    </a:solidFill>
                    <a:latin typeface="Trebuchet MS" pitchFamily="34" charset="0"/>
                  </a:rPr>
                  <a:t>Food</a:t>
                </a:r>
                <a:endParaRPr lang="en-GB" altLang="en-US">
                  <a:latin typeface="Trebuchet MS" pitchFamily="34" charset="0"/>
                </a:endParaRPr>
              </a:p>
            </p:txBody>
          </p:sp>
          <p:sp>
            <p:nvSpPr>
              <p:cNvPr id="19486" name="Rectangle 27"/>
              <p:cNvSpPr>
                <a:spLocks noChangeArrowheads="1"/>
              </p:cNvSpPr>
              <p:nvPr/>
            </p:nvSpPr>
            <p:spPr bwMode="auto">
              <a:xfrm>
                <a:off x="6292850" y="3095625"/>
                <a:ext cx="500070"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00"/>
                    </a:solidFill>
                    <a:latin typeface="Trebuchet MS" pitchFamily="34" charset="0"/>
                  </a:rPr>
                  <a:t>Retail</a:t>
                </a:r>
                <a:endParaRPr lang="en-GB" altLang="en-US">
                  <a:latin typeface="Trebuchet MS" pitchFamily="34" charset="0"/>
                </a:endParaRPr>
              </a:p>
            </p:txBody>
          </p:sp>
          <p:sp>
            <p:nvSpPr>
              <p:cNvPr id="19487" name="Rectangle 28"/>
              <p:cNvSpPr>
                <a:spLocks noChangeArrowheads="1"/>
              </p:cNvSpPr>
              <p:nvPr/>
            </p:nvSpPr>
            <p:spPr bwMode="auto">
              <a:xfrm>
                <a:off x="6181725" y="3321050"/>
                <a:ext cx="849457"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00"/>
                    </a:solidFill>
                    <a:latin typeface="Trebuchet MS" pitchFamily="34" charset="0"/>
                  </a:rPr>
                  <a:t>Industries</a:t>
                </a:r>
                <a:endParaRPr lang="en-GB" altLang="en-US">
                  <a:latin typeface="Trebuchet MS" pitchFamily="34" charset="0"/>
                </a:endParaRPr>
              </a:p>
            </p:txBody>
          </p:sp>
          <p:grpSp>
            <p:nvGrpSpPr>
              <p:cNvPr id="10" name="Group 29"/>
              <p:cNvGrpSpPr>
                <a:grpSpLocks/>
              </p:cNvGrpSpPr>
              <p:nvPr/>
            </p:nvGrpSpPr>
            <p:grpSpPr bwMode="auto">
              <a:xfrm>
                <a:off x="7269163" y="2565400"/>
                <a:ext cx="1069975" cy="1181100"/>
                <a:chOff x="4579" y="2110"/>
                <a:chExt cx="362" cy="706"/>
              </a:xfrm>
              <a:solidFill>
                <a:srgbClr val="FFFF00"/>
              </a:solidFill>
            </p:grpSpPr>
            <p:sp>
              <p:nvSpPr>
                <p:cNvPr id="27" name="Rectangle 30"/>
                <p:cNvSpPr>
                  <a:spLocks noChangeArrowheads="1"/>
                </p:cNvSpPr>
                <p:nvPr/>
              </p:nvSpPr>
              <p:spPr bwMode="auto">
                <a:xfrm>
                  <a:off x="4579" y="2110"/>
                  <a:ext cx="362" cy="706"/>
                </a:xfrm>
                <a:prstGeom prst="rect">
                  <a:avLst/>
                </a:prstGeom>
                <a:grpFill/>
                <a:ln>
                  <a:noFill/>
                </a:ln>
                <a:extLst/>
              </p:spPr>
              <p:txBody>
                <a:bodyPr/>
                <a:lstStyle/>
                <a:p>
                  <a:pPr eaLnBrk="1" fontAlgn="auto" hangingPunct="1">
                    <a:spcBef>
                      <a:spcPts val="0"/>
                    </a:spcBef>
                    <a:spcAft>
                      <a:spcPts val="0"/>
                    </a:spcAft>
                    <a:defRPr/>
                  </a:pPr>
                  <a:endParaRPr lang="en-US">
                    <a:latin typeface="+mj-lt"/>
                  </a:endParaRPr>
                </a:p>
              </p:txBody>
            </p:sp>
            <p:sp>
              <p:nvSpPr>
                <p:cNvPr id="28" name="Rectangle 31"/>
                <p:cNvSpPr>
                  <a:spLocks noChangeArrowheads="1"/>
                </p:cNvSpPr>
                <p:nvPr/>
              </p:nvSpPr>
              <p:spPr bwMode="auto">
                <a:xfrm>
                  <a:off x="4579" y="2110"/>
                  <a:ext cx="362" cy="706"/>
                </a:xfrm>
                <a:prstGeom prst="rect">
                  <a:avLst/>
                </a:prstGeom>
                <a:grpFill/>
                <a:ln w="7938" cap="rnd">
                  <a:solidFill>
                    <a:srgbClr val="000000"/>
                  </a:solidFill>
                  <a:miter lim="800000"/>
                  <a:headEnd/>
                  <a:tailEnd/>
                </a:ln>
              </p:spPr>
              <p:txBody>
                <a:bodyPr/>
                <a:lstStyle/>
                <a:p>
                  <a:pPr eaLnBrk="1" fontAlgn="auto" hangingPunct="1">
                    <a:spcBef>
                      <a:spcPts val="0"/>
                    </a:spcBef>
                    <a:spcAft>
                      <a:spcPts val="0"/>
                    </a:spcAft>
                    <a:defRPr/>
                  </a:pPr>
                  <a:endParaRPr lang="en-US">
                    <a:latin typeface="+mj-lt"/>
                  </a:endParaRPr>
                </a:p>
              </p:txBody>
            </p:sp>
          </p:grpSp>
          <p:sp>
            <p:nvSpPr>
              <p:cNvPr id="19489" name="Rectangle 32"/>
              <p:cNvSpPr>
                <a:spLocks noChangeArrowheads="1"/>
              </p:cNvSpPr>
              <p:nvPr/>
            </p:nvSpPr>
            <p:spPr bwMode="auto">
              <a:xfrm rot="-2475061">
                <a:off x="7302466" y="3041430"/>
                <a:ext cx="1039881"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FF"/>
                    </a:solidFill>
                    <a:latin typeface="Trebuchet MS" pitchFamily="34" charset="0"/>
                  </a:rPr>
                  <a:t>CONSUMERS</a:t>
                </a:r>
                <a:endParaRPr lang="en-GB" altLang="en-US" sz="1400">
                  <a:latin typeface="Trebuchet MS" pitchFamily="34" charset="0"/>
                </a:endParaRPr>
              </a:p>
            </p:txBody>
          </p:sp>
          <p:grpSp>
            <p:nvGrpSpPr>
              <p:cNvPr id="19490" name="Group 33"/>
              <p:cNvGrpSpPr>
                <a:grpSpLocks/>
              </p:cNvGrpSpPr>
              <p:nvPr/>
            </p:nvGrpSpPr>
            <p:grpSpPr bwMode="auto">
              <a:xfrm>
                <a:off x="1125538" y="5140325"/>
                <a:ext cx="5878513" cy="647700"/>
                <a:chOff x="709" y="3623"/>
                <a:chExt cx="3703" cy="387"/>
              </a:xfrm>
            </p:grpSpPr>
            <p:sp>
              <p:nvSpPr>
                <p:cNvPr id="31" name="Rectangle 34"/>
                <p:cNvSpPr>
                  <a:spLocks noChangeArrowheads="1"/>
                </p:cNvSpPr>
                <p:nvPr/>
              </p:nvSpPr>
              <p:spPr bwMode="auto">
                <a:xfrm>
                  <a:off x="709" y="3626"/>
                  <a:ext cx="3703" cy="381"/>
                </a:xfrm>
                <a:prstGeom prst="rect">
                  <a:avLst/>
                </a:prstGeom>
                <a:solidFill>
                  <a:srgbClr val="FF0000"/>
                </a:solidFill>
                <a:ln>
                  <a:noFill/>
                </a:ln>
                <a:extLst/>
              </p:spPr>
              <p:txBody>
                <a:bodyPr/>
                <a:lstStyle/>
                <a:p>
                  <a:pPr eaLnBrk="1" fontAlgn="auto" hangingPunct="1">
                    <a:spcBef>
                      <a:spcPts val="0"/>
                    </a:spcBef>
                    <a:spcAft>
                      <a:spcPts val="0"/>
                    </a:spcAft>
                    <a:defRPr/>
                  </a:pPr>
                  <a:endParaRPr lang="en-US">
                    <a:latin typeface="+mj-lt"/>
                  </a:endParaRPr>
                </a:p>
              </p:txBody>
            </p:sp>
            <p:sp>
              <p:nvSpPr>
                <p:cNvPr id="32" name="Freeform 35"/>
                <p:cNvSpPr>
                  <a:spLocks noEditPoints="1"/>
                </p:cNvSpPr>
                <p:nvPr/>
              </p:nvSpPr>
              <p:spPr bwMode="auto">
                <a:xfrm>
                  <a:off x="719" y="3623"/>
                  <a:ext cx="3676" cy="399"/>
                </a:xfrm>
                <a:custGeom>
                  <a:avLst/>
                  <a:gdLst>
                    <a:gd name="T0" fmla="*/ 3547 w 3676"/>
                    <a:gd name="T1" fmla="*/ 0 h 387"/>
                    <a:gd name="T2" fmla="*/ 3408 w 3676"/>
                    <a:gd name="T3" fmla="*/ 7 h 387"/>
                    <a:gd name="T4" fmla="*/ 3309 w 3676"/>
                    <a:gd name="T5" fmla="*/ 0 h 387"/>
                    <a:gd name="T6" fmla="*/ 3138 w 3676"/>
                    <a:gd name="T7" fmla="*/ 7 h 387"/>
                    <a:gd name="T8" fmla="*/ 3045 w 3676"/>
                    <a:gd name="T9" fmla="*/ 7 h 387"/>
                    <a:gd name="T10" fmla="*/ 2893 w 3676"/>
                    <a:gd name="T11" fmla="*/ 0 h 387"/>
                    <a:gd name="T12" fmla="*/ 2755 w 3676"/>
                    <a:gd name="T13" fmla="*/ 7 h 387"/>
                    <a:gd name="T14" fmla="*/ 2655 w 3676"/>
                    <a:gd name="T15" fmla="*/ 0 h 387"/>
                    <a:gd name="T16" fmla="*/ 2484 w 3676"/>
                    <a:gd name="T17" fmla="*/ 7 h 387"/>
                    <a:gd name="T18" fmla="*/ 2391 w 3676"/>
                    <a:gd name="T19" fmla="*/ 7 h 387"/>
                    <a:gd name="T20" fmla="*/ 2240 w 3676"/>
                    <a:gd name="T21" fmla="*/ 0 h 387"/>
                    <a:gd name="T22" fmla="*/ 2101 w 3676"/>
                    <a:gd name="T23" fmla="*/ 7 h 387"/>
                    <a:gd name="T24" fmla="*/ 2002 w 3676"/>
                    <a:gd name="T25" fmla="*/ 0 h 387"/>
                    <a:gd name="T26" fmla="*/ 1830 w 3676"/>
                    <a:gd name="T27" fmla="*/ 7 h 387"/>
                    <a:gd name="T28" fmla="*/ 1738 w 3676"/>
                    <a:gd name="T29" fmla="*/ 7 h 387"/>
                    <a:gd name="T30" fmla="*/ 1586 w 3676"/>
                    <a:gd name="T31" fmla="*/ 0 h 387"/>
                    <a:gd name="T32" fmla="*/ 1447 w 3676"/>
                    <a:gd name="T33" fmla="*/ 7 h 387"/>
                    <a:gd name="T34" fmla="*/ 1348 w 3676"/>
                    <a:gd name="T35" fmla="*/ 0 h 387"/>
                    <a:gd name="T36" fmla="*/ 1177 w 3676"/>
                    <a:gd name="T37" fmla="*/ 7 h 387"/>
                    <a:gd name="T38" fmla="*/ 1084 w 3676"/>
                    <a:gd name="T39" fmla="*/ 7 h 387"/>
                    <a:gd name="T40" fmla="*/ 932 w 3676"/>
                    <a:gd name="T41" fmla="*/ 0 h 387"/>
                    <a:gd name="T42" fmla="*/ 794 w 3676"/>
                    <a:gd name="T43" fmla="*/ 7 h 387"/>
                    <a:gd name="T44" fmla="*/ 694 w 3676"/>
                    <a:gd name="T45" fmla="*/ 0 h 387"/>
                    <a:gd name="T46" fmla="*/ 523 w 3676"/>
                    <a:gd name="T47" fmla="*/ 7 h 387"/>
                    <a:gd name="T48" fmla="*/ 430 w 3676"/>
                    <a:gd name="T49" fmla="*/ 7 h 387"/>
                    <a:gd name="T50" fmla="*/ 279 w 3676"/>
                    <a:gd name="T51" fmla="*/ 0 h 387"/>
                    <a:gd name="T52" fmla="*/ 140 w 3676"/>
                    <a:gd name="T53" fmla="*/ 7 h 387"/>
                    <a:gd name="T54" fmla="*/ 41 w 3676"/>
                    <a:gd name="T55" fmla="*/ 0 h 387"/>
                    <a:gd name="T56" fmla="*/ 7 w 3676"/>
                    <a:gd name="T57" fmla="*/ 130 h 387"/>
                    <a:gd name="T58" fmla="*/ 7 w 3676"/>
                    <a:gd name="T59" fmla="*/ 217 h 387"/>
                    <a:gd name="T60" fmla="*/ 0 w 3676"/>
                    <a:gd name="T61" fmla="*/ 361 h 387"/>
                    <a:gd name="T62" fmla="*/ 98 w 3676"/>
                    <a:gd name="T63" fmla="*/ 387 h 387"/>
                    <a:gd name="T64" fmla="*/ 217 w 3676"/>
                    <a:gd name="T65" fmla="*/ 381 h 387"/>
                    <a:gd name="T66" fmla="*/ 336 w 3676"/>
                    <a:gd name="T67" fmla="*/ 387 h 387"/>
                    <a:gd name="T68" fmla="*/ 488 w 3676"/>
                    <a:gd name="T69" fmla="*/ 381 h 387"/>
                    <a:gd name="T70" fmla="*/ 580 w 3676"/>
                    <a:gd name="T71" fmla="*/ 381 h 387"/>
                    <a:gd name="T72" fmla="*/ 752 w 3676"/>
                    <a:gd name="T73" fmla="*/ 387 h 387"/>
                    <a:gd name="T74" fmla="*/ 870 w 3676"/>
                    <a:gd name="T75" fmla="*/ 381 h 387"/>
                    <a:gd name="T76" fmla="*/ 989 w 3676"/>
                    <a:gd name="T77" fmla="*/ 387 h 387"/>
                    <a:gd name="T78" fmla="*/ 1141 w 3676"/>
                    <a:gd name="T79" fmla="*/ 381 h 387"/>
                    <a:gd name="T80" fmla="*/ 1233 w 3676"/>
                    <a:gd name="T81" fmla="*/ 381 h 387"/>
                    <a:gd name="T82" fmla="*/ 1405 w 3676"/>
                    <a:gd name="T83" fmla="*/ 387 h 387"/>
                    <a:gd name="T84" fmla="*/ 1524 w 3676"/>
                    <a:gd name="T85" fmla="*/ 381 h 387"/>
                    <a:gd name="T86" fmla="*/ 1643 w 3676"/>
                    <a:gd name="T87" fmla="*/ 387 h 387"/>
                    <a:gd name="T88" fmla="*/ 1795 w 3676"/>
                    <a:gd name="T89" fmla="*/ 381 h 387"/>
                    <a:gd name="T90" fmla="*/ 1887 w 3676"/>
                    <a:gd name="T91" fmla="*/ 381 h 387"/>
                    <a:gd name="T92" fmla="*/ 2059 w 3676"/>
                    <a:gd name="T93" fmla="*/ 387 h 387"/>
                    <a:gd name="T94" fmla="*/ 2178 w 3676"/>
                    <a:gd name="T95" fmla="*/ 381 h 387"/>
                    <a:gd name="T96" fmla="*/ 2297 w 3676"/>
                    <a:gd name="T97" fmla="*/ 387 h 387"/>
                    <a:gd name="T98" fmla="*/ 2448 w 3676"/>
                    <a:gd name="T99" fmla="*/ 381 h 387"/>
                    <a:gd name="T100" fmla="*/ 2541 w 3676"/>
                    <a:gd name="T101" fmla="*/ 381 h 387"/>
                    <a:gd name="T102" fmla="*/ 2713 w 3676"/>
                    <a:gd name="T103" fmla="*/ 387 h 387"/>
                    <a:gd name="T104" fmla="*/ 2831 w 3676"/>
                    <a:gd name="T105" fmla="*/ 381 h 387"/>
                    <a:gd name="T106" fmla="*/ 2950 w 3676"/>
                    <a:gd name="T107" fmla="*/ 387 h 387"/>
                    <a:gd name="T108" fmla="*/ 3102 w 3676"/>
                    <a:gd name="T109" fmla="*/ 381 h 387"/>
                    <a:gd name="T110" fmla="*/ 3194 w 3676"/>
                    <a:gd name="T111" fmla="*/ 381 h 387"/>
                    <a:gd name="T112" fmla="*/ 3366 w 3676"/>
                    <a:gd name="T113" fmla="*/ 387 h 387"/>
                    <a:gd name="T114" fmla="*/ 3485 w 3676"/>
                    <a:gd name="T115" fmla="*/ 381 h 387"/>
                    <a:gd name="T116" fmla="*/ 3604 w 3676"/>
                    <a:gd name="T117" fmla="*/ 387 h 387"/>
                    <a:gd name="T118" fmla="*/ 3669 w 3676"/>
                    <a:gd name="T119" fmla="*/ 305 h 387"/>
                    <a:gd name="T120" fmla="*/ 3669 w 3676"/>
                    <a:gd name="T121" fmla="*/ 218 h 387"/>
                    <a:gd name="T122" fmla="*/ 3676 w 3676"/>
                    <a:gd name="T123" fmla="*/ 56 h 3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76"/>
                    <a:gd name="T187" fmla="*/ 0 h 387"/>
                    <a:gd name="T188" fmla="*/ 3676 w 3676"/>
                    <a:gd name="T189" fmla="*/ 387 h 3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76" h="387">
                      <a:moveTo>
                        <a:pt x="3672" y="7"/>
                      </a:moveTo>
                      <a:lnTo>
                        <a:pt x="3646" y="7"/>
                      </a:lnTo>
                      <a:lnTo>
                        <a:pt x="3646" y="0"/>
                      </a:lnTo>
                      <a:lnTo>
                        <a:pt x="3672" y="0"/>
                      </a:lnTo>
                      <a:lnTo>
                        <a:pt x="3672" y="7"/>
                      </a:lnTo>
                      <a:close/>
                      <a:moveTo>
                        <a:pt x="3626" y="7"/>
                      </a:moveTo>
                      <a:lnTo>
                        <a:pt x="3620" y="7"/>
                      </a:lnTo>
                      <a:lnTo>
                        <a:pt x="3620" y="0"/>
                      </a:lnTo>
                      <a:lnTo>
                        <a:pt x="3626" y="0"/>
                      </a:lnTo>
                      <a:lnTo>
                        <a:pt x="3626" y="7"/>
                      </a:lnTo>
                      <a:close/>
                      <a:moveTo>
                        <a:pt x="3600" y="7"/>
                      </a:moveTo>
                      <a:lnTo>
                        <a:pt x="3573" y="7"/>
                      </a:lnTo>
                      <a:lnTo>
                        <a:pt x="3573" y="0"/>
                      </a:lnTo>
                      <a:lnTo>
                        <a:pt x="3600" y="0"/>
                      </a:lnTo>
                      <a:lnTo>
                        <a:pt x="3600" y="7"/>
                      </a:lnTo>
                      <a:close/>
                      <a:moveTo>
                        <a:pt x="3554" y="7"/>
                      </a:moveTo>
                      <a:lnTo>
                        <a:pt x="3547" y="7"/>
                      </a:lnTo>
                      <a:lnTo>
                        <a:pt x="3547" y="0"/>
                      </a:lnTo>
                      <a:lnTo>
                        <a:pt x="3554" y="0"/>
                      </a:lnTo>
                      <a:lnTo>
                        <a:pt x="3554" y="7"/>
                      </a:lnTo>
                      <a:close/>
                      <a:moveTo>
                        <a:pt x="3527" y="7"/>
                      </a:moveTo>
                      <a:lnTo>
                        <a:pt x="3501" y="7"/>
                      </a:lnTo>
                      <a:lnTo>
                        <a:pt x="3501" y="0"/>
                      </a:lnTo>
                      <a:lnTo>
                        <a:pt x="3527" y="0"/>
                      </a:lnTo>
                      <a:lnTo>
                        <a:pt x="3527" y="7"/>
                      </a:lnTo>
                      <a:close/>
                      <a:moveTo>
                        <a:pt x="3481" y="7"/>
                      </a:moveTo>
                      <a:lnTo>
                        <a:pt x="3474" y="7"/>
                      </a:lnTo>
                      <a:lnTo>
                        <a:pt x="3474" y="0"/>
                      </a:lnTo>
                      <a:lnTo>
                        <a:pt x="3481" y="0"/>
                      </a:lnTo>
                      <a:lnTo>
                        <a:pt x="3481" y="7"/>
                      </a:lnTo>
                      <a:close/>
                      <a:moveTo>
                        <a:pt x="3455" y="7"/>
                      </a:moveTo>
                      <a:lnTo>
                        <a:pt x="3428" y="7"/>
                      </a:lnTo>
                      <a:lnTo>
                        <a:pt x="3428" y="0"/>
                      </a:lnTo>
                      <a:lnTo>
                        <a:pt x="3455" y="0"/>
                      </a:lnTo>
                      <a:lnTo>
                        <a:pt x="3455" y="7"/>
                      </a:lnTo>
                      <a:close/>
                      <a:moveTo>
                        <a:pt x="3408" y="7"/>
                      </a:moveTo>
                      <a:lnTo>
                        <a:pt x="3402" y="7"/>
                      </a:lnTo>
                      <a:lnTo>
                        <a:pt x="3402" y="0"/>
                      </a:lnTo>
                      <a:lnTo>
                        <a:pt x="3408" y="0"/>
                      </a:lnTo>
                      <a:lnTo>
                        <a:pt x="3408" y="7"/>
                      </a:lnTo>
                      <a:close/>
                      <a:moveTo>
                        <a:pt x="3382" y="7"/>
                      </a:moveTo>
                      <a:lnTo>
                        <a:pt x="3355" y="7"/>
                      </a:lnTo>
                      <a:lnTo>
                        <a:pt x="3355" y="0"/>
                      </a:lnTo>
                      <a:lnTo>
                        <a:pt x="3382" y="0"/>
                      </a:lnTo>
                      <a:lnTo>
                        <a:pt x="3382" y="7"/>
                      </a:lnTo>
                      <a:close/>
                      <a:moveTo>
                        <a:pt x="3336" y="7"/>
                      </a:moveTo>
                      <a:lnTo>
                        <a:pt x="3329" y="7"/>
                      </a:lnTo>
                      <a:lnTo>
                        <a:pt x="3329" y="0"/>
                      </a:lnTo>
                      <a:lnTo>
                        <a:pt x="3336" y="0"/>
                      </a:lnTo>
                      <a:lnTo>
                        <a:pt x="3336" y="7"/>
                      </a:lnTo>
                      <a:close/>
                      <a:moveTo>
                        <a:pt x="3309" y="7"/>
                      </a:moveTo>
                      <a:lnTo>
                        <a:pt x="3283" y="7"/>
                      </a:lnTo>
                      <a:lnTo>
                        <a:pt x="3283" y="0"/>
                      </a:lnTo>
                      <a:lnTo>
                        <a:pt x="3309" y="0"/>
                      </a:lnTo>
                      <a:lnTo>
                        <a:pt x="3309" y="7"/>
                      </a:lnTo>
                      <a:close/>
                      <a:moveTo>
                        <a:pt x="3263" y="7"/>
                      </a:moveTo>
                      <a:lnTo>
                        <a:pt x="3256" y="7"/>
                      </a:lnTo>
                      <a:lnTo>
                        <a:pt x="3256" y="0"/>
                      </a:lnTo>
                      <a:lnTo>
                        <a:pt x="3263" y="0"/>
                      </a:lnTo>
                      <a:lnTo>
                        <a:pt x="3263" y="7"/>
                      </a:lnTo>
                      <a:close/>
                      <a:moveTo>
                        <a:pt x="3237" y="7"/>
                      </a:moveTo>
                      <a:lnTo>
                        <a:pt x="3210" y="7"/>
                      </a:lnTo>
                      <a:lnTo>
                        <a:pt x="3210" y="0"/>
                      </a:lnTo>
                      <a:lnTo>
                        <a:pt x="3237" y="0"/>
                      </a:lnTo>
                      <a:lnTo>
                        <a:pt x="3237" y="7"/>
                      </a:lnTo>
                      <a:close/>
                      <a:moveTo>
                        <a:pt x="3190" y="7"/>
                      </a:moveTo>
                      <a:lnTo>
                        <a:pt x="3184" y="7"/>
                      </a:lnTo>
                      <a:lnTo>
                        <a:pt x="3184" y="0"/>
                      </a:lnTo>
                      <a:lnTo>
                        <a:pt x="3190" y="0"/>
                      </a:lnTo>
                      <a:lnTo>
                        <a:pt x="3190" y="7"/>
                      </a:lnTo>
                      <a:close/>
                      <a:moveTo>
                        <a:pt x="3164" y="7"/>
                      </a:moveTo>
                      <a:lnTo>
                        <a:pt x="3138" y="7"/>
                      </a:lnTo>
                      <a:lnTo>
                        <a:pt x="3138" y="0"/>
                      </a:lnTo>
                      <a:lnTo>
                        <a:pt x="3164" y="0"/>
                      </a:lnTo>
                      <a:lnTo>
                        <a:pt x="3164" y="7"/>
                      </a:lnTo>
                      <a:close/>
                      <a:moveTo>
                        <a:pt x="3118" y="7"/>
                      </a:moveTo>
                      <a:lnTo>
                        <a:pt x="3111" y="7"/>
                      </a:lnTo>
                      <a:lnTo>
                        <a:pt x="3111" y="0"/>
                      </a:lnTo>
                      <a:lnTo>
                        <a:pt x="3118" y="0"/>
                      </a:lnTo>
                      <a:lnTo>
                        <a:pt x="3118" y="7"/>
                      </a:lnTo>
                      <a:close/>
                      <a:moveTo>
                        <a:pt x="3091" y="7"/>
                      </a:moveTo>
                      <a:lnTo>
                        <a:pt x="3065" y="7"/>
                      </a:lnTo>
                      <a:lnTo>
                        <a:pt x="3065" y="0"/>
                      </a:lnTo>
                      <a:lnTo>
                        <a:pt x="3091" y="0"/>
                      </a:lnTo>
                      <a:lnTo>
                        <a:pt x="3091" y="7"/>
                      </a:lnTo>
                      <a:close/>
                      <a:moveTo>
                        <a:pt x="3045" y="7"/>
                      </a:moveTo>
                      <a:lnTo>
                        <a:pt x="3039" y="7"/>
                      </a:lnTo>
                      <a:lnTo>
                        <a:pt x="3039" y="0"/>
                      </a:lnTo>
                      <a:lnTo>
                        <a:pt x="3045" y="0"/>
                      </a:lnTo>
                      <a:lnTo>
                        <a:pt x="3045" y="7"/>
                      </a:lnTo>
                      <a:close/>
                      <a:moveTo>
                        <a:pt x="3019" y="7"/>
                      </a:moveTo>
                      <a:lnTo>
                        <a:pt x="2992" y="7"/>
                      </a:lnTo>
                      <a:lnTo>
                        <a:pt x="2992" y="0"/>
                      </a:lnTo>
                      <a:lnTo>
                        <a:pt x="3019" y="0"/>
                      </a:lnTo>
                      <a:lnTo>
                        <a:pt x="3019" y="7"/>
                      </a:lnTo>
                      <a:close/>
                      <a:moveTo>
                        <a:pt x="2972" y="7"/>
                      </a:moveTo>
                      <a:lnTo>
                        <a:pt x="2966" y="7"/>
                      </a:lnTo>
                      <a:lnTo>
                        <a:pt x="2966" y="0"/>
                      </a:lnTo>
                      <a:lnTo>
                        <a:pt x="2972" y="0"/>
                      </a:lnTo>
                      <a:lnTo>
                        <a:pt x="2972" y="7"/>
                      </a:lnTo>
                      <a:close/>
                      <a:moveTo>
                        <a:pt x="2946" y="7"/>
                      </a:moveTo>
                      <a:lnTo>
                        <a:pt x="2920" y="7"/>
                      </a:lnTo>
                      <a:lnTo>
                        <a:pt x="2920" y="0"/>
                      </a:lnTo>
                      <a:lnTo>
                        <a:pt x="2946" y="0"/>
                      </a:lnTo>
                      <a:lnTo>
                        <a:pt x="2946" y="7"/>
                      </a:lnTo>
                      <a:close/>
                      <a:moveTo>
                        <a:pt x="2900" y="7"/>
                      </a:moveTo>
                      <a:lnTo>
                        <a:pt x="2893" y="7"/>
                      </a:lnTo>
                      <a:lnTo>
                        <a:pt x="2893" y="0"/>
                      </a:lnTo>
                      <a:lnTo>
                        <a:pt x="2900" y="0"/>
                      </a:lnTo>
                      <a:lnTo>
                        <a:pt x="2900" y="7"/>
                      </a:lnTo>
                      <a:close/>
                      <a:moveTo>
                        <a:pt x="2873" y="7"/>
                      </a:moveTo>
                      <a:lnTo>
                        <a:pt x="2847" y="7"/>
                      </a:lnTo>
                      <a:lnTo>
                        <a:pt x="2847" y="0"/>
                      </a:lnTo>
                      <a:lnTo>
                        <a:pt x="2873" y="0"/>
                      </a:lnTo>
                      <a:lnTo>
                        <a:pt x="2873" y="7"/>
                      </a:lnTo>
                      <a:close/>
                      <a:moveTo>
                        <a:pt x="2827" y="7"/>
                      </a:moveTo>
                      <a:lnTo>
                        <a:pt x="2821" y="7"/>
                      </a:lnTo>
                      <a:lnTo>
                        <a:pt x="2821" y="0"/>
                      </a:lnTo>
                      <a:lnTo>
                        <a:pt x="2827" y="0"/>
                      </a:lnTo>
                      <a:lnTo>
                        <a:pt x="2827" y="7"/>
                      </a:lnTo>
                      <a:close/>
                      <a:moveTo>
                        <a:pt x="2801" y="7"/>
                      </a:moveTo>
                      <a:lnTo>
                        <a:pt x="2774" y="7"/>
                      </a:lnTo>
                      <a:lnTo>
                        <a:pt x="2774" y="0"/>
                      </a:lnTo>
                      <a:lnTo>
                        <a:pt x="2801" y="0"/>
                      </a:lnTo>
                      <a:lnTo>
                        <a:pt x="2801" y="7"/>
                      </a:lnTo>
                      <a:close/>
                      <a:moveTo>
                        <a:pt x="2755" y="7"/>
                      </a:moveTo>
                      <a:lnTo>
                        <a:pt x="2748" y="7"/>
                      </a:lnTo>
                      <a:lnTo>
                        <a:pt x="2748" y="0"/>
                      </a:lnTo>
                      <a:lnTo>
                        <a:pt x="2755" y="0"/>
                      </a:lnTo>
                      <a:lnTo>
                        <a:pt x="2755" y="7"/>
                      </a:lnTo>
                      <a:close/>
                      <a:moveTo>
                        <a:pt x="2728" y="7"/>
                      </a:moveTo>
                      <a:lnTo>
                        <a:pt x="2702" y="7"/>
                      </a:lnTo>
                      <a:lnTo>
                        <a:pt x="2702" y="0"/>
                      </a:lnTo>
                      <a:lnTo>
                        <a:pt x="2728" y="0"/>
                      </a:lnTo>
                      <a:lnTo>
                        <a:pt x="2728" y="7"/>
                      </a:lnTo>
                      <a:close/>
                      <a:moveTo>
                        <a:pt x="2682" y="7"/>
                      </a:moveTo>
                      <a:lnTo>
                        <a:pt x="2675" y="7"/>
                      </a:lnTo>
                      <a:lnTo>
                        <a:pt x="2675" y="0"/>
                      </a:lnTo>
                      <a:lnTo>
                        <a:pt x="2682" y="0"/>
                      </a:lnTo>
                      <a:lnTo>
                        <a:pt x="2682" y="7"/>
                      </a:lnTo>
                      <a:close/>
                      <a:moveTo>
                        <a:pt x="2655" y="7"/>
                      </a:moveTo>
                      <a:lnTo>
                        <a:pt x="2629" y="7"/>
                      </a:lnTo>
                      <a:lnTo>
                        <a:pt x="2629" y="0"/>
                      </a:lnTo>
                      <a:lnTo>
                        <a:pt x="2655" y="0"/>
                      </a:lnTo>
                      <a:lnTo>
                        <a:pt x="2655" y="7"/>
                      </a:lnTo>
                      <a:close/>
                      <a:moveTo>
                        <a:pt x="2609" y="7"/>
                      </a:moveTo>
                      <a:lnTo>
                        <a:pt x="2603" y="7"/>
                      </a:lnTo>
                      <a:lnTo>
                        <a:pt x="2603" y="0"/>
                      </a:lnTo>
                      <a:lnTo>
                        <a:pt x="2609" y="0"/>
                      </a:lnTo>
                      <a:lnTo>
                        <a:pt x="2609" y="7"/>
                      </a:lnTo>
                      <a:close/>
                      <a:moveTo>
                        <a:pt x="2583" y="7"/>
                      </a:moveTo>
                      <a:lnTo>
                        <a:pt x="2556" y="7"/>
                      </a:lnTo>
                      <a:lnTo>
                        <a:pt x="2556" y="0"/>
                      </a:lnTo>
                      <a:lnTo>
                        <a:pt x="2583" y="0"/>
                      </a:lnTo>
                      <a:lnTo>
                        <a:pt x="2583" y="7"/>
                      </a:lnTo>
                      <a:close/>
                      <a:moveTo>
                        <a:pt x="2537" y="7"/>
                      </a:moveTo>
                      <a:lnTo>
                        <a:pt x="2530" y="7"/>
                      </a:lnTo>
                      <a:lnTo>
                        <a:pt x="2530" y="0"/>
                      </a:lnTo>
                      <a:lnTo>
                        <a:pt x="2537" y="0"/>
                      </a:lnTo>
                      <a:lnTo>
                        <a:pt x="2537" y="7"/>
                      </a:lnTo>
                      <a:close/>
                      <a:moveTo>
                        <a:pt x="2510" y="7"/>
                      </a:moveTo>
                      <a:lnTo>
                        <a:pt x="2484" y="7"/>
                      </a:lnTo>
                      <a:lnTo>
                        <a:pt x="2484" y="0"/>
                      </a:lnTo>
                      <a:lnTo>
                        <a:pt x="2510" y="0"/>
                      </a:lnTo>
                      <a:lnTo>
                        <a:pt x="2510" y="7"/>
                      </a:lnTo>
                      <a:close/>
                      <a:moveTo>
                        <a:pt x="2464" y="7"/>
                      </a:moveTo>
                      <a:lnTo>
                        <a:pt x="2457" y="7"/>
                      </a:lnTo>
                      <a:lnTo>
                        <a:pt x="2457" y="0"/>
                      </a:lnTo>
                      <a:lnTo>
                        <a:pt x="2464" y="0"/>
                      </a:lnTo>
                      <a:lnTo>
                        <a:pt x="2464" y="7"/>
                      </a:lnTo>
                      <a:close/>
                      <a:moveTo>
                        <a:pt x="2438" y="7"/>
                      </a:moveTo>
                      <a:lnTo>
                        <a:pt x="2411" y="7"/>
                      </a:lnTo>
                      <a:lnTo>
                        <a:pt x="2411" y="0"/>
                      </a:lnTo>
                      <a:lnTo>
                        <a:pt x="2438" y="0"/>
                      </a:lnTo>
                      <a:lnTo>
                        <a:pt x="2438" y="7"/>
                      </a:lnTo>
                      <a:close/>
                      <a:moveTo>
                        <a:pt x="2391" y="7"/>
                      </a:moveTo>
                      <a:lnTo>
                        <a:pt x="2385" y="7"/>
                      </a:lnTo>
                      <a:lnTo>
                        <a:pt x="2385" y="0"/>
                      </a:lnTo>
                      <a:lnTo>
                        <a:pt x="2391" y="0"/>
                      </a:lnTo>
                      <a:lnTo>
                        <a:pt x="2391" y="7"/>
                      </a:lnTo>
                      <a:close/>
                      <a:moveTo>
                        <a:pt x="2365" y="7"/>
                      </a:moveTo>
                      <a:lnTo>
                        <a:pt x="2339" y="7"/>
                      </a:lnTo>
                      <a:lnTo>
                        <a:pt x="2339" y="0"/>
                      </a:lnTo>
                      <a:lnTo>
                        <a:pt x="2365" y="0"/>
                      </a:lnTo>
                      <a:lnTo>
                        <a:pt x="2365" y="7"/>
                      </a:lnTo>
                      <a:close/>
                      <a:moveTo>
                        <a:pt x="2319" y="7"/>
                      </a:moveTo>
                      <a:lnTo>
                        <a:pt x="2312" y="7"/>
                      </a:lnTo>
                      <a:lnTo>
                        <a:pt x="2312" y="0"/>
                      </a:lnTo>
                      <a:lnTo>
                        <a:pt x="2319" y="0"/>
                      </a:lnTo>
                      <a:lnTo>
                        <a:pt x="2319" y="7"/>
                      </a:lnTo>
                      <a:close/>
                      <a:moveTo>
                        <a:pt x="2292" y="7"/>
                      </a:moveTo>
                      <a:lnTo>
                        <a:pt x="2266" y="7"/>
                      </a:lnTo>
                      <a:lnTo>
                        <a:pt x="2266" y="0"/>
                      </a:lnTo>
                      <a:lnTo>
                        <a:pt x="2292" y="0"/>
                      </a:lnTo>
                      <a:lnTo>
                        <a:pt x="2292" y="7"/>
                      </a:lnTo>
                      <a:close/>
                      <a:moveTo>
                        <a:pt x="2246" y="7"/>
                      </a:moveTo>
                      <a:lnTo>
                        <a:pt x="2240" y="7"/>
                      </a:lnTo>
                      <a:lnTo>
                        <a:pt x="2240" y="0"/>
                      </a:lnTo>
                      <a:lnTo>
                        <a:pt x="2246" y="0"/>
                      </a:lnTo>
                      <a:lnTo>
                        <a:pt x="2246" y="7"/>
                      </a:lnTo>
                      <a:close/>
                      <a:moveTo>
                        <a:pt x="2220" y="7"/>
                      </a:moveTo>
                      <a:lnTo>
                        <a:pt x="2193" y="7"/>
                      </a:lnTo>
                      <a:lnTo>
                        <a:pt x="2193" y="0"/>
                      </a:lnTo>
                      <a:lnTo>
                        <a:pt x="2220" y="0"/>
                      </a:lnTo>
                      <a:lnTo>
                        <a:pt x="2220" y="7"/>
                      </a:lnTo>
                      <a:close/>
                      <a:moveTo>
                        <a:pt x="2174" y="7"/>
                      </a:moveTo>
                      <a:lnTo>
                        <a:pt x="2167" y="7"/>
                      </a:lnTo>
                      <a:lnTo>
                        <a:pt x="2167" y="0"/>
                      </a:lnTo>
                      <a:lnTo>
                        <a:pt x="2174" y="0"/>
                      </a:lnTo>
                      <a:lnTo>
                        <a:pt x="2174" y="7"/>
                      </a:lnTo>
                      <a:close/>
                      <a:moveTo>
                        <a:pt x="2147" y="7"/>
                      </a:moveTo>
                      <a:lnTo>
                        <a:pt x="2121" y="7"/>
                      </a:lnTo>
                      <a:lnTo>
                        <a:pt x="2121" y="0"/>
                      </a:lnTo>
                      <a:lnTo>
                        <a:pt x="2147" y="0"/>
                      </a:lnTo>
                      <a:lnTo>
                        <a:pt x="2147" y="7"/>
                      </a:lnTo>
                      <a:close/>
                      <a:moveTo>
                        <a:pt x="2101" y="7"/>
                      </a:moveTo>
                      <a:lnTo>
                        <a:pt x="2094" y="7"/>
                      </a:lnTo>
                      <a:lnTo>
                        <a:pt x="2094" y="0"/>
                      </a:lnTo>
                      <a:lnTo>
                        <a:pt x="2101" y="0"/>
                      </a:lnTo>
                      <a:lnTo>
                        <a:pt x="2101" y="7"/>
                      </a:lnTo>
                      <a:close/>
                      <a:moveTo>
                        <a:pt x="2075" y="7"/>
                      </a:moveTo>
                      <a:lnTo>
                        <a:pt x="2048" y="7"/>
                      </a:lnTo>
                      <a:lnTo>
                        <a:pt x="2048" y="0"/>
                      </a:lnTo>
                      <a:lnTo>
                        <a:pt x="2075" y="0"/>
                      </a:lnTo>
                      <a:lnTo>
                        <a:pt x="2075" y="7"/>
                      </a:lnTo>
                      <a:close/>
                      <a:moveTo>
                        <a:pt x="2028" y="7"/>
                      </a:moveTo>
                      <a:lnTo>
                        <a:pt x="2022" y="7"/>
                      </a:lnTo>
                      <a:lnTo>
                        <a:pt x="2022" y="0"/>
                      </a:lnTo>
                      <a:lnTo>
                        <a:pt x="2028" y="0"/>
                      </a:lnTo>
                      <a:lnTo>
                        <a:pt x="2028" y="7"/>
                      </a:lnTo>
                      <a:close/>
                      <a:moveTo>
                        <a:pt x="2002" y="7"/>
                      </a:moveTo>
                      <a:lnTo>
                        <a:pt x="1975" y="7"/>
                      </a:lnTo>
                      <a:lnTo>
                        <a:pt x="1975" y="0"/>
                      </a:lnTo>
                      <a:lnTo>
                        <a:pt x="2002" y="0"/>
                      </a:lnTo>
                      <a:lnTo>
                        <a:pt x="2002" y="7"/>
                      </a:lnTo>
                      <a:close/>
                      <a:moveTo>
                        <a:pt x="1956" y="7"/>
                      </a:moveTo>
                      <a:lnTo>
                        <a:pt x="1949" y="7"/>
                      </a:lnTo>
                      <a:lnTo>
                        <a:pt x="1949" y="0"/>
                      </a:lnTo>
                      <a:lnTo>
                        <a:pt x="1956" y="0"/>
                      </a:lnTo>
                      <a:lnTo>
                        <a:pt x="1956" y="7"/>
                      </a:lnTo>
                      <a:close/>
                      <a:moveTo>
                        <a:pt x="1929" y="7"/>
                      </a:moveTo>
                      <a:lnTo>
                        <a:pt x="1903" y="7"/>
                      </a:lnTo>
                      <a:lnTo>
                        <a:pt x="1903" y="0"/>
                      </a:lnTo>
                      <a:lnTo>
                        <a:pt x="1929" y="0"/>
                      </a:lnTo>
                      <a:lnTo>
                        <a:pt x="1929" y="7"/>
                      </a:lnTo>
                      <a:close/>
                      <a:moveTo>
                        <a:pt x="1883" y="7"/>
                      </a:moveTo>
                      <a:lnTo>
                        <a:pt x="1876" y="7"/>
                      </a:lnTo>
                      <a:lnTo>
                        <a:pt x="1876" y="0"/>
                      </a:lnTo>
                      <a:lnTo>
                        <a:pt x="1883" y="0"/>
                      </a:lnTo>
                      <a:lnTo>
                        <a:pt x="1883" y="7"/>
                      </a:lnTo>
                      <a:close/>
                      <a:moveTo>
                        <a:pt x="1857" y="7"/>
                      </a:moveTo>
                      <a:lnTo>
                        <a:pt x="1830" y="7"/>
                      </a:lnTo>
                      <a:lnTo>
                        <a:pt x="1830" y="0"/>
                      </a:lnTo>
                      <a:lnTo>
                        <a:pt x="1857" y="0"/>
                      </a:lnTo>
                      <a:lnTo>
                        <a:pt x="1857" y="7"/>
                      </a:lnTo>
                      <a:close/>
                      <a:moveTo>
                        <a:pt x="1810" y="7"/>
                      </a:moveTo>
                      <a:lnTo>
                        <a:pt x="1804" y="7"/>
                      </a:lnTo>
                      <a:lnTo>
                        <a:pt x="1804" y="0"/>
                      </a:lnTo>
                      <a:lnTo>
                        <a:pt x="1810" y="0"/>
                      </a:lnTo>
                      <a:lnTo>
                        <a:pt x="1810" y="7"/>
                      </a:lnTo>
                      <a:close/>
                      <a:moveTo>
                        <a:pt x="1784" y="7"/>
                      </a:moveTo>
                      <a:lnTo>
                        <a:pt x="1758" y="7"/>
                      </a:lnTo>
                      <a:lnTo>
                        <a:pt x="1758" y="0"/>
                      </a:lnTo>
                      <a:lnTo>
                        <a:pt x="1784" y="0"/>
                      </a:lnTo>
                      <a:lnTo>
                        <a:pt x="1784" y="7"/>
                      </a:lnTo>
                      <a:close/>
                      <a:moveTo>
                        <a:pt x="1738" y="7"/>
                      </a:moveTo>
                      <a:lnTo>
                        <a:pt x="1731" y="7"/>
                      </a:lnTo>
                      <a:lnTo>
                        <a:pt x="1731" y="0"/>
                      </a:lnTo>
                      <a:lnTo>
                        <a:pt x="1738" y="0"/>
                      </a:lnTo>
                      <a:lnTo>
                        <a:pt x="1738" y="7"/>
                      </a:lnTo>
                      <a:close/>
                      <a:moveTo>
                        <a:pt x="1711" y="7"/>
                      </a:moveTo>
                      <a:lnTo>
                        <a:pt x="1685" y="7"/>
                      </a:lnTo>
                      <a:lnTo>
                        <a:pt x="1685" y="0"/>
                      </a:lnTo>
                      <a:lnTo>
                        <a:pt x="1711" y="0"/>
                      </a:lnTo>
                      <a:lnTo>
                        <a:pt x="1711" y="7"/>
                      </a:lnTo>
                      <a:close/>
                      <a:moveTo>
                        <a:pt x="1665" y="7"/>
                      </a:moveTo>
                      <a:lnTo>
                        <a:pt x="1659" y="7"/>
                      </a:lnTo>
                      <a:lnTo>
                        <a:pt x="1659" y="0"/>
                      </a:lnTo>
                      <a:lnTo>
                        <a:pt x="1665" y="0"/>
                      </a:lnTo>
                      <a:lnTo>
                        <a:pt x="1665" y="7"/>
                      </a:lnTo>
                      <a:close/>
                      <a:moveTo>
                        <a:pt x="1639" y="7"/>
                      </a:moveTo>
                      <a:lnTo>
                        <a:pt x="1612" y="7"/>
                      </a:lnTo>
                      <a:lnTo>
                        <a:pt x="1612" y="0"/>
                      </a:lnTo>
                      <a:lnTo>
                        <a:pt x="1639" y="0"/>
                      </a:lnTo>
                      <a:lnTo>
                        <a:pt x="1639" y="7"/>
                      </a:lnTo>
                      <a:close/>
                      <a:moveTo>
                        <a:pt x="1593" y="7"/>
                      </a:moveTo>
                      <a:lnTo>
                        <a:pt x="1586" y="7"/>
                      </a:lnTo>
                      <a:lnTo>
                        <a:pt x="1586" y="0"/>
                      </a:lnTo>
                      <a:lnTo>
                        <a:pt x="1593" y="0"/>
                      </a:lnTo>
                      <a:lnTo>
                        <a:pt x="1593" y="7"/>
                      </a:lnTo>
                      <a:close/>
                      <a:moveTo>
                        <a:pt x="1566" y="7"/>
                      </a:moveTo>
                      <a:lnTo>
                        <a:pt x="1540" y="7"/>
                      </a:lnTo>
                      <a:lnTo>
                        <a:pt x="1540" y="0"/>
                      </a:lnTo>
                      <a:lnTo>
                        <a:pt x="1566" y="0"/>
                      </a:lnTo>
                      <a:lnTo>
                        <a:pt x="1566" y="7"/>
                      </a:lnTo>
                      <a:close/>
                      <a:moveTo>
                        <a:pt x="1520" y="7"/>
                      </a:moveTo>
                      <a:lnTo>
                        <a:pt x="1513" y="7"/>
                      </a:lnTo>
                      <a:lnTo>
                        <a:pt x="1513" y="0"/>
                      </a:lnTo>
                      <a:lnTo>
                        <a:pt x="1520" y="0"/>
                      </a:lnTo>
                      <a:lnTo>
                        <a:pt x="1520" y="7"/>
                      </a:lnTo>
                      <a:close/>
                      <a:moveTo>
                        <a:pt x="1494" y="7"/>
                      </a:moveTo>
                      <a:lnTo>
                        <a:pt x="1467" y="7"/>
                      </a:lnTo>
                      <a:lnTo>
                        <a:pt x="1467" y="0"/>
                      </a:lnTo>
                      <a:lnTo>
                        <a:pt x="1494" y="0"/>
                      </a:lnTo>
                      <a:lnTo>
                        <a:pt x="1494" y="7"/>
                      </a:lnTo>
                      <a:close/>
                      <a:moveTo>
                        <a:pt x="1447" y="7"/>
                      </a:moveTo>
                      <a:lnTo>
                        <a:pt x="1441" y="7"/>
                      </a:lnTo>
                      <a:lnTo>
                        <a:pt x="1441" y="0"/>
                      </a:lnTo>
                      <a:lnTo>
                        <a:pt x="1447" y="0"/>
                      </a:lnTo>
                      <a:lnTo>
                        <a:pt x="1447" y="7"/>
                      </a:lnTo>
                      <a:close/>
                      <a:moveTo>
                        <a:pt x="1421" y="7"/>
                      </a:moveTo>
                      <a:lnTo>
                        <a:pt x="1395" y="7"/>
                      </a:lnTo>
                      <a:lnTo>
                        <a:pt x="1395" y="0"/>
                      </a:lnTo>
                      <a:lnTo>
                        <a:pt x="1421" y="0"/>
                      </a:lnTo>
                      <a:lnTo>
                        <a:pt x="1421" y="7"/>
                      </a:lnTo>
                      <a:close/>
                      <a:moveTo>
                        <a:pt x="1375" y="7"/>
                      </a:moveTo>
                      <a:lnTo>
                        <a:pt x="1368" y="7"/>
                      </a:lnTo>
                      <a:lnTo>
                        <a:pt x="1368" y="0"/>
                      </a:lnTo>
                      <a:lnTo>
                        <a:pt x="1375" y="0"/>
                      </a:lnTo>
                      <a:lnTo>
                        <a:pt x="1375" y="7"/>
                      </a:lnTo>
                      <a:close/>
                      <a:moveTo>
                        <a:pt x="1348" y="7"/>
                      </a:moveTo>
                      <a:lnTo>
                        <a:pt x="1322" y="7"/>
                      </a:lnTo>
                      <a:lnTo>
                        <a:pt x="1322" y="0"/>
                      </a:lnTo>
                      <a:lnTo>
                        <a:pt x="1348" y="0"/>
                      </a:lnTo>
                      <a:lnTo>
                        <a:pt x="1348" y="7"/>
                      </a:lnTo>
                      <a:close/>
                      <a:moveTo>
                        <a:pt x="1302" y="7"/>
                      </a:moveTo>
                      <a:lnTo>
                        <a:pt x="1295" y="7"/>
                      </a:lnTo>
                      <a:lnTo>
                        <a:pt x="1295" y="0"/>
                      </a:lnTo>
                      <a:lnTo>
                        <a:pt x="1302" y="0"/>
                      </a:lnTo>
                      <a:lnTo>
                        <a:pt x="1302" y="7"/>
                      </a:lnTo>
                      <a:close/>
                      <a:moveTo>
                        <a:pt x="1276" y="7"/>
                      </a:moveTo>
                      <a:lnTo>
                        <a:pt x="1249" y="7"/>
                      </a:lnTo>
                      <a:lnTo>
                        <a:pt x="1249" y="0"/>
                      </a:lnTo>
                      <a:lnTo>
                        <a:pt x="1276" y="0"/>
                      </a:lnTo>
                      <a:lnTo>
                        <a:pt x="1276" y="7"/>
                      </a:lnTo>
                      <a:close/>
                      <a:moveTo>
                        <a:pt x="1229" y="7"/>
                      </a:moveTo>
                      <a:lnTo>
                        <a:pt x="1223" y="7"/>
                      </a:lnTo>
                      <a:lnTo>
                        <a:pt x="1223" y="0"/>
                      </a:lnTo>
                      <a:lnTo>
                        <a:pt x="1229" y="0"/>
                      </a:lnTo>
                      <a:lnTo>
                        <a:pt x="1229" y="7"/>
                      </a:lnTo>
                      <a:close/>
                      <a:moveTo>
                        <a:pt x="1203" y="7"/>
                      </a:moveTo>
                      <a:lnTo>
                        <a:pt x="1177" y="7"/>
                      </a:lnTo>
                      <a:lnTo>
                        <a:pt x="1177" y="0"/>
                      </a:lnTo>
                      <a:lnTo>
                        <a:pt x="1203" y="0"/>
                      </a:lnTo>
                      <a:lnTo>
                        <a:pt x="1203" y="7"/>
                      </a:lnTo>
                      <a:close/>
                      <a:moveTo>
                        <a:pt x="1157" y="7"/>
                      </a:moveTo>
                      <a:lnTo>
                        <a:pt x="1150" y="7"/>
                      </a:lnTo>
                      <a:lnTo>
                        <a:pt x="1150" y="0"/>
                      </a:lnTo>
                      <a:lnTo>
                        <a:pt x="1157" y="0"/>
                      </a:lnTo>
                      <a:lnTo>
                        <a:pt x="1157" y="7"/>
                      </a:lnTo>
                      <a:close/>
                      <a:moveTo>
                        <a:pt x="1130" y="7"/>
                      </a:moveTo>
                      <a:lnTo>
                        <a:pt x="1104" y="7"/>
                      </a:lnTo>
                      <a:lnTo>
                        <a:pt x="1104" y="0"/>
                      </a:lnTo>
                      <a:lnTo>
                        <a:pt x="1130" y="0"/>
                      </a:lnTo>
                      <a:lnTo>
                        <a:pt x="1130" y="7"/>
                      </a:lnTo>
                      <a:close/>
                      <a:moveTo>
                        <a:pt x="1084" y="7"/>
                      </a:moveTo>
                      <a:lnTo>
                        <a:pt x="1078" y="7"/>
                      </a:lnTo>
                      <a:lnTo>
                        <a:pt x="1078" y="0"/>
                      </a:lnTo>
                      <a:lnTo>
                        <a:pt x="1084" y="0"/>
                      </a:lnTo>
                      <a:lnTo>
                        <a:pt x="1084" y="7"/>
                      </a:lnTo>
                      <a:close/>
                      <a:moveTo>
                        <a:pt x="1058" y="7"/>
                      </a:moveTo>
                      <a:lnTo>
                        <a:pt x="1031" y="7"/>
                      </a:lnTo>
                      <a:lnTo>
                        <a:pt x="1031" y="0"/>
                      </a:lnTo>
                      <a:lnTo>
                        <a:pt x="1058" y="0"/>
                      </a:lnTo>
                      <a:lnTo>
                        <a:pt x="1058" y="7"/>
                      </a:lnTo>
                      <a:close/>
                      <a:moveTo>
                        <a:pt x="1011" y="7"/>
                      </a:moveTo>
                      <a:lnTo>
                        <a:pt x="1005" y="7"/>
                      </a:lnTo>
                      <a:lnTo>
                        <a:pt x="1005" y="0"/>
                      </a:lnTo>
                      <a:lnTo>
                        <a:pt x="1011" y="0"/>
                      </a:lnTo>
                      <a:lnTo>
                        <a:pt x="1011" y="7"/>
                      </a:lnTo>
                      <a:close/>
                      <a:moveTo>
                        <a:pt x="985" y="7"/>
                      </a:moveTo>
                      <a:lnTo>
                        <a:pt x="959" y="7"/>
                      </a:lnTo>
                      <a:lnTo>
                        <a:pt x="959" y="0"/>
                      </a:lnTo>
                      <a:lnTo>
                        <a:pt x="985" y="0"/>
                      </a:lnTo>
                      <a:lnTo>
                        <a:pt x="985" y="7"/>
                      </a:lnTo>
                      <a:close/>
                      <a:moveTo>
                        <a:pt x="939" y="7"/>
                      </a:moveTo>
                      <a:lnTo>
                        <a:pt x="932" y="7"/>
                      </a:lnTo>
                      <a:lnTo>
                        <a:pt x="932" y="0"/>
                      </a:lnTo>
                      <a:lnTo>
                        <a:pt x="939" y="0"/>
                      </a:lnTo>
                      <a:lnTo>
                        <a:pt x="939" y="7"/>
                      </a:lnTo>
                      <a:close/>
                      <a:moveTo>
                        <a:pt x="912" y="7"/>
                      </a:moveTo>
                      <a:lnTo>
                        <a:pt x="886" y="7"/>
                      </a:lnTo>
                      <a:lnTo>
                        <a:pt x="886" y="0"/>
                      </a:lnTo>
                      <a:lnTo>
                        <a:pt x="912" y="0"/>
                      </a:lnTo>
                      <a:lnTo>
                        <a:pt x="912" y="7"/>
                      </a:lnTo>
                      <a:close/>
                      <a:moveTo>
                        <a:pt x="866" y="7"/>
                      </a:moveTo>
                      <a:lnTo>
                        <a:pt x="860" y="7"/>
                      </a:lnTo>
                      <a:lnTo>
                        <a:pt x="860" y="0"/>
                      </a:lnTo>
                      <a:lnTo>
                        <a:pt x="866" y="0"/>
                      </a:lnTo>
                      <a:lnTo>
                        <a:pt x="866" y="7"/>
                      </a:lnTo>
                      <a:close/>
                      <a:moveTo>
                        <a:pt x="840" y="7"/>
                      </a:moveTo>
                      <a:lnTo>
                        <a:pt x="813" y="7"/>
                      </a:lnTo>
                      <a:lnTo>
                        <a:pt x="813" y="0"/>
                      </a:lnTo>
                      <a:lnTo>
                        <a:pt x="840" y="0"/>
                      </a:lnTo>
                      <a:lnTo>
                        <a:pt x="840" y="7"/>
                      </a:lnTo>
                      <a:close/>
                      <a:moveTo>
                        <a:pt x="794" y="7"/>
                      </a:moveTo>
                      <a:lnTo>
                        <a:pt x="787" y="7"/>
                      </a:lnTo>
                      <a:lnTo>
                        <a:pt x="787" y="0"/>
                      </a:lnTo>
                      <a:lnTo>
                        <a:pt x="794" y="0"/>
                      </a:lnTo>
                      <a:lnTo>
                        <a:pt x="794" y="7"/>
                      </a:lnTo>
                      <a:close/>
                      <a:moveTo>
                        <a:pt x="767" y="7"/>
                      </a:moveTo>
                      <a:lnTo>
                        <a:pt x="741" y="7"/>
                      </a:lnTo>
                      <a:lnTo>
                        <a:pt x="741" y="0"/>
                      </a:lnTo>
                      <a:lnTo>
                        <a:pt x="767" y="0"/>
                      </a:lnTo>
                      <a:lnTo>
                        <a:pt x="767" y="7"/>
                      </a:lnTo>
                      <a:close/>
                      <a:moveTo>
                        <a:pt x="721" y="7"/>
                      </a:moveTo>
                      <a:lnTo>
                        <a:pt x="714" y="7"/>
                      </a:lnTo>
                      <a:lnTo>
                        <a:pt x="714" y="0"/>
                      </a:lnTo>
                      <a:lnTo>
                        <a:pt x="721" y="0"/>
                      </a:lnTo>
                      <a:lnTo>
                        <a:pt x="721" y="7"/>
                      </a:lnTo>
                      <a:close/>
                      <a:moveTo>
                        <a:pt x="694" y="7"/>
                      </a:moveTo>
                      <a:lnTo>
                        <a:pt x="668" y="7"/>
                      </a:lnTo>
                      <a:lnTo>
                        <a:pt x="668" y="0"/>
                      </a:lnTo>
                      <a:lnTo>
                        <a:pt x="694" y="0"/>
                      </a:lnTo>
                      <a:lnTo>
                        <a:pt x="694" y="7"/>
                      </a:lnTo>
                      <a:close/>
                      <a:moveTo>
                        <a:pt x="648" y="7"/>
                      </a:moveTo>
                      <a:lnTo>
                        <a:pt x="642" y="7"/>
                      </a:lnTo>
                      <a:lnTo>
                        <a:pt x="642" y="0"/>
                      </a:lnTo>
                      <a:lnTo>
                        <a:pt x="648" y="0"/>
                      </a:lnTo>
                      <a:lnTo>
                        <a:pt x="648" y="7"/>
                      </a:lnTo>
                      <a:close/>
                      <a:moveTo>
                        <a:pt x="622" y="7"/>
                      </a:moveTo>
                      <a:lnTo>
                        <a:pt x="595" y="7"/>
                      </a:lnTo>
                      <a:lnTo>
                        <a:pt x="595" y="0"/>
                      </a:lnTo>
                      <a:lnTo>
                        <a:pt x="622" y="0"/>
                      </a:lnTo>
                      <a:lnTo>
                        <a:pt x="622" y="7"/>
                      </a:lnTo>
                      <a:close/>
                      <a:moveTo>
                        <a:pt x="576" y="7"/>
                      </a:moveTo>
                      <a:lnTo>
                        <a:pt x="569" y="7"/>
                      </a:lnTo>
                      <a:lnTo>
                        <a:pt x="569" y="0"/>
                      </a:lnTo>
                      <a:lnTo>
                        <a:pt x="576" y="0"/>
                      </a:lnTo>
                      <a:lnTo>
                        <a:pt x="576" y="7"/>
                      </a:lnTo>
                      <a:close/>
                      <a:moveTo>
                        <a:pt x="549" y="7"/>
                      </a:moveTo>
                      <a:lnTo>
                        <a:pt x="523" y="7"/>
                      </a:lnTo>
                      <a:lnTo>
                        <a:pt x="523" y="0"/>
                      </a:lnTo>
                      <a:lnTo>
                        <a:pt x="549" y="0"/>
                      </a:lnTo>
                      <a:lnTo>
                        <a:pt x="549" y="7"/>
                      </a:lnTo>
                      <a:close/>
                      <a:moveTo>
                        <a:pt x="503" y="7"/>
                      </a:moveTo>
                      <a:lnTo>
                        <a:pt x="496" y="7"/>
                      </a:lnTo>
                      <a:lnTo>
                        <a:pt x="496" y="0"/>
                      </a:lnTo>
                      <a:lnTo>
                        <a:pt x="503" y="0"/>
                      </a:lnTo>
                      <a:lnTo>
                        <a:pt x="503" y="7"/>
                      </a:lnTo>
                      <a:close/>
                      <a:moveTo>
                        <a:pt x="477" y="7"/>
                      </a:moveTo>
                      <a:lnTo>
                        <a:pt x="450" y="7"/>
                      </a:lnTo>
                      <a:lnTo>
                        <a:pt x="450" y="0"/>
                      </a:lnTo>
                      <a:lnTo>
                        <a:pt x="477" y="0"/>
                      </a:lnTo>
                      <a:lnTo>
                        <a:pt x="477" y="7"/>
                      </a:lnTo>
                      <a:close/>
                      <a:moveTo>
                        <a:pt x="430" y="7"/>
                      </a:moveTo>
                      <a:lnTo>
                        <a:pt x="424" y="7"/>
                      </a:lnTo>
                      <a:lnTo>
                        <a:pt x="424" y="0"/>
                      </a:lnTo>
                      <a:lnTo>
                        <a:pt x="430" y="0"/>
                      </a:lnTo>
                      <a:lnTo>
                        <a:pt x="430" y="7"/>
                      </a:lnTo>
                      <a:close/>
                      <a:moveTo>
                        <a:pt x="404" y="7"/>
                      </a:moveTo>
                      <a:lnTo>
                        <a:pt x="378" y="7"/>
                      </a:lnTo>
                      <a:lnTo>
                        <a:pt x="378" y="0"/>
                      </a:lnTo>
                      <a:lnTo>
                        <a:pt x="404" y="0"/>
                      </a:lnTo>
                      <a:lnTo>
                        <a:pt x="404" y="7"/>
                      </a:lnTo>
                      <a:close/>
                      <a:moveTo>
                        <a:pt x="358" y="7"/>
                      </a:moveTo>
                      <a:lnTo>
                        <a:pt x="351" y="7"/>
                      </a:lnTo>
                      <a:lnTo>
                        <a:pt x="351" y="0"/>
                      </a:lnTo>
                      <a:lnTo>
                        <a:pt x="358" y="0"/>
                      </a:lnTo>
                      <a:lnTo>
                        <a:pt x="358" y="7"/>
                      </a:lnTo>
                      <a:close/>
                      <a:moveTo>
                        <a:pt x="331" y="7"/>
                      </a:moveTo>
                      <a:lnTo>
                        <a:pt x="305" y="7"/>
                      </a:lnTo>
                      <a:lnTo>
                        <a:pt x="305" y="0"/>
                      </a:lnTo>
                      <a:lnTo>
                        <a:pt x="331" y="0"/>
                      </a:lnTo>
                      <a:lnTo>
                        <a:pt x="331" y="7"/>
                      </a:lnTo>
                      <a:close/>
                      <a:moveTo>
                        <a:pt x="285" y="7"/>
                      </a:moveTo>
                      <a:lnTo>
                        <a:pt x="279" y="7"/>
                      </a:lnTo>
                      <a:lnTo>
                        <a:pt x="279" y="0"/>
                      </a:lnTo>
                      <a:lnTo>
                        <a:pt x="285" y="0"/>
                      </a:lnTo>
                      <a:lnTo>
                        <a:pt x="285" y="7"/>
                      </a:lnTo>
                      <a:close/>
                      <a:moveTo>
                        <a:pt x="259" y="7"/>
                      </a:moveTo>
                      <a:lnTo>
                        <a:pt x="232" y="7"/>
                      </a:lnTo>
                      <a:lnTo>
                        <a:pt x="232" y="0"/>
                      </a:lnTo>
                      <a:lnTo>
                        <a:pt x="259" y="0"/>
                      </a:lnTo>
                      <a:lnTo>
                        <a:pt x="259" y="7"/>
                      </a:lnTo>
                      <a:close/>
                      <a:moveTo>
                        <a:pt x="213" y="7"/>
                      </a:moveTo>
                      <a:lnTo>
                        <a:pt x="206" y="7"/>
                      </a:lnTo>
                      <a:lnTo>
                        <a:pt x="206" y="0"/>
                      </a:lnTo>
                      <a:lnTo>
                        <a:pt x="213" y="0"/>
                      </a:lnTo>
                      <a:lnTo>
                        <a:pt x="213" y="7"/>
                      </a:lnTo>
                      <a:close/>
                      <a:moveTo>
                        <a:pt x="186" y="7"/>
                      </a:moveTo>
                      <a:lnTo>
                        <a:pt x="160" y="7"/>
                      </a:lnTo>
                      <a:lnTo>
                        <a:pt x="160" y="0"/>
                      </a:lnTo>
                      <a:lnTo>
                        <a:pt x="186" y="0"/>
                      </a:lnTo>
                      <a:lnTo>
                        <a:pt x="186" y="7"/>
                      </a:lnTo>
                      <a:close/>
                      <a:moveTo>
                        <a:pt x="140" y="7"/>
                      </a:moveTo>
                      <a:lnTo>
                        <a:pt x="133" y="7"/>
                      </a:lnTo>
                      <a:lnTo>
                        <a:pt x="133" y="0"/>
                      </a:lnTo>
                      <a:lnTo>
                        <a:pt x="140" y="0"/>
                      </a:lnTo>
                      <a:lnTo>
                        <a:pt x="140" y="7"/>
                      </a:lnTo>
                      <a:close/>
                      <a:moveTo>
                        <a:pt x="114" y="7"/>
                      </a:moveTo>
                      <a:lnTo>
                        <a:pt x="87" y="7"/>
                      </a:lnTo>
                      <a:lnTo>
                        <a:pt x="87" y="0"/>
                      </a:lnTo>
                      <a:lnTo>
                        <a:pt x="114" y="0"/>
                      </a:lnTo>
                      <a:lnTo>
                        <a:pt x="114" y="7"/>
                      </a:lnTo>
                      <a:close/>
                      <a:moveTo>
                        <a:pt x="67" y="7"/>
                      </a:moveTo>
                      <a:lnTo>
                        <a:pt x="61" y="7"/>
                      </a:lnTo>
                      <a:lnTo>
                        <a:pt x="61" y="0"/>
                      </a:lnTo>
                      <a:lnTo>
                        <a:pt x="67" y="0"/>
                      </a:lnTo>
                      <a:lnTo>
                        <a:pt x="67" y="7"/>
                      </a:lnTo>
                      <a:close/>
                      <a:moveTo>
                        <a:pt x="41" y="7"/>
                      </a:moveTo>
                      <a:lnTo>
                        <a:pt x="14" y="7"/>
                      </a:lnTo>
                      <a:lnTo>
                        <a:pt x="14" y="0"/>
                      </a:lnTo>
                      <a:lnTo>
                        <a:pt x="41" y="0"/>
                      </a:lnTo>
                      <a:lnTo>
                        <a:pt x="41" y="7"/>
                      </a:lnTo>
                      <a:close/>
                      <a:moveTo>
                        <a:pt x="7" y="12"/>
                      </a:moveTo>
                      <a:lnTo>
                        <a:pt x="7" y="18"/>
                      </a:lnTo>
                      <a:lnTo>
                        <a:pt x="0" y="18"/>
                      </a:lnTo>
                      <a:lnTo>
                        <a:pt x="0" y="12"/>
                      </a:lnTo>
                      <a:lnTo>
                        <a:pt x="7" y="12"/>
                      </a:lnTo>
                      <a:close/>
                      <a:moveTo>
                        <a:pt x="7" y="37"/>
                      </a:moveTo>
                      <a:lnTo>
                        <a:pt x="7" y="62"/>
                      </a:lnTo>
                      <a:lnTo>
                        <a:pt x="0" y="62"/>
                      </a:lnTo>
                      <a:lnTo>
                        <a:pt x="0" y="37"/>
                      </a:lnTo>
                      <a:lnTo>
                        <a:pt x="7" y="37"/>
                      </a:lnTo>
                      <a:close/>
                      <a:moveTo>
                        <a:pt x="7" y="81"/>
                      </a:moveTo>
                      <a:lnTo>
                        <a:pt x="7" y="87"/>
                      </a:lnTo>
                      <a:lnTo>
                        <a:pt x="0" y="87"/>
                      </a:lnTo>
                      <a:lnTo>
                        <a:pt x="0" y="81"/>
                      </a:lnTo>
                      <a:lnTo>
                        <a:pt x="7" y="81"/>
                      </a:lnTo>
                      <a:close/>
                      <a:moveTo>
                        <a:pt x="7" y="105"/>
                      </a:moveTo>
                      <a:lnTo>
                        <a:pt x="7" y="130"/>
                      </a:lnTo>
                      <a:lnTo>
                        <a:pt x="0" y="130"/>
                      </a:lnTo>
                      <a:lnTo>
                        <a:pt x="0" y="105"/>
                      </a:lnTo>
                      <a:lnTo>
                        <a:pt x="7" y="105"/>
                      </a:lnTo>
                      <a:close/>
                      <a:moveTo>
                        <a:pt x="7" y="149"/>
                      </a:moveTo>
                      <a:lnTo>
                        <a:pt x="7" y="155"/>
                      </a:lnTo>
                      <a:lnTo>
                        <a:pt x="0" y="155"/>
                      </a:lnTo>
                      <a:lnTo>
                        <a:pt x="0" y="149"/>
                      </a:lnTo>
                      <a:lnTo>
                        <a:pt x="7" y="149"/>
                      </a:lnTo>
                      <a:close/>
                      <a:moveTo>
                        <a:pt x="7" y="174"/>
                      </a:moveTo>
                      <a:lnTo>
                        <a:pt x="7" y="199"/>
                      </a:lnTo>
                      <a:lnTo>
                        <a:pt x="0" y="199"/>
                      </a:lnTo>
                      <a:lnTo>
                        <a:pt x="0" y="174"/>
                      </a:lnTo>
                      <a:lnTo>
                        <a:pt x="7" y="174"/>
                      </a:lnTo>
                      <a:close/>
                      <a:moveTo>
                        <a:pt x="7" y="217"/>
                      </a:moveTo>
                      <a:lnTo>
                        <a:pt x="7" y="223"/>
                      </a:lnTo>
                      <a:lnTo>
                        <a:pt x="0" y="223"/>
                      </a:lnTo>
                      <a:lnTo>
                        <a:pt x="0" y="217"/>
                      </a:lnTo>
                      <a:lnTo>
                        <a:pt x="7" y="217"/>
                      </a:lnTo>
                      <a:close/>
                      <a:moveTo>
                        <a:pt x="7" y="242"/>
                      </a:moveTo>
                      <a:lnTo>
                        <a:pt x="7" y="267"/>
                      </a:lnTo>
                      <a:lnTo>
                        <a:pt x="0" y="267"/>
                      </a:lnTo>
                      <a:lnTo>
                        <a:pt x="0" y="242"/>
                      </a:lnTo>
                      <a:lnTo>
                        <a:pt x="7" y="242"/>
                      </a:lnTo>
                      <a:close/>
                      <a:moveTo>
                        <a:pt x="7" y="286"/>
                      </a:moveTo>
                      <a:lnTo>
                        <a:pt x="7" y="292"/>
                      </a:lnTo>
                      <a:lnTo>
                        <a:pt x="0" y="292"/>
                      </a:lnTo>
                      <a:lnTo>
                        <a:pt x="0" y="286"/>
                      </a:lnTo>
                      <a:lnTo>
                        <a:pt x="7" y="286"/>
                      </a:lnTo>
                      <a:close/>
                      <a:moveTo>
                        <a:pt x="7" y="311"/>
                      </a:moveTo>
                      <a:lnTo>
                        <a:pt x="7" y="335"/>
                      </a:lnTo>
                      <a:lnTo>
                        <a:pt x="0" y="335"/>
                      </a:lnTo>
                      <a:lnTo>
                        <a:pt x="0" y="311"/>
                      </a:lnTo>
                      <a:lnTo>
                        <a:pt x="7" y="311"/>
                      </a:lnTo>
                      <a:close/>
                      <a:moveTo>
                        <a:pt x="7" y="354"/>
                      </a:moveTo>
                      <a:lnTo>
                        <a:pt x="7" y="361"/>
                      </a:lnTo>
                      <a:lnTo>
                        <a:pt x="0" y="361"/>
                      </a:lnTo>
                      <a:lnTo>
                        <a:pt x="0" y="354"/>
                      </a:lnTo>
                      <a:lnTo>
                        <a:pt x="7" y="354"/>
                      </a:lnTo>
                      <a:close/>
                      <a:moveTo>
                        <a:pt x="7" y="379"/>
                      </a:moveTo>
                      <a:lnTo>
                        <a:pt x="7" y="384"/>
                      </a:lnTo>
                      <a:lnTo>
                        <a:pt x="4" y="381"/>
                      </a:lnTo>
                      <a:lnTo>
                        <a:pt x="25" y="381"/>
                      </a:lnTo>
                      <a:lnTo>
                        <a:pt x="25" y="387"/>
                      </a:lnTo>
                      <a:lnTo>
                        <a:pt x="0" y="387"/>
                      </a:lnTo>
                      <a:lnTo>
                        <a:pt x="0" y="379"/>
                      </a:lnTo>
                      <a:lnTo>
                        <a:pt x="7" y="379"/>
                      </a:lnTo>
                      <a:close/>
                      <a:moveTo>
                        <a:pt x="45" y="381"/>
                      </a:moveTo>
                      <a:lnTo>
                        <a:pt x="52" y="381"/>
                      </a:lnTo>
                      <a:lnTo>
                        <a:pt x="52" y="387"/>
                      </a:lnTo>
                      <a:lnTo>
                        <a:pt x="45" y="387"/>
                      </a:lnTo>
                      <a:lnTo>
                        <a:pt x="45" y="381"/>
                      </a:lnTo>
                      <a:close/>
                      <a:moveTo>
                        <a:pt x="72" y="381"/>
                      </a:moveTo>
                      <a:lnTo>
                        <a:pt x="98" y="381"/>
                      </a:lnTo>
                      <a:lnTo>
                        <a:pt x="98" y="387"/>
                      </a:lnTo>
                      <a:lnTo>
                        <a:pt x="72" y="387"/>
                      </a:lnTo>
                      <a:lnTo>
                        <a:pt x="72" y="381"/>
                      </a:lnTo>
                      <a:close/>
                      <a:moveTo>
                        <a:pt x="118" y="381"/>
                      </a:moveTo>
                      <a:lnTo>
                        <a:pt x="124" y="381"/>
                      </a:lnTo>
                      <a:lnTo>
                        <a:pt x="124" y="387"/>
                      </a:lnTo>
                      <a:lnTo>
                        <a:pt x="118" y="387"/>
                      </a:lnTo>
                      <a:lnTo>
                        <a:pt x="118" y="381"/>
                      </a:lnTo>
                      <a:close/>
                      <a:moveTo>
                        <a:pt x="144" y="381"/>
                      </a:moveTo>
                      <a:lnTo>
                        <a:pt x="171" y="381"/>
                      </a:lnTo>
                      <a:lnTo>
                        <a:pt x="171" y="387"/>
                      </a:lnTo>
                      <a:lnTo>
                        <a:pt x="144" y="387"/>
                      </a:lnTo>
                      <a:lnTo>
                        <a:pt x="144" y="381"/>
                      </a:lnTo>
                      <a:close/>
                      <a:moveTo>
                        <a:pt x="190" y="381"/>
                      </a:moveTo>
                      <a:lnTo>
                        <a:pt x="197" y="381"/>
                      </a:lnTo>
                      <a:lnTo>
                        <a:pt x="197" y="387"/>
                      </a:lnTo>
                      <a:lnTo>
                        <a:pt x="190" y="387"/>
                      </a:lnTo>
                      <a:lnTo>
                        <a:pt x="190" y="381"/>
                      </a:lnTo>
                      <a:close/>
                      <a:moveTo>
                        <a:pt x="217" y="381"/>
                      </a:moveTo>
                      <a:lnTo>
                        <a:pt x="243" y="381"/>
                      </a:lnTo>
                      <a:lnTo>
                        <a:pt x="243" y="387"/>
                      </a:lnTo>
                      <a:lnTo>
                        <a:pt x="217" y="387"/>
                      </a:lnTo>
                      <a:lnTo>
                        <a:pt x="217" y="381"/>
                      </a:lnTo>
                      <a:close/>
                      <a:moveTo>
                        <a:pt x="263" y="381"/>
                      </a:moveTo>
                      <a:lnTo>
                        <a:pt x="270" y="381"/>
                      </a:lnTo>
                      <a:lnTo>
                        <a:pt x="270" y="387"/>
                      </a:lnTo>
                      <a:lnTo>
                        <a:pt x="263" y="387"/>
                      </a:lnTo>
                      <a:lnTo>
                        <a:pt x="263" y="381"/>
                      </a:lnTo>
                      <a:close/>
                      <a:moveTo>
                        <a:pt x="289" y="381"/>
                      </a:moveTo>
                      <a:lnTo>
                        <a:pt x="316" y="381"/>
                      </a:lnTo>
                      <a:lnTo>
                        <a:pt x="316" y="387"/>
                      </a:lnTo>
                      <a:lnTo>
                        <a:pt x="289" y="387"/>
                      </a:lnTo>
                      <a:lnTo>
                        <a:pt x="289" y="381"/>
                      </a:lnTo>
                      <a:close/>
                      <a:moveTo>
                        <a:pt x="336" y="381"/>
                      </a:moveTo>
                      <a:lnTo>
                        <a:pt x="342" y="381"/>
                      </a:lnTo>
                      <a:lnTo>
                        <a:pt x="342" y="387"/>
                      </a:lnTo>
                      <a:lnTo>
                        <a:pt x="336" y="387"/>
                      </a:lnTo>
                      <a:lnTo>
                        <a:pt x="336" y="381"/>
                      </a:lnTo>
                      <a:close/>
                      <a:moveTo>
                        <a:pt x="362" y="381"/>
                      </a:moveTo>
                      <a:lnTo>
                        <a:pt x="388" y="381"/>
                      </a:lnTo>
                      <a:lnTo>
                        <a:pt x="388" y="387"/>
                      </a:lnTo>
                      <a:lnTo>
                        <a:pt x="362" y="387"/>
                      </a:lnTo>
                      <a:lnTo>
                        <a:pt x="362" y="381"/>
                      </a:lnTo>
                      <a:close/>
                      <a:moveTo>
                        <a:pt x="408" y="381"/>
                      </a:moveTo>
                      <a:lnTo>
                        <a:pt x="415" y="381"/>
                      </a:lnTo>
                      <a:lnTo>
                        <a:pt x="415" y="387"/>
                      </a:lnTo>
                      <a:lnTo>
                        <a:pt x="408" y="387"/>
                      </a:lnTo>
                      <a:lnTo>
                        <a:pt x="408" y="381"/>
                      </a:lnTo>
                      <a:close/>
                      <a:moveTo>
                        <a:pt x="435" y="381"/>
                      </a:moveTo>
                      <a:lnTo>
                        <a:pt x="461" y="381"/>
                      </a:lnTo>
                      <a:lnTo>
                        <a:pt x="461" y="387"/>
                      </a:lnTo>
                      <a:lnTo>
                        <a:pt x="435" y="387"/>
                      </a:lnTo>
                      <a:lnTo>
                        <a:pt x="435" y="381"/>
                      </a:lnTo>
                      <a:close/>
                      <a:moveTo>
                        <a:pt x="481" y="381"/>
                      </a:moveTo>
                      <a:lnTo>
                        <a:pt x="488" y="381"/>
                      </a:lnTo>
                      <a:lnTo>
                        <a:pt x="488" y="387"/>
                      </a:lnTo>
                      <a:lnTo>
                        <a:pt x="481" y="387"/>
                      </a:lnTo>
                      <a:lnTo>
                        <a:pt x="481" y="381"/>
                      </a:lnTo>
                      <a:close/>
                      <a:moveTo>
                        <a:pt x="507" y="381"/>
                      </a:moveTo>
                      <a:lnTo>
                        <a:pt x="534" y="381"/>
                      </a:lnTo>
                      <a:lnTo>
                        <a:pt x="534" y="387"/>
                      </a:lnTo>
                      <a:lnTo>
                        <a:pt x="507" y="387"/>
                      </a:lnTo>
                      <a:lnTo>
                        <a:pt x="507" y="381"/>
                      </a:lnTo>
                      <a:close/>
                      <a:moveTo>
                        <a:pt x="553" y="381"/>
                      </a:moveTo>
                      <a:lnTo>
                        <a:pt x="560" y="381"/>
                      </a:lnTo>
                      <a:lnTo>
                        <a:pt x="560" y="387"/>
                      </a:lnTo>
                      <a:lnTo>
                        <a:pt x="553" y="387"/>
                      </a:lnTo>
                      <a:lnTo>
                        <a:pt x="553" y="381"/>
                      </a:lnTo>
                      <a:close/>
                      <a:moveTo>
                        <a:pt x="580" y="381"/>
                      </a:moveTo>
                      <a:lnTo>
                        <a:pt x="606" y="381"/>
                      </a:lnTo>
                      <a:lnTo>
                        <a:pt x="606" y="387"/>
                      </a:lnTo>
                      <a:lnTo>
                        <a:pt x="580" y="387"/>
                      </a:lnTo>
                      <a:lnTo>
                        <a:pt x="580" y="381"/>
                      </a:lnTo>
                      <a:close/>
                      <a:moveTo>
                        <a:pt x="626" y="381"/>
                      </a:moveTo>
                      <a:lnTo>
                        <a:pt x="633" y="381"/>
                      </a:lnTo>
                      <a:lnTo>
                        <a:pt x="633" y="387"/>
                      </a:lnTo>
                      <a:lnTo>
                        <a:pt x="626" y="387"/>
                      </a:lnTo>
                      <a:lnTo>
                        <a:pt x="626" y="381"/>
                      </a:lnTo>
                      <a:close/>
                      <a:moveTo>
                        <a:pt x="653" y="381"/>
                      </a:moveTo>
                      <a:lnTo>
                        <a:pt x="679" y="381"/>
                      </a:lnTo>
                      <a:lnTo>
                        <a:pt x="679" y="387"/>
                      </a:lnTo>
                      <a:lnTo>
                        <a:pt x="653" y="387"/>
                      </a:lnTo>
                      <a:lnTo>
                        <a:pt x="653" y="381"/>
                      </a:lnTo>
                      <a:close/>
                      <a:moveTo>
                        <a:pt x="699" y="381"/>
                      </a:moveTo>
                      <a:lnTo>
                        <a:pt x="705" y="381"/>
                      </a:lnTo>
                      <a:lnTo>
                        <a:pt x="705" y="387"/>
                      </a:lnTo>
                      <a:lnTo>
                        <a:pt x="699" y="387"/>
                      </a:lnTo>
                      <a:lnTo>
                        <a:pt x="699" y="381"/>
                      </a:lnTo>
                      <a:close/>
                      <a:moveTo>
                        <a:pt x="725" y="381"/>
                      </a:moveTo>
                      <a:lnTo>
                        <a:pt x="752" y="381"/>
                      </a:lnTo>
                      <a:lnTo>
                        <a:pt x="752" y="387"/>
                      </a:lnTo>
                      <a:lnTo>
                        <a:pt x="725" y="387"/>
                      </a:lnTo>
                      <a:lnTo>
                        <a:pt x="725" y="381"/>
                      </a:lnTo>
                      <a:close/>
                      <a:moveTo>
                        <a:pt x="771" y="381"/>
                      </a:moveTo>
                      <a:lnTo>
                        <a:pt x="778" y="381"/>
                      </a:lnTo>
                      <a:lnTo>
                        <a:pt x="778" y="387"/>
                      </a:lnTo>
                      <a:lnTo>
                        <a:pt x="771" y="387"/>
                      </a:lnTo>
                      <a:lnTo>
                        <a:pt x="771" y="381"/>
                      </a:lnTo>
                      <a:close/>
                      <a:moveTo>
                        <a:pt x="798" y="381"/>
                      </a:moveTo>
                      <a:lnTo>
                        <a:pt x="824" y="381"/>
                      </a:lnTo>
                      <a:lnTo>
                        <a:pt x="824" y="387"/>
                      </a:lnTo>
                      <a:lnTo>
                        <a:pt x="798" y="387"/>
                      </a:lnTo>
                      <a:lnTo>
                        <a:pt x="798" y="381"/>
                      </a:lnTo>
                      <a:close/>
                      <a:moveTo>
                        <a:pt x="844" y="381"/>
                      </a:moveTo>
                      <a:lnTo>
                        <a:pt x="851" y="381"/>
                      </a:lnTo>
                      <a:lnTo>
                        <a:pt x="851" y="387"/>
                      </a:lnTo>
                      <a:lnTo>
                        <a:pt x="844" y="387"/>
                      </a:lnTo>
                      <a:lnTo>
                        <a:pt x="844" y="381"/>
                      </a:lnTo>
                      <a:close/>
                      <a:moveTo>
                        <a:pt x="870" y="381"/>
                      </a:moveTo>
                      <a:lnTo>
                        <a:pt x="897" y="381"/>
                      </a:lnTo>
                      <a:lnTo>
                        <a:pt x="897" y="387"/>
                      </a:lnTo>
                      <a:lnTo>
                        <a:pt x="870" y="387"/>
                      </a:lnTo>
                      <a:lnTo>
                        <a:pt x="870" y="381"/>
                      </a:lnTo>
                      <a:close/>
                      <a:moveTo>
                        <a:pt x="917" y="381"/>
                      </a:moveTo>
                      <a:lnTo>
                        <a:pt x="923" y="381"/>
                      </a:lnTo>
                      <a:lnTo>
                        <a:pt x="923" y="387"/>
                      </a:lnTo>
                      <a:lnTo>
                        <a:pt x="917" y="387"/>
                      </a:lnTo>
                      <a:lnTo>
                        <a:pt x="917" y="381"/>
                      </a:lnTo>
                      <a:close/>
                      <a:moveTo>
                        <a:pt x="943" y="381"/>
                      </a:moveTo>
                      <a:lnTo>
                        <a:pt x="969" y="381"/>
                      </a:lnTo>
                      <a:lnTo>
                        <a:pt x="969" y="387"/>
                      </a:lnTo>
                      <a:lnTo>
                        <a:pt x="943" y="387"/>
                      </a:lnTo>
                      <a:lnTo>
                        <a:pt x="943" y="381"/>
                      </a:lnTo>
                      <a:close/>
                      <a:moveTo>
                        <a:pt x="989" y="381"/>
                      </a:moveTo>
                      <a:lnTo>
                        <a:pt x="996" y="381"/>
                      </a:lnTo>
                      <a:lnTo>
                        <a:pt x="996" y="387"/>
                      </a:lnTo>
                      <a:lnTo>
                        <a:pt x="989" y="387"/>
                      </a:lnTo>
                      <a:lnTo>
                        <a:pt x="989" y="381"/>
                      </a:lnTo>
                      <a:close/>
                      <a:moveTo>
                        <a:pt x="1016" y="381"/>
                      </a:moveTo>
                      <a:lnTo>
                        <a:pt x="1042" y="381"/>
                      </a:lnTo>
                      <a:lnTo>
                        <a:pt x="1042" y="387"/>
                      </a:lnTo>
                      <a:lnTo>
                        <a:pt x="1016" y="387"/>
                      </a:lnTo>
                      <a:lnTo>
                        <a:pt x="1016" y="381"/>
                      </a:lnTo>
                      <a:close/>
                      <a:moveTo>
                        <a:pt x="1062" y="381"/>
                      </a:moveTo>
                      <a:lnTo>
                        <a:pt x="1068" y="381"/>
                      </a:lnTo>
                      <a:lnTo>
                        <a:pt x="1068" y="387"/>
                      </a:lnTo>
                      <a:lnTo>
                        <a:pt x="1062" y="387"/>
                      </a:lnTo>
                      <a:lnTo>
                        <a:pt x="1062" y="381"/>
                      </a:lnTo>
                      <a:close/>
                      <a:moveTo>
                        <a:pt x="1088" y="381"/>
                      </a:moveTo>
                      <a:lnTo>
                        <a:pt x="1115" y="381"/>
                      </a:lnTo>
                      <a:lnTo>
                        <a:pt x="1115" y="387"/>
                      </a:lnTo>
                      <a:lnTo>
                        <a:pt x="1088" y="387"/>
                      </a:lnTo>
                      <a:lnTo>
                        <a:pt x="1088" y="381"/>
                      </a:lnTo>
                      <a:close/>
                      <a:moveTo>
                        <a:pt x="1134" y="381"/>
                      </a:moveTo>
                      <a:lnTo>
                        <a:pt x="1141" y="381"/>
                      </a:lnTo>
                      <a:lnTo>
                        <a:pt x="1141" y="387"/>
                      </a:lnTo>
                      <a:lnTo>
                        <a:pt x="1134" y="387"/>
                      </a:lnTo>
                      <a:lnTo>
                        <a:pt x="1134" y="381"/>
                      </a:lnTo>
                      <a:close/>
                      <a:moveTo>
                        <a:pt x="1161" y="381"/>
                      </a:moveTo>
                      <a:lnTo>
                        <a:pt x="1187" y="381"/>
                      </a:lnTo>
                      <a:lnTo>
                        <a:pt x="1187" y="387"/>
                      </a:lnTo>
                      <a:lnTo>
                        <a:pt x="1161" y="387"/>
                      </a:lnTo>
                      <a:lnTo>
                        <a:pt x="1161" y="381"/>
                      </a:lnTo>
                      <a:close/>
                      <a:moveTo>
                        <a:pt x="1207" y="381"/>
                      </a:moveTo>
                      <a:lnTo>
                        <a:pt x="1214" y="381"/>
                      </a:lnTo>
                      <a:lnTo>
                        <a:pt x="1214" y="387"/>
                      </a:lnTo>
                      <a:lnTo>
                        <a:pt x="1207" y="387"/>
                      </a:lnTo>
                      <a:lnTo>
                        <a:pt x="1207" y="381"/>
                      </a:lnTo>
                      <a:close/>
                      <a:moveTo>
                        <a:pt x="1233" y="381"/>
                      </a:moveTo>
                      <a:lnTo>
                        <a:pt x="1260" y="381"/>
                      </a:lnTo>
                      <a:lnTo>
                        <a:pt x="1260" y="387"/>
                      </a:lnTo>
                      <a:lnTo>
                        <a:pt x="1233" y="387"/>
                      </a:lnTo>
                      <a:lnTo>
                        <a:pt x="1233" y="381"/>
                      </a:lnTo>
                      <a:close/>
                      <a:moveTo>
                        <a:pt x="1280" y="381"/>
                      </a:moveTo>
                      <a:lnTo>
                        <a:pt x="1286" y="381"/>
                      </a:lnTo>
                      <a:lnTo>
                        <a:pt x="1286" y="387"/>
                      </a:lnTo>
                      <a:lnTo>
                        <a:pt x="1280" y="387"/>
                      </a:lnTo>
                      <a:lnTo>
                        <a:pt x="1280" y="381"/>
                      </a:lnTo>
                      <a:close/>
                      <a:moveTo>
                        <a:pt x="1306" y="381"/>
                      </a:moveTo>
                      <a:lnTo>
                        <a:pt x="1333" y="381"/>
                      </a:lnTo>
                      <a:lnTo>
                        <a:pt x="1333" y="387"/>
                      </a:lnTo>
                      <a:lnTo>
                        <a:pt x="1306" y="387"/>
                      </a:lnTo>
                      <a:lnTo>
                        <a:pt x="1306" y="381"/>
                      </a:lnTo>
                      <a:close/>
                      <a:moveTo>
                        <a:pt x="1352" y="381"/>
                      </a:moveTo>
                      <a:lnTo>
                        <a:pt x="1359" y="381"/>
                      </a:lnTo>
                      <a:lnTo>
                        <a:pt x="1359" y="387"/>
                      </a:lnTo>
                      <a:lnTo>
                        <a:pt x="1352" y="387"/>
                      </a:lnTo>
                      <a:lnTo>
                        <a:pt x="1352" y="381"/>
                      </a:lnTo>
                      <a:close/>
                      <a:moveTo>
                        <a:pt x="1379" y="381"/>
                      </a:moveTo>
                      <a:lnTo>
                        <a:pt x="1405" y="381"/>
                      </a:lnTo>
                      <a:lnTo>
                        <a:pt x="1405" y="387"/>
                      </a:lnTo>
                      <a:lnTo>
                        <a:pt x="1379" y="387"/>
                      </a:lnTo>
                      <a:lnTo>
                        <a:pt x="1379" y="381"/>
                      </a:lnTo>
                      <a:close/>
                      <a:moveTo>
                        <a:pt x="1425" y="381"/>
                      </a:moveTo>
                      <a:lnTo>
                        <a:pt x="1432" y="381"/>
                      </a:lnTo>
                      <a:lnTo>
                        <a:pt x="1432" y="387"/>
                      </a:lnTo>
                      <a:lnTo>
                        <a:pt x="1425" y="387"/>
                      </a:lnTo>
                      <a:lnTo>
                        <a:pt x="1425" y="381"/>
                      </a:lnTo>
                      <a:close/>
                      <a:moveTo>
                        <a:pt x="1451" y="381"/>
                      </a:moveTo>
                      <a:lnTo>
                        <a:pt x="1478" y="381"/>
                      </a:lnTo>
                      <a:lnTo>
                        <a:pt x="1478" y="387"/>
                      </a:lnTo>
                      <a:lnTo>
                        <a:pt x="1451" y="387"/>
                      </a:lnTo>
                      <a:lnTo>
                        <a:pt x="1451" y="381"/>
                      </a:lnTo>
                      <a:close/>
                      <a:moveTo>
                        <a:pt x="1498" y="381"/>
                      </a:moveTo>
                      <a:lnTo>
                        <a:pt x="1504" y="381"/>
                      </a:lnTo>
                      <a:lnTo>
                        <a:pt x="1504" y="387"/>
                      </a:lnTo>
                      <a:lnTo>
                        <a:pt x="1498" y="387"/>
                      </a:lnTo>
                      <a:lnTo>
                        <a:pt x="1498" y="381"/>
                      </a:lnTo>
                      <a:close/>
                      <a:moveTo>
                        <a:pt x="1524" y="381"/>
                      </a:moveTo>
                      <a:lnTo>
                        <a:pt x="1550" y="381"/>
                      </a:lnTo>
                      <a:lnTo>
                        <a:pt x="1550" y="387"/>
                      </a:lnTo>
                      <a:lnTo>
                        <a:pt x="1524" y="387"/>
                      </a:lnTo>
                      <a:lnTo>
                        <a:pt x="1524" y="381"/>
                      </a:lnTo>
                      <a:close/>
                      <a:moveTo>
                        <a:pt x="1570" y="381"/>
                      </a:moveTo>
                      <a:lnTo>
                        <a:pt x="1577" y="381"/>
                      </a:lnTo>
                      <a:lnTo>
                        <a:pt x="1577" y="387"/>
                      </a:lnTo>
                      <a:lnTo>
                        <a:pt x="1570" y="387"/>
                      </a:lnTo>
                      <a:lnTo>
                        <a:pt x="1570" y="381"/>
                      </a:lnTo>
                      <a:close/>
                      <a:moveTo>
                        <a:pt x="1597" y="381"/>
                      </a:moveTo>
                      <a:lnTo>
                        <a:pt x="1623" y="381"/>
                      </a:lnTo>
                      <a:lnTo>
                        <a:pt x="1623" y="387"/>
                      </a:lnTo>
                      <a:lnTo>
                        <a:pt x="1597" y="387"/>
                      </a:lnTo>
                      <a:lnTo>
                        <a:pt x="1597" y="381"/>
                      </a:lnTo>
                      <a:close/>
                      <a:moveTo>
                        <a:pt x="1643" y="381"/>
                      </a:moveTo>
                      <a:lnTo>
                        <a:pt x="1649" y="381"/>
                      </a:lnTo>
                      <a:lnTo>
                        <a:pt x="1649" y="387"/>
                      </a:lnTo>
                      <a:lnTo>
                        <a:pt x="1643" y="387"/>
                      </a:lnTo>
                      <a:lnTo>
                        <a:pt x="1643" y="381"/>
                      </a:lnTo>
                      <a:close/>
                      <a:moveTo>
                        <a:pt x="1669" y="381"/>
                      </a:moveTo>
                      <a:lnTo>
                        <a:pt x="1696" y="381"/>
                      </a:lnTo>
                      <a:lnTo>
                        <a:pt x="1696" y="387"/>
                      </a:lnTo>
                      <a:lnTo>
                        <a:pt x="1669" y="387"/>
                      </a:lnTo>
                      <a:lnTo>
                        <a:pt x="1669" y="381"/>
                      </a:lnTo>
                      <a:close/>
                      <a:moveTo>
                        <a:pt x="1716" y="381"/>
                      </a:moveTo>
                      <a:lnTo>
                        <a:pt x="1722" y="381"/>
                      </a:lnTo>
                      <a:lnTo>
                        <a:pt x="1722" y="387"/>
                      </a:lnTo>
                      <a:lnTo>
                        <a:pt x="1716" y="387"/>
                      </a:lnTo>
                      <a:lnTo>
                        <a:pt x="1716" y="381"/>
                      </a:lnTo>
                      <a:close/>
                      <a:moveTo>
                        <a:pt x="1742" y="381"/>
                      </a:moveTo>
                      <a:lnTo>
                        <a:pt x="1768" y="381"/>
                      </a:lnTo>
                      <a:lnTo>
                        <a:pt x="1768" y="387"/>
                      </a:lnTo>
                      <a:lnTo>
                        <a:pt x="1742" y="387"/>
                      </a:lnTo>
                      <a:lnTo>
                        <a:pt x="1742" y="381"/>
                      </a:lnTo>
                      <a:close/>
                      <a:moveTo>
                        <a:pt x="1788" y="381"/>
                      </a:moveTo>
                      <a:lnTo>
                        <a:pt x="1795" y="381"/>
                      </a:lnTo>
                      <a:lnTo>
                        <a:pt x="1795" y="387"/>
                      </a:lnTo>
                      <a:lnTo>
                        <a:pt x="1788" y="387"/>
                      </a:lnTo>
                      <a:lnTo>
                        <a:pt x="1788" y="381"/>
                      </a:lnTo>
                      <a:close/>
                      <a:moveTo>
                        <a:pt x="1815" y="381"/>
                      </a:moveTo>
                      <a:lnTo>
                        <a:pt x="1841" y="381"/>
                      </a:lnTo>
                      <a:lnTo>
                        <a:pt x="1841" y="387"/>
                      </a:lnTo>
                      <a:lnTo>
                        <a:pt x="1815" y="387"/>
                      </a:lnTo>
                      <a:lnTo>
                        <a:pt x="1815" y="381"/>
                      </a:lnTo>
                      <a:close/>
                      <a:moveTo>
                        <a:pt x="1861" y="381"/>
                      </a:moveTo>
                      <a:lnTo>
                        <a:pt x="1867" y="381"/>
                      </a:lnTo>
                      <a:lnTo>
                        <a:pt x="1867" y="387"/>
                      </a:lnTo>
                      <a:lnTo>
                        <a:pt x="1861" y="387"/>
                      </a:lnTo>
                      <a:lnTo>
                        <a:pt x="1861" y="381"/>
                      </a:lnTo>
                      <a:close/>
                      <a:moveTo>
                        <a:pt x="1887" y="381"/>
                      </a:moveTo>
                      <a:lnTo>
                        <a:pt x="1914" y="381"/>
                      </a:lnTo>
                      <a:lnTo>
                        <a:pt x="1914" y="387"/>
                      </a:lnTo>
                      <a:lnTo>
                        <a:pt x="1887" y="387"/>
                      </a:lnTo>
                      <a:lnTo>
                        <a:pt x="1887" y="381"/>
                      </a:lnTo>
                      <a:close/>
                      <a:moveTo>
                        <a:pt x="1933" y="381"/>
                      </a:moveTo>
                      <a:lnTo>
                        <a:pt x="1940" y="381"/>
                      </a:lnTo>
                      <a:lnTo>
                        <a:pt x="1940" y="387"/>
                      </a:lnTo>
                      <a:lnTo>
                        <a:pt x="1933" y="387"/>
                      </a:lnTo>
                      <a:lnTo>
                        <a:pt x="1933" y="381"/>
                      </a:lnTo>
                      <a:close/>
                      <a:moveTo>
                        <a:pt x="1960" y="381"/>
                      </a:moveTo>
                      <a:lnTo>
                        <a:pt x="1986" y="381"/>
                      </a:lnTo>
                      <a:lnTo>
                        <a:pt x="1986" y="387"/>
                      </a:lnTo>
                      <a:lnTo>
                        <a:pt x="1960" y="387"/>
                      </a:lnTo>
                      <a:lnTo>
                        <a:pt x="1960" y="381"/>
                      </a:lnTo>
                      <a:close/>
                      <a:moveTo>
                        <a:pt x="2006" y="381"/>
                      </a:moveTo>
                      <a:lnTo>
                        <a:pt x="2013" y="381"/>
                      </a:lnTo>
                      <a:lnTo>
                        <a:pt x="2013" y="387"/>
                      </a:lnTo>
                      <a:lnTo>
                        <a:pt x="2006" y="387"/>
                      </a:lnTo>
                      <a:lnTo>
                        <a:pt x="2006" y="381"/>
                      </a:lnTo>
                      <a:close/>
                      <a:moveTo>
                        <a:pt x="2033" y="381"/>
                      </a:moveTo>
                      <a:lnTo>
                        <a:pt x="2059" y="381"/>
                      </a:lnTo>
                      <a:lnTo>
                        <a:pt x="2059" y="387"/>
                      </a:lnTo>
                      <a:lnTo>
                        <a:pt x="2033" y="387"/>
                      </a:lnTo>
                      <a:lnTo>
                        <a:pt x="2033" y="381"/>
                      </a:lnTo>
                      <a:close/>
                      <a:moveTo>
                        <a:pt x="2079" y="381"/>
                      </a:moveTo>
                      <a:lnTo>
                        <a:pt x="2085" y="381"/>
                      </a:lnTo>
                      <a:lnTo>
                        <a:pt x="2085" y="387"/>
                      </a:lnTo>
                      <a:lnTo>
                        <a:pt x="2079" y="387"/>
                      </a:lnTo>
                      <a:lnTo>
                        <a:pt x="2079" y="381"/>
                      </a:lnTo>
                      <a:close/>
                      <a:moveTo>
                        <a:pt x="2105" y="381"/>
                      </a:moveTo>
                      <a:lnTo>
                        <a:pt x="2132" y="381"/>
                      </a:lnTo>
                      <a:lnTo>
                        <a:pt x="2132" y="387"/>
                      </a:lnTo>
                      <a:lnTo>
                        <a:pt x="2105" y="387"/>
                      </a:lnTo>
                      <a:lnTo>
                        <a:pt x="2105" y="381"/>
                      </a:lnTo>
                      <a:close/>
                      <a:moveTo>
                        <a:pt x="2151" y="381"/>
                      </a:moveTo>
                      <a:lnTo>
                        <a:pt x="2158" y="381"/>
                      </a:lnTo>
                      <a:lnTo>
                        <a:pt x="2158" y="387"/>
                      </a:lnTo>
                      <a:lnTo>
                        <a:pt x="2151" y="387"/>
                      </a:lnTo>
                      <a:lnTo>
                        <a:pt x="2151" y="381"/>
                      </a:lnTo>
                      <a:close/>
                      <a:moveTo>
                        <a:pt x="2178" y="381"/>
                      </a:moveTo>
                      <a:lnTo>
                        <a:pt x="2204" y="381"/>
                      </a:lnTo>
                      <a:lnTo>
                        <a:pt x="2204" y="387"/>
                      </a:lnTo>
                      <a:lnTo>
                        <a:pt x="2178" y="387"/>
                      </a:lnTo>
                      <a:lnTo>
                        <a:pt x="2178" y="381"/>
                      </a:lnTo>
                      <a:close/>
                      <a:moveTo>
                        <a:pt x="2224" y="381"/>
                      </a:moveTo>
                      <a:lnTo>
                        <a:pt x="2231" y="381"/>
                      </a:lnTo>
                      <a:lnTo>
                        <a:pt x="2231" y="387"/>
                      </a:lnTo>
                      <a:lnTo>
                        <a:pt x="2224" y="387"/>
                      </a:lnTo>
                      <a:lnTo>
                        <a:pt x="2224" y="381"/>
                      </a:lnTo>
                      <a:close/>
                      <a:moveTo>
                        <a:pt x="2250" y="381"/>
                      </a:moveTo>
                      <a:lnTo>
                        <a:pt x="2277" y="381"/>
                      </a:lnTo>
                      <a:lnTo>
                        <a:pt x="2277" y="387"/>
                      </a:lnTo>
                      <a:lnTo>
                        <a:pt x="2250" y="387"/>
                      </a:lnTo>
                      <a:lnTo>
                        <a:pt x="2250" y="381"/>
                      </a:lnTo>
                      <a:close/>
                      <a:moveTo>
                        <a:pt x="2297" y="381"/>
                      </a:moveTo>
                      <a:lnTo>
                        <a:pt x="2303" y="381"/>
                      </a:lnTo>
                      <a:lnTo>
                        <a:pt x="2303" y="387"/>
                      </a:lnTo>
                      <a:lnTo>
                        <a:pt x="2297" y="387"/>
                      </a:lnTo>
                      <a:lnTo>
                        <a:pt x="2297" y="381"/>
                      </a:lnTo>
                      <a:close/>
                      <a:moveTo>
                        <a:pt x="2323" y="381"/>
                      </a:moveTo>
                      <a:lnTo>
                        <a:pt x="2349" y="381"/>
                      </a:lnTo>
                      <a:lnTo>
                        <a:pt x="2349" y="387"/>
                      </a:lnTo>
                      <a:lnTo>
                        <a:pt x="2323" y="387"/>
                      </a:lnTo>
                      <a:lnTo>
                        <a:pt x="2323" y="381"/>
                      </a:lnTo>
                      <a:close/>
                      <a:moveTo>
                        <a:pt x="2369" y="381"/>
                      </a:moveTo>
                      <a:lnTo>
                        <a:pt x="2376" y="381"/>
                      </a:lnTo>
                      <a:lnTo>
                        <a:pt x="2376" y="387"/>
                      </a:lnTo>
                      <a:lnTo>
                        <a:pt x="2369" y="387"/>
                      </a:lnTo>
                      <a:lnTo>
                        <a:pt x="2369" y="381"/>
                      </a:lnTo>
                      <a:close/>
                      <a:moveTo>
                        <a:pt x="2396" y="381"/>
                      </a:moveTo>
                      <a:lnTo>
                        <a:pt x="2422" y="381"/>
                      </a:lnTo>
                      <a:lnTo>
                        <a:pt x="2422" y="387"/>
                      </a:lnTo>
                      <a:lnTo>
                        <a:pt x="2396" y="387"/>
                      </a:lnTo>
                      <a:lnTo>
                        <a:pt x="2396" y="381"/>
                      </a:lnTo>
                      <a:close/>
                      <a:moveTo>
                        <a:pt x="2442" y="381"/>
                      </a:moveTo>
                      <a:lnTo>
                        <a:pt x="2448" y="381"/>
                      </a:lnTo>
                      <a:lnTo>
                        <a:pt x="2448" y="387"/>
                      </a:lnTo>
                      <a:lnTo>
                        <a:pt x="2442" y="387"/>
                      </a:lnTo>
                      <a:lnTo>
                        <a:pt x="2442" y="381"/>
                      </a:lnTo>
                      <a:close/>
                      <a:moveTo>
                        <a:pt x="2468" y="381"/>
                      </a:moveTo>
                      <a:lnTo>
                        <a:pt x="2495" y="381"/>
                      </a:lnTo>
                      <a:lnTo>
                        <a:pt x="2495" y="387"/>
                      </a:lnTo>
                      <a:lnTo>
                        <a:pt x="2468" y="387"/>
                      </a:lnTo>
                      <a:lnTo>
                        <a:pt x="2468" y="381"/>
                      </a:lnTo>
                      <a:close/>
                      <a:moveTo>
                        <a:pt x="2514" y="381"/>
                      </a:moveTo>
                      <a:lnTo>
                        <a:pt x="2521" y="381"/>
                      </a:lnTo>
                      <a:lnTo>
                        <a:pt x="2521" y="387"/>
                      </a:lnTo>
                      <a:lnTo>
                        <a:pt x="2514" y="387"/>
                      </a:lnTo>
                      <a:lnTo>
                        <a:pt x="2514" y="381"/>
                      </a:lnTo>
                      <a:close/>
                      <a:moveTo>
                        <a:pt x="2541" y="381"/>
                      </a:moveTo>
                      <a:lnTo>
                        <a:pt x="2567" y="381"/>
                      </a:lnTo>
                      <a:lnTo>
                        <a:pt x="2567" y="387"/>
                      </a:lnTo>
                      <a:lnTo>
                        <a:pt x="2541" y="387"/>
                      </a:lnTo>
                      <a:lnTo>
                        <a:pt x="2541" y="381"/>
                      </a:lnTo>
                      <a:close/>
                      <a:moveTo>
                        <a:pt x="2587" y="381"/>
                      </a:moveTo>
                      <a:lnTo>
                        <a:pt x="2594" y="381"/>
                      </a:lnTo>
                      <a:lnTo>
                        <a:pt x="2594" y="387"/>
                      </a:lnTo>
                      <a:lnTo>
                        <a:pt x="2587" y="387"/>
                      </a:lnTo>
                      <a:lnTo>
                        <a:pt x="2587" y="381"/>
                      </a:lnTo>
                      <a:close/>
                      <a:moveTo>
                        <a:pt x="2613" y="381"/>
                      </a:moveTo>
                      <a:lnTo>
                        <a:pt x="2640" y="381"/>
                      </a:lnTo>
                      <a:lnTo>
                        <a:pt x="2640" y="387"/>
                      </a:lnTo>
                      <a:lnTo>
                        <a:pt x="2613" y="387"/>
                      </a:lnTo>
                      <a:lnTo>
                        <a:pt x="2613" y="381"/>
                      </a:lnTo>
                      <a:close/>
                      <a:moveTo>
                        <a:pt x="2660" y="381"/>
                      </a:moveTo>
                      <a:lnTo>
                        <a:pt x="2666" y="381"/>
                      </a:lnTo>
                      <a:lnTo>
                        <a:pt x="2666" y="387"/>
                      </a:lnTo>
                      <a:lnTo>
                        <a:pt x="2660" y="387"/>
                      </a:lnTo>
                      <a:lnTo>
                        <a:pt x="2660" y="381"/>
                      </a:lnTo>
                      <a:close/>
                      <a:moveTo>
                        <a:pt x="2686" y="381"/>
                      </a:moveTo>
                      <a:lnTo>
                        <a:pt x="2713" y="381"/>
                      </a:lnTo>
                      <a:lnTo>
                        <a:pt x="2713" y="387"/>
                      </a:lnTo>
                      <a:lnTo>
                        <a:pt x="2686" y="387"/>
                      </a:lnTo>
                      <a:lnTo>
                        <a:pt x="2686" y="381"/>
                      </a:lnTo>
                      <a:close/>
                      <a:moveTo>
                        <a:pt x="2732" y="381"/>
                      </a:moveTo>
                      <a:lnTo>
                        <a:pt x="2739" y="381"/>
                      </a:lnTo>
                      <a:lnTo>
                        <a:pt x="2739" y="387"/>
                      </a:lnTo>
                      <a:lnTo>
                        <a:pt x="2732" y="387"/>
                      </a:lnTo>
                      <a:lnTo>
                        <a:pt x="2732" y="381"/>
                      </a:lnTo>
                      <a:close/>
                      <a:moveTo>
                        <a:pt x="2759" y="381"/>
                      </a:moveTo>
                      <a:lnTo>
                        <a:pt x="2785" y="381"/>
                      </a:lnTo>
                      <a:lnTo>
                        <a:pt x="2785" y="387"/>
                      </a:lnTo>
                      <a:lnTo>
                        <a:pt x="2759" y="387"/>
                      </a:lnTo>
                      <a:lnTo>
                        <a:pt x="2759" y="381"/>
                      </a:lnTo>
                      <a:close/>
                      <a:moveTo>
                        <a:pt x="2805" y="381"/>
                      </a:moveTo>
                      <a:lnTo>
                        <a:pt x="2812" y="381"/>
                      </a:lnTo>
                      <a:lnTo>
                        <a:pt x="2812" y="387"/>
                      </a:lnTo>
                      <a:lnTo>
                        <a:pt x="2805" y="387"/>
                      </a:lnTo>
                      <a:lnTo>
                        <a:pt x="2805" y="381"/>
                      </a:lnTo>
                      <a:close/>
                      <a:moveTo>
                        <a:pt x="2831" y="381"/>
                      </a:moveTo>
                      <a:lnTo>
                        <a:pt x="2858" y="381"/>
                      </a:lnTo>
                      <a:lnTo>
                        <a:pt x="2858" y="387"/>
                      </a:lnTo>
                      <a:lnTo>
                        <a:pt x="2831" y="387"/>
                      </a:lnTo>
                      <a:lnTo>
                        <a:pt x="2831" y="381"/>
                      </a:lnTo>
                      <a:close/>
                      <a:moveTo>
                        <a:pt x="2878" y="381"/>
                      </a:moveTo>
                      <a:lnTo>
                        <a:pt x="2884" y="381"/>
                      </a:lnTo>
                      <a:lnTo>
                        <a:pt x="2884" y="387"/>
                      </a:lnTo>
                      <a:lnTo>
                        <a:pt x="2878" y="387"/>
                      </a:lnTo>
                      <a:lnTo>
                        <a:pt x="2878" y="381"/>
                      </a:lnTo>
                      <a:close/>
                      <a:moveTo>
                        <a:pt x="2904" y="381"/>
                      </a:moveTo>
                      <a:lnTo>
                        <a:pt x="2930" y="381"/>
                      </a:lnTo>
                      <a:lnTo>
                        <a:pt x="2930" y="387"/>
                      </a:lnTo>
                      <a:lnTo>
                        <a:pt x="2904" y="387"/>
                      </a:lnTo>
                      <a:lnTo>
                        <a:pt x="2904" y="381"/>
                      </a:lnTo>
                      <a:close/>
                      <a:moveTo>
                        <a:pt x="2950" y="381"/>
                      </a:moveTo>
                      <a:lnTo>
                        <a:pt x="2957" y="381"/>
                      </a:lnTo>
                      <a:lnTo>
                        <a:pt x="2957" y="387"/>
                      </a:lnTo>
                      <a:lnTo>
                        <a:pt x="2950" y="387"/>
                      </a:lnTo>
                      <a:lnTo>
                        <a:pt x="2950" y="381"/>
                      </a:lnTo>
                      <a:close/>
                      <a:moveTo>
                        <a:pt x="2977" y="381"/>
                      </a:moveTo>
                      <a:lnTo>
                        <a:pt x="3003" y="381"/>
                      </a:lnTo>
                      <a:lnTo>
                        <a:pt x="3003" y="387"/>
                      </a:lnTo>
                      <a:lnTo>
                        <a:pt x="2977" y="387"/>
                      </a:lnTo>
                      <a:lnTo>
                        <a:pt x="2977" y="381"/>
                      </a:lnTo>
                      <a:close/>
                      <a:moveTo>
                        <a:pt x="3023" y="381"/>
                      </a:moveTo>
                      <a:lnTo>
                        <a:pt x="3029" y="381"/>
                      </a:lnTo>
                      <a:lnTo>
                        <a:pt x="3029" y="387"/>
                      </a:lnTo>
                      <a:lnTo>
                        <a:pt x="3023" y="387"/>
                      </a:lnTo>
                      <a:lnTo>
                        <a:pt x="3023" y="381"/>
                      </a:lnTo>
                      <a:close/>
                      <a:moveTo>
                        <a:pt x="3049" y="381"/>
                      </a:moveTo>
                      <a:lnTo>
                        <a:pt x="3076" y="381"/>
                      </a:lnTo>
                      <a:lnTo>
                        <a:pt x="3076" y="387"/>
                      </a:lnTo>
                      <a:lnTo>
                        <a:pt x="3049" y="387"/>
                      </a:lnTo>
                      <a:lnTo>
                        <a:pt x="3049" y="381"/>
                      </a:lnTo>
                      <a:close/>
                      <a:moveTo>
                        <a:pt x="3095" y="381"/>
                      </a:moveTo>
                      <a:lnTo>
                        <a:pt x="3102" y="381"/>
                      </a:lnTo>
                      <a:lnTo>
                        <a:pt x="3102" y="387"/>
                      </a:lnTo>
                      <a:lnTo>
                        <a:pt x="3095" y="387"/>
                      </a:lnTo>
                      <a:lnTo>
                        <a:pt x="3095" y="381"/>
                      </a:lnTo>
                      <a:close/>
                      <a:moveTo>
                        <a:pt x="3122" y="381"/>
                      </a:moveTo>
                      <a:lnTo>
                        <a:pt x="3148" y="381"/>
                      </a:lnTo>
                      <a:lnTo>
                        <a:pt x="3148" y="387"/>
                      </a:lnTo>
                      <a:lnTo>
                        <a:pt x="3122" y="387"/>
                      </a:lnTo>
                      <a:lnTo>
                        <a:pt x="3122" y="381"/>
                      </a:lnTo>
                      <a:close/>
                      <a:moveTo>
                        <a:pt x="3168" y="381"/>
                      </a:moveTo>
                      <a:lnTo>
                        <a:pt x="3175" y="381"/>
                      </a:lnTo>
                      <a:lnTo>
                        <a:pt x="3175" y="387"/>
                      </a:lnTo>
                      <a:lnTo>
                        <a:pt x="3168" y="387"/>
                      </a:lnTo>
                      <a:lnTo>
                        <a:pt x="3168" y="381"/>
                      </a:lnTo>
                      <a:close/>
                      <a:moveTo>
                        <a:pt x="3194" y="381"/>
                      </a:moveTo>
                      <a:lnTo>
                        <a:pt x="3221" y="381"/>
                      </a:lnTo>
                      <a:lnTo>
                        <a:pt x="3221" y="387"/>
                      </a:lnTo>
                      <a:lnTo>
                        <a:pt x="3194" y="387"/>
                      </a:lnTo>
                      <a:lnTo>
                        <a:pt x="3194" y="381"/>
                      </a:lnTo>
                      <a:close/>
                      <a:moveTo>
                        <a:pt x="3241" y="381"/>
                      </a:moveTo>
                      <a:lnTo>
                        <a:pt x="3247" y="381"/>
                      </a:lnTo>
                      <a:lnTo>
                        <a:pt x="3247" y="387"/>
                      </a:lnTo>
                      <a:lnTo>
                        <a:pt x="3241" y="387"/>
                      </a:lnTo>
                      <a:lnTo>
                        <a:pt x="3241" y="381"/>
                      </a:lnTo>
                      <a:close/>
                      <a:moveTo>
                        <a:pt x="3267" y="381"/>
                      </a:moveTo>
                      <a:lnTo>
                        <a:pt x="3293" y="381"/>
                      </a:lnTo>
                      <a:lnTo>
                        <a:pt x="3293" y="387"/>
                      </a:lnTo>
                      <a:lnTo>
                        <a:pt x="3267" y="387"/>
                      </a:lnTo>
                      <a:lnTo>
                        <a:pt x="3267" y="381"/>
                      </a:lnTo>
                      <a:close/>
                      <a:moveTo>
                        <a:pt x="3313" y="381"/>
                      </a:moveTo>
                      <a:lnTo>
                        <a:pt x="3320" y="381"/>
                      </a:lnTo>
                      <a:lnTo>
                        <a:pt x="3320" y="387"/>
                      </a:lnTo>
                      <a:lnTo>
                        <a:pt x="3313" y="387"/>
                      </a:lnTo>
                      <a:lnTo>
                        <a:pt x="3313" y="381"/>
                      </a:lnTo>
                      <a:close/>
                      <a:moveTo>
                        <a:pt x="3340" y="381"/>
                      </a:moveTo>
                      <a:lnTo>
                        <a:pt x="3366" y="381"/>
                      </a:lnTo>
                      <a:lnTo>
                        <a:pt x="3366" y="387"/>
                      </a:lnTo>
                      <a:lnTo>
                        <a:pt x="3340" y="387"/>
                      </a:lnTo>
                      <a:lnTo>
                        <a:pt x="3340" y="381"/>
                      </a:lnTo>
                      <a:close/>
                      <a:moveTo>
                        <a:pt x="3386" y="381"/>
                      </a:moveTo>
                      <a:lnTo>
                        <a:pt x="3393" y="381"/>
                      </a:lnTo>
                      <a:lnTo>
                        <a:pt x="3393" y="387"/>
                      </a:lnTo>
                      <a:lnTo>
                        <a:pt x="3386" y="387"/>
                      </a:lnTo>
                      <a:lnTo>
                        <a:pt x="3386" y="381"/>
                      </a:lnTo>
                      <a:close/>
                      <a:moveTo>
                        <a:pt x="3412" y="381"/>
                      </a:moveTo>
                      <a:lnTo>
                        <a:pt x="3439" y="381"/>
                      </a:lnTo>
                      <a:lnTo>
                        <a:pt x="3439" y="387"/>
                      </a:lnTo>
                      <a:lnTo>
                        <a:pt x="3412" y="387"/>
                      </a:lnTo>
                      <a:lnTo>
                        <a:pt x="3412" y="381"/>
                      </a:lnTo>
                      <a:close/>
                      <a:moveTo>
                        <a:pt x="3459" y="381"/>
                      </a:moveTo>
                      <a:lnTo>
                        <a:pt x="3465" y="381"/>
                      </a:lnTo>
                      <a:lnTo>
                        <a:pt x="3465" y="387"/>
                      </a:lnTo>
                      <a:lnTo>
                        <a:pt x="3459" y="387"/>
                      </a:lnTo>
                      <a:lnTo>
                        <a:pt x="3459" y="381"/>
                      </a:lnTo>
                      <a:close/>
                      <a:moveTo>
                        <a:pt x="3485" y="381"/>
                      </a:moveTo>
                      <a:lnTo>
                        <a:pt x="3511" y="381"/>
                      </a:lnTo>
                      <a:lnTo>
                        <a:pt x="3511" y="387"/>
                      </a:lnTo>
                      <a:lnTo>
                        <a:pt x="3485" y="387"/>
                      </a:lnTo>
                      <a:lnTo>
                        <a:pt x="3485" y="381"/>
                      </a:lnTo>
                      <a:close/>
                      <a:moveTo>
                        <a:pt x="3531" y="381"/>
                      </a:moveTo>
                      <a:lnTo>
                        <a:pt x="3538" y="381"/>
                      </a:lnTo>
                      <a:lnTo>
                        <a:pt x="3538" y="387"/>
                      </a:lnTo>
                      <a:lnTo>
                        <a:pt x="3531" y="387"/>
                      </a:lnTo>
                      <a:lnTo>
                        <a:pt x="3531" y="381"/>
                      </a:lnTo>
                      <a:close/>
                      <a:moveTo>
                        <a:pt x="3558" y="381"/>
                      </a:moveTo>
                      <a:lnTo>
                        <a:pt x="3584" y="381"/>
                      </a:lnTo>
                      <a:lnTo>
                        <a:pt x="3584" y="387"/>
                      </a:lnTo>
                      <a:lnTo>
                        <a:pt x="3558" y="387"/>
                      </a:lnTo>
                      <a:lnTo>
                        <a:pt x="3558" y="381"/>
                      </a:lnTo>
                      <a:close/>
                      <a:moveTo>
                        <a:pt x="3604" y="381"/>
                      </a:moveTo>
                      <a:lnTo>
                        <a:pt x="3610" y="381"/>
                      </a:lnTo>
                      <a:lnTo>
                        <a:pt x="3610" y="387"/>
                      </a:lnTo>
                      <a:lnTo>
                        <a:pt x="3604" y="387"/>
                      </a:lnTo>
                      <a:lnTo>
                        <a:pt x="3604" y="381"/>
                      </a:lnTo>
                      <a:close/>
                      <a:moveTo>
                        <a:pt x="3630" y="381"/>
                      </a:moveTo>
                      <a:lnTo>
                        <a:pt x="3657" y="381"/>
                      </a:lnTo>
                      <a:lnTo>
                        <a:pt x="3657" y="387"/>
                      </a:lnTo>
                      <a:lnTo>
                        <a:pt x="3630" y="387"/>
                      </a:lnTo>
                      <a:lnTo>
                        <a:pt x="3630" y="381"/>
                      </a:lnTo>
                      <a:close/>
                      <a:moveTo>
                        <a:pt x="3669" y="380"/>
                      </a:moveTo>
                      <a:lnTo>
                        <a:pt x="3669" y="374"/>
                      </a:lnTo>
                      <a:lnTo>
                        <a:pt x="3676" y="374"/>
                      </a:lnTo>
                      <a:lnTo>
                        <a:pt x="3676" y="380"/>
                      </a:lnTo>
                      <a:lnTo>
                        <a:pt x="3669" y="380"/>
                      </a:lnTo>
                      <a:close/>
                      <a:moveTo>
                        <a:pt x="3669" y="355"/>
                      </a:moveTo>
                      <a:lnTo>
                        <a:pt x="3669" y="330"/>
                      </a:lnTo>
                      <a:lnTo>
                        <a:pt x="3676" y="330"/>
                      </a:lnTo>
                      <a:lnTo>
                        <a:pt x="3676" y="355"/>
                      </a:lnTo>
                      <a:lnTo>
                        <a:pt x="3669" y="355"/>
                      </a:lnTo>
                      <a:close/>
                      <a:moveTo>
                        <a:pt x="3669" y="311"/>
                      </a:moveTo>
                      <a:lnTo>
                        <a:pt x="3669" y="305"/>
                      </a:lnTo>
                      <a:lnTo>
                        <a:pt x="3676" y="305"/>
                      </a:lnTo>
                      <a:lnTo>
                        <a:pt x="3676" y="311"/>
                      </a:lnTo>
                      <a:lnTo>
                        <a:pt x="3669" y="311"/>
                      </a:lnTo>
                      <a:close/>
                      <a:moveTo>
                        <a:pt x="3669" y="287"/>
                      </a:moveTo>
                      <a:lnTo>
                        <a:pt x="3669" y="262"/>
                      </a:lnTo>
                      <a:lnTo>
                        <a:pt x="3676" y="262"/>
                      </a:lnTo>
                      <a:lnTo>
                        <a:pt x="3676" y="287"/>
                      </a:lnTo>
                      <a:lnTo>
                        <a:pt x="3669" y="287"/>
                      </a:lnTo>
                      <a:close/>
                      <a:moveTo>
                        <a:pt x="3669" y="243"/>
                      </a:moveTo>
                      <a:lnTo>
                        <a:pt x="3669" y="237"/>
                      </a:lnTo>
                      <a:lnTo>
                        <a:pt x="3676" y="237"/>
                      </a:lnTo>
                      <a:lnTo>
                        <a:pt x="3676" y="243"/>
                      </a:lnTo>
                      <a:lnTo>
                        <a:pt x="3669" y="243"/>
                      </a:lnTo>
                      <a:close/>
                      <a:moveTo>
                        <a:pt x="3669" y="218"/>
                      </a:moveTo>
                      <a:lnTo>
                        <a:pt x="3669" y="193"/>
                      </a:lnTo>
                      <a:lnTo>
                        <a:pt x="3676" y="193"/>
                      </a:lnTo>
                      <a:lnTo>
                        <a:pt x="3676" y="218"/>
                      </a:lnTo>
                      <a:lnTo>
                        <a:pt x="3669" y="218"/>
                      </a:lnTo>
                      <a:close/>
                      <a:moveTo>
                        <a:pt x="3669" y="175"/>
                      </a:moveTo>
                      <a:lnTo>
                        <a:pt x="3669" y="168"/>
                      </a:lnTo>
                      <a:lnTo>
                        <a:pt x="3676" y="168"/>
                      </a:lnTo>
                      <a:lnTo>
                        <a:pt x="3676" y="175"/>
                      </a:lnTo>
                      <a:lnTo>
                        <a:pt x="3669" y="175"/>
                      </a:lnTo>
                      <a:close/>
                      <a:moveTo>
                        <a:pt x="3669" y="150"/>
                      </a:moveTo>
                      <a:lnTo>
                        <a:pt x="3669" y="125"/>
                      </a:lnTo>
                      <a:lnTo>
                        <a:pt x="3676" y="125"/>
                      </a:lnTo>
                      <a:lnTo>
                        <a:pt x="3676" y="150"/>
                      </a:lnTo>
                      <a:lnTo>
                        <a:pt x="3669" y="150"/>
                      </a:lnTo>
                      <a:close/>
                      <a:moveTo>
                        <a:pt x="3669" y="106"/>
                      </a:moveTo>
                      <a:lnTo>
                        <a:pt x="3669" y="100"/>
                      </a:lnTo>
                      <a:lnTo>
                        <a:pt x="3676" y="100"/>
                      </a:lnTo>
                      <a:lnTo>
                        <a:pt x="3676" y="106"/>
                      </a:lnTo>
                      <a:lnTo>
                        <a:pt x="3669" y="106"/>
                      </a:lnTo>
                      <a:close/>
                      <a:moveTo>
                        <a:pt x="3669" y="81"/>
                      </a:moveTo>
                      <a:lnTo>
                        <a:pt x="3669" y="56"/>
                      </a:lnTo>
                      <a:lnTo>
                        <a:pt x="3676" y="56"/>
                      </a:lnTo>
                      <a:lnTo>
                        <a:pt x="3676" y="81"/>
                      </a:lnTo>
                      <a:lnTo>
                        <a:pt x="3669" y="81"/>
                      </a:lnTo>
                      <a:close/>
                      <a:moveTo>
                        <a:pt x="3669" y="38"/>
                      </a:moveTo>
                      <a:lnTo>
                        <a:pt x="3669" y="31"/>
                      </a:lnTo>
                      <a:lnTo>
                        <a:pt x="3676" y="31"/>
                      </a:lnTo>
                      <a:lnTo>
                        <a:pt x="3676" y="38"/>
                      </a:lnTo>
                      <a:lnTo>
                        <a:pt x="3669" y="38"/>
                      </a:lnTo>
                      <a:close/>
                      <a:moveTo>
                        <a:pt x="3669" y="13"/>
                      </a:moveTo>
                      <a:lnTo>
                        <a:pt x="3669" y="3"/>
                      </a:lnTo>
                      <a:lnTo>
                        <a:pt x="3676" y="3"/>
                      </a:lnTo>
                      <a:lnTo>
                        <a:pt x="3676" y="13"/>
                      </a:lnTo>
                      <a:lnTo>
                        <a:pt x="3669" y="13"/>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grpSp>
          <p:sp>
            <p:nvSpPr>
              <p:cNvPr id="19491" name="Rectangle 36"/>
              <p:cNvSpPr>
                <a:spLocks noChangeArrowheads="1"/>
              </p:cNvSpPr>
              <p:nvPr/>
            </p:nvSpPr>
            <p:spPr bwMode="auto">
              <a:xfrm>
                <a:off x="2843213" y="5372100"/>
                <a:ext cx="2568241" cy="269020"/>
              </a:xfrm>
              <a:prstGeom prst="rect">
                <a:avLst/>
              </a:prstGeom>
              <a:noFill/>
              <a:ln w="9525">
                <a:noFill/>
                <a:miter lim="800000"/>
                <a:headEnd/>
                <a:tailEnd/>
              </a:ln>
            </p:spPr>
            <p:txBody>
              <a:bodyPr wrap="none" lIns="0" tIns="0" rIns="0" bIns="0">
                <a:spAutoFit/>
              </a:bodyPr>
              <a:lstStyle/>
              <a:p>
                <a:pPr eaLnBrk="1" hangingPunct="1"/>
                <a:r>
                  <a:rPr lang="en-GB" altLang="en-US" sz="1600" b="1">
                    <a:solidFill>
                      <a:srgbClr val="000000"/>
                    </a:solidFill>
                    <a:latin typeface="Trebuchet MS" pitchFamily="34" charset="0"/>
                  </a:rPr>
                  <a:t>Business Support Services</a:t>
                </a:r>
                <a:endParaRPr lang="en-GB" altLang="en-US" sz="1600">
                  <a:latin typeface="Trebuchet MS" pitchFamily="34" charset="0"/>
                </a:endParaRPr>
              </a:p>
            </p:txBody>
          </p:sp>
          <p:sp>
            <p:nvSpPr>
              <p:cNvPr id="19492" name="Rectangle 38"/>
              <p:cNvSpPr>
                <a:spLocks noChangeArrowheads="1"/>
              </p:cNvSpPr>
              <p:nvPr/>
            </p:nvSpPr>
            <p:spPr bwMode="auto">
              <a:xfrm>
                <a:off x="1244600" y="3778250"/>
                <a:ext cx="945497" cy="235393"/>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FF"/>
                    </a:solidFill>
                    <a:latin typeface="Trebuchet MS" pitchFamily="34" charset="0"/>
                  </a:rPr>
                  <a:t>Production</a:t>
                </a:r>
                <a:endParaRPr lang="en-GB" altLang="en-US">
                  <a:latin typeface="Trebuchet MS" pitchFamily="34" charset="0"/>
                </a:endParaRPr>
              </a:p>
            </p:txBody>
          </p:sp>
          <p:sp>
            <p:nvSpPr>
              <p:cNvPr id="19493" name="Rectangle 41"/>
              <p:cNvSpPr>
                <a:spLocks noChangeArrowheads="1"/>
              </p:cNvSpPr>
              <p:nvPr/>
            </p:nvSpPr>
            <p:spPr bwMode="auto">
              <a:xfrm>
                <a:off x="5076825" y="3787775"/>
                <a:ext cx="1846263" cy="235393"/>
              </a:xfrm>
              <a:prstGeom prst="rect">
                <a:avLst/>
              </a:prstGeom>
              <a:noFill/>
              <a:ln w="9525">
                <a:noFill/>
                <a:miter lim="800000"/>
                <a:headEnd/>
                <a:tailEnd/>
              </a:ln>
            </p:spPr>
            <p:txBody>
              <a:bodyPr lIns="0" tIns="0" rIns="0" bIns="0">
                <a:spAutoFit/>
              </a:bodyPr>
              <a:lstStyle/>
              <a:p>
                <a:pPr eaLnBrk="1" hangingPunct="1"/>
                <a:r>
                  <a:rPr lang="en-GB" altLang="en-US" sz="1400" b="1">
                    <a:solidFill>
                      <a:srgbClr val="0000FF"/>
                    </a:solidFill>
                    <a:latin typeface="Trebuchet MS" pitchFamily="34" charset="0"/>
                  </a:rPr>
                  <a:t>Agri-food Industries</a:t>
                </a:r>
                <a:endParaRPr lang="en-GB" altLang="en-US">
                  <a:latin typeface="Trebuchet MS" pitchFamily="34" charset="0"/>
                </a:endParaRPr>
              </a:p>
            </p:txBody>
          </p:sp>
          <p:sp>
            <p:nvSpPr>
              <p:cNvPr id="36" name="Freeform 42"/>
              <p:cNvSpPr>
                <a:spLocks noEditPoints="1"/>
              </p:cNvSpPr>
              <p:nvPr/>
            </p:nvSpPr>
            <p:spPr bwMode="auto">
              <a:xfrm>
                <a:off x="1553773" y="3967562"/>
                <a:ext cx="141027" cy="293099"/>
              </a:xfrm>
              <a:custGeom>
                <a:avLst/>
                <a:gdLst>
                  <a:gd name="T0" fmla="*/ 30 w 89"/>
                  <a:gd name="T1" fmla="*/ 176 h 176"/>
                  <a:gd name="T2" fmla="*/ 30 w 89"/>
                  <a:gd name="T3" fmla="*/ 70 h 176"/>
                  <a:gd name="T4" fmla="*/ 60 w 89"/>
                  <a:gd name="T5" fmla="*/ 70 h 176"/>
                  <a:gd name="T6" fmla="*/ 60 w 89"/>
                  <a:gd name="T7" fmla="*/ 176 h 176"/>
                  <a:gd name="T8" fmla="*/ 30 w 89"/>
                  <a:gd name="T9" fmla="*/ 176 h 176"/>
                  <a:gd name="T10" fmla="*/ 0 w 89"/>
                  <a:gd name="T11" fmla="*/ 84 h 176"/>
                  <a:gd name="T12" fmla="*/ 45 w 89"/>
                  <a:gd name="T13" fmla="*/ 0 h 176"/>
                  <a:gd name="T14" fmla="*/ 89 w 89"/>
                  <a:gd name="T15" fmla="*/ 84 h 176"/>
                  <a:gd name="T16" fmla="*/ 0 w 89"/>
                  <a:gd name="T17" fmla="*/ 84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176"/>
                  <a:gd name="T29" fmla="*/ 89 w 89"/>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176">
                    <a:moveTo>
                      <a:pt x="30" y="176"/>
                    </a:moveTo>
                    <a:lnTo>
                      <a:pt x="30" y="70"/>
                    </a:lnTo>
                    <a:lnTo>
                      <a:pt x="60" y="70"/>
                    </a:lnTo>
                    <a:lnTo>
                      <a:pt x="60" y="176"/>
                    </a:lnTo>
                    <a:lnTo>
                      <a:pt x="30" y="176"/>
                    </a:lnTo>
                    <a:close/>
                    <a:moveTo>
                      <a:pt x="0" y="84"/>
                    </a:moveTo>
                    <a:lnTo>
                      <a:pt x="45" y="0"/>
                    </a:lnTo>
                    <a:lnTo>
                      <a:pt x="89" y="84"/>
                    </a:lnTo>
                    <a:lnTo>
                      <a:pt x="0" y="84"/>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37" name="Freeform 43"/>
              <p:cNvSpPr>
                <a:spLocks noEditPoints="1"/>
              </p:cNvSpPr>
              <p:nvPr/>
            </p:nvSpPr>
            <p:spPr bwMode="auto">
              <a:xfrm>
                <a:off x="5535333" y="3967562"/>
                <a:ext cx="142667" cy="293099"/>
              </a:xfrm>
              <a:custGeom>
                <a:avLst/>
                <a:gdLst>
                  <a:gd name="T0" fmla="*/ 30 w 90"/>
                  <a:gd name="T1" fmla="*/ 176 h 176"/>
                  <a:gd name="T2" fmla="*/ 30 w 90"/>
                  <a:gd name="T3" fmla="*/ 70 h 176"/>
                  <a:gd name="T4" fmla="*/ 60 w 90"/>
                  <a:gd name="T5" fmla="*/ 70 h 176"/>
                  <a:gd name="T6" fmla="*/ 60 w 90"/>
                  <a:gd name="T7" fmla="*/ 176 h 176"/>
                  <a:gd name="T8" fmla="*/ 30 w 90"/>
                  <a:gd name="T9" fmla="*/ 176 h 176"/>
                  <a:gd name="T10" fmla="*/ 0 w 90"/>
                  <a:gd name="T11" fmla="*/ 84 h 176"/>
                  <a:gd name="T12" fmla="*/ 45 w 90"/>
                  <a:gd name="T13" fmla="*/ 0 h 176"/>
                  <a:gd name="T14" fmla="*/ 90 w 90"/>
                  <a:gd name="T15" fmla="*/ 84 h 176"/>
                  <a:gd name="T16" fmla="*/ 0 w 90"/>
                  <a:gd name="T17" fmla="*/ 84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176"/>
                  <a:gd name="T29" fmla="*/ 90 w 90"/>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176">
                    <a:moveTo>
                      <a:pt x="30" y="176"/>
                    </a:moveTo>
                    <a:lnTo>
                      <a:pt x="30" y="70"/>
                    </a:lnTo>
                    <a:lnTo>
                      <a:pt x="60" y="70"/>
                    </a:lnTo>
                    <a:lnTo>
                      <a:pt x="60" y="176"/>
                    </a:lnTo>
                    <a:lnTo>
                      <a:pt x="30" y="176"/>
                    </a:lnTo>
                    <a:close/>
                    <a:moveTo>
                      <a:pt x="0" y="84"/>
                    </a:moveTo>
                    <a:lnTo>
                      <a:pt x="45" y="0"/>
                    </a:lnTo>
                    <a:lnTo>
                      <a:pt x="90" y="84"/>
                    </a:lnTo>
                    <a:lnTo>
                      <a:pt x="0" y="84"/>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38" name="Freeform 44"/>
              <p:cNvSpPr>
                <a:spLocks noEditPoints="1"/>
              </p:cNvSpPr>
              <p:nvPr/>
            </p:nvSpPr>
            <p:spPr bwMode="auto">
              <a:xfrm>
                <a:off x="5974813" y="3991842"/>
                <a:ext cx="93471" cy="1155056"/>
              </a:xfrm>
              <a:custGeom>
                <a:avLst/>
                <a:gdLst>
                  <a:gd name="T0" fmla="*/ 20 w 59"/>
                  <a:gd name="T1" fmla="*/ 672 h 691"/>
                  <a:gd name="T2" fmla="*/ 40 w 59"/>
                  <a:gd name="T3" fmla="*/ 691 h 691"/>
                  <a:gd name="T4" fmla="*/ 20 w 59"/>
                  <a:gd name="T5" fmla="*/ 654 h 691"/>
                  <a:gd name="T6" fmla="*/ 40 w 59"/>
                  <a:gd name="T7" fmla="*/ 635 h 691"/>
                  <a:gd name="T8" fmla="*/ 20 w 59"/>
                  <a:gd name="T9" fmla="*/ 654 h 691"/>
                  <a:gd name="T10" fmla="*/ 20 w 59"/>
                  <a:gd name="T11" fmla="*/ 598 h 691"/>
                  <a:gd name="T12" fmla="*/ 40 w 59"/>
                  <a:gd name="T13" fmla="*/ 616 h 691"/>
                  <a:gd name="T14" fmla="*/ 20 w 59"/>
                  <a:gd name="T15" fmla="*/ 579 h 691"/>
                  <a:gd name="T16" fmla="*/ 40 w 59"/>
                  <a:gd name="T17" fmla="*/ 560 h 691"/>
                  <a:gd name="T18" fmla="*/ 20 w 59"/>
                  <a:gd name="T19" fmla="*/ 579 h 691"/>
                  <a:gd name="T20" fmla="*/ 20 w 59"/>
                  <a:gd name="T21" fmla="*/ 523 h 691"/>
                  <a:gd name="T22" fmla="*/ 40 w 59"/>
                  <a:gd name="T23" fmla="*/ 542 h 691"/>
                  <a:gd name="T24" fmla="*/ 20 w 59"/>
                  <a:gd name="T25" fmla="*/ 504 h 691"/>
                  <a:gd name="T26" fmla="*/ 40 w 59"/>
                  <a:gd name="T27" fmla="*/ 486 h 691"/>
                  <a:gd name="T28" fmla="*/ 20 w 59"/>
                  <a:gd name="T29" fmla="*/ 504 h 691"/>
                  <a:gd name="T30" fmla="*/ 20 w 59"/>
                  <a:gd name="T31" fmla="*/ 448 h 691"/>
                  <a:gd name="T32" fmla="*/ 40 w 59"/>
                  <a:gd name="T33" fmla="*/ 467 h 691"/>
                  <a:gd name="T34" fmla="*/ 20 w 59"/>
                  <a:gd name="T35" fmla="*/ 430 h 691"/>
                  <a:gd name="T36" fmla="*/ 40 w 59"/>
                  <a:gd name="T37" fmla="*/ 411 h 691"/>
                  <a:gd name="T38" fmla="*/ 20 w 59"/>
                  <a:gd name="T39" fmla="*/ 430 h 691"/>
                  <a:gd name="T40" fmla="*/ 20 w 59"/>
                  <a:gd name="T41" fmla="*/ 374 h 691"/>
                  <a:gd name="T42" fmla="*/ 40 w 59"/>
                  <a:gd name="T43" fmla="*/ 392 h 691"/>
                  <a:gd name="T44" fmla="*/ 20 w 59"/>
                  <a:gd name="T45" fmla="*/ 355 h 691"/>
                  <a:gd name="T46" fmla="*/ 40 w 59"/>
                  <a:gd name="T47" fmla="*/ 336 h 691"/>
                  <a:gd name="T48" fmla="*/ 20 w 59"/>
                  <a:gd name="T49" fmla="*/ 355 h 691"/>
                  <a:gd name="T50" fmla="*/ 20 w 59"/>
                  <a:gd name="T51" fmla="*/ 299 h 691"/>
                  <a:gd name="T52" fmla="*/ 40 w 59"/>
                  <a:gd name="T53" fmla="*/ 318 h 691"/>
                  <a:gd name="T54" fmla="*/ 20 w 59"/>
                  <a:gd name="T55" fmla="*/ 280 h 691"/>
                  <a:gd name="T56" fmla="*/ 40 w 59"/>
                  <a:gd name="T57" fmla="*/ 262 h 691"/>
                  <a:gd name="T58" fmla="*/ 20 w 59"/>
                  <a:gd name="T59" fmla="*/ 280 h 691"/>
                  <a:gd name="T60" fmla="*/ 20 w 59"/>
                  <a:gd name="T61" fmla="*/ 224 h 691"/>
                  <a:gd name="T62" fmla="*/ 40 w 59"/>
                  <a:gd name="T63" fmla="*/ 243 h 691"/>
                  <a:gd name="T64" fmla="*/ 20 w 59"/>
                  <a:gd name="T65" fmla="*/ 206 h 691"/>
                  <a:gd name="T66" fmla="*/ 40 w 59"/>
                  <a:gd name="T67" fmla="*/ 187 h 691"/>
                  <a:gd name="T68" fmla="*/ 20 w 59"/>
                  <a:gd name="T69" fmla="*/ 206 h 691"/>
                  <a:gd name="T70" fmla="*/ 20 w 59"/>
                  <a:gd name="T71" fmla="*/ 150 h 691"/>
                  <a:gd name="T72" fmla="*/ 40 w 59"/>
                  <a:gd name="T73" fmla="*/ 168 h 691"/>
                  <a:gd name="T74" fmla="*/ 20 w 59"/>
                  <a:gd name="T75" fmla="*/ 131 h 691"/>
                  <a:gd name="T76" fmla="*/ 40 w 59"/>
                  <a:gd name="T77" fmla="*/ 112 h 691"/>
                  <a:gd name="T78" fmla="*/ 20 w 59"/>
                  <a:gd name="T79" fmla="*/ 131 h 691"/>
                  <a:gd name="T80" fmla="*/ 20 w 59"/>
                  <a:gd name="T81" fmla="*/ 75 h 691"/>
                  <a:gd name="T82" fmla="*/ 40 w 59"/>
                  <a:gd name="T83" fmla="*/ 94 h 691"/>
                  <a:gd name="T84" fmla="*/ 20 w 59"/>
                  <a:gd name="T85" fmla="*/ 56 h 691"/>
                  <a:gd name="T86" fmla="*/ 40 w 59"/>
                  <a:gd name="T87" fmla="*/ 46 h 691"/>
                  <a:gd name="T88" fmla="*/ 20 w 59"/>
                  <a:gd name="T89" fmla="*/ 56 h 691"/>
                  <a:gd name="T90" fmla="*/ 30 w 59"/>
                  <a:gd name="T91" fmla="*/ 0 h 691"/>
                  <a:gd name="T92" fmla="*/ 0 w 59"/>
                  <a:gd name="T93" fmla="*/ 56 h 6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
                  <a:gd name="T142" fmla="*/ 0 h 691"/>
                  <a:gd name="T143" fmla="*/ 59 w 59"/>
                  <a:gd name="T144" fmla="*/ 691 h 6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 h="691">
                    <a:moveTo>
                      <a:pt x="20" y="691"/>
                    </a:moveTo>
                    <a:lnTo>
                      <a:pt x="20" y="672"/>
                    </a:lnTo>
                    <a:lnTo>
                      <a:pt x="40" y="672"/>
                    </a:lnTo>
                    <a:lnTo>
                      <a:pt x="40" y="691"/>
                    </a:lnTo>
                    <a:lnTo>
                      <a:pt x="20" y="691"/>
                    </a:lnTo>
                    <a:close/>
                    <a:moveTo>
                      <a:pt x="20" y="654"/>
                    </a:moveTo>
                    <a:lnTo>
                      <a:pt x="20" y="635"/>
                    </a:lnTo>
                    <a:lnTo>
                      <a:pt x="40" y="635"/>
                    </a:lnTo>
                    <a:lnTo>
                      <a:pt x="40" y="654"/>
                    </a:lnTo>
                    <a:lnTo>
                      <a:pt x="20" y="654"/>
                    </a:lnTo>
                    <a:close/>
                    <a:moveTo>
                      <a:pt x="20" y="616"/>
                    </a:moveTo>
                    <a:lnTo>
                      <a:pt x="20" y="598"/>
                    </a:lnTo>
                    <a:lnTo>
                      <a:pt x="40" y="598"/>
                    </a:lnTo>
                    <a:lnTo>
                      <a:pt x="40" y="616"/>
                    </a:lnTo>
                    <a:lnTo>
                      <a:pt x="20" y="616"/>
                    </a:lnTo>
                    <a:close/>
                    <a:moveTo>
                      <a:pt x="20" y="579"/>
                    </a:moveTo>
                    <a:lnTo>
                      <a:pt x="20" y="560"/>
                    </a:lnTo>
                    <a:lnTo>
                      <a:pt x="40" y="560"/>
                    </a:lnTo>
                    <a:lnTo>
                      <a:pt x="40" y="579"/>
                    </a:lnTo>
                    <a:lnTo>
                      <a:pt x="20" y="579"/>
                    </a:lnTo>
                    <a:close/>
                    <a:moveTo>
                      <a:pt x="20" y="542"/>
                    </a:moveTo>
                    <a:lnTo>
                      <a:pt x="20" y="523"/>
                    </a:lnTo>
                    <a:lnTo>
                      <a:pt x="40" y="523"/>
                    </a:lnTo>
                    <a:lnTo>
                      <a:pt x="40" y="542"/>
                    </a:lnTo>
                    <a:lnTo>
                      <a:pt x="20" y="542"/>
                    </a:lnTo>
                    <a:close/>
                    <a:moveTo>
                      <a:pt x="20" y="504"/>
                    </a:moveTo>
                    <a:lnTo>
                      <a:pt x="20" y="486"/>
                    </a:lnTo>
                    <a:lnTo>
                      <a:pt x="40" y="486"/>
                    </a:lnTo>
                    <a:lnTo>
                      <a:pt x="40" y="504"/>
                    </a:lnTo>
                    <a:lnTo>
                      <a:pt x="20" y="504"/>
                    </a:lnTo>
                    <a:close/>
                    <a:moveTo>
                      <a:pt x="20" y="467"/>
                    </a:moveTo>
                    <a:lnTo>
                      <a:pt x="20" y="448"/>
                    </a:lnTo>
                    <a:lnTo>
                      <a:pt x="40" y="448"/>
                    </a:lnTo>
                    <a:lnTo>
                      <a:pt x="40" y="467"/>
                    </a:lnTo>
                    <a:lnTo>
                      <a:pt x="20" y="467"/>
                    </a:lnTo>
                    <a:close/>
                    <a:moveTo>
                      <a:pt x="20" y="430"/>
                    </a:moveTo>
                    <a:lnTo>
                      <a:pt x="20" y="411"/>
                    </a:lnTo>
                    <a:lnTo>
                      <a:pt x="40" y="411"/>
                    </a:lnTo>
                    <a:lnTo>
                      <a:pt x="40" y="430"/>
                    </a:lnTo>
                    <a:lnTo>
                      <a:pt x="20" y="430"/>
                    </a:lnTo>
                    <a:close/>
                    <a:moveTo>
                      <a:pt x="20" y="392"/>
                    </a:moveTo>
                    <a:lnTo>
                      <a:pt x="20" y="374"/>
                    </a:lnTo>
                    <a:lnTo>
                      <a:pt x="40" y="374"/>
                    </a:lnTo>
                    <a:lnTo>
                      <a:pt x="40" y="392"/>
                    </a:lnTo>
                    <a:lnTo>
                      <a:pt x="20" y="392"/>
                    </a:lnTo>
                    <a:close/>
                    <a:moveTo>
                      <a:pt x="20" y="355"/>
                    </a:moveTo>
                    <a:lnTo>
                      <a:pt x="20" y="336"/>
                    </a:lnTo>
                    <a:lnTo>
                      <a:pt x="40" y="336"/>
                    </a:lnTo>
                    <a:lnTo>
                      <a:pt x="40" y="355"/>
                    </a:lnTo>
                    <a:lnTo>
                      <a:pt x="20" y="355"/>
                    </a:lnTo>
                    <a:close/>
                    <a:moveTo>
                      <a:pt x="20" y="318"/>
                    </a:moveTo>
                    <a:lnTo>
                      <a:pt x="20" y="299"/>
                    </a:lnTo>
                    <a:lnTo>
                      <a:pt x="40" y="299"/>
                    </a:lnTo>
                    <a:lnTo>
                      <a:pt x="40" y="318"/>
                    </a:lnTo>
                    <a:lnTo>
                      <a:pt x="20" y="318"/>
                    </a:lnTo>
                    <a:close/>
                    <a:moveTo>
                      <a:pt x="20" y="280"/>
                    </a:moveTo>
                    <a:lnTo>
                      <a:pt x="20" y="262"/>
                    </a:lnTo>
                    <a:lnTo>
                      <a:pt x="40" y="262"/>
                    </a:lnTo>
                    <a:lnTo>
                      <a:pt x="40" y="280"/>
                    </a:lnTo>
                    <a:lnTo>
                      <a:pt x="20" y="280"/>
                    </a:lnTo>
                    <a:close/>
                    <a:moveTo>
                      <a:pt x="20" y="243"/>
                    </a:moveTo>
                    <a:lnTo>
                      <a:pt x="20" y="224"/>
                    </a:lnTo>
                    <a:lnTo>
                      <a:pt x="40" y="224"/>
                    </a:lnTo>
                    <a:lnTo>
                      <a:pt x="40" y="243"/>
                    </a:lnTo>
                    <a:lnTo>
                      <a:pt x="20" y="243"/>
                    </a:lnTo>
                    <a:close/>
                    <a:moveTo>
                      <a:pt x="20" y="206"/>
                    </a:moveTo>
                    <a:lnTo>
                      <a:pt x="20" y="187"/>
                    </a:lnTo>
                    <a:lnTo>
                      <a:pt x="40" y="187"/>
                    </a:lnTo>
                    <a:lnTo>
                      <a:pt x="40" y="206"/>
                    </a:lnTo>
                    <a:lnTo>
                      <a:pt x="20" y="206"/>
                    </a:lnTo>
                    <a:close/>
                    <a:moveTo>
                      <a:pt x="20" y="168"/>
                    </a:moveTo>
                    <a:lnTo>
                      <a:pt x="20" y="150"/>
                    </a:lnTo>
                    <a:lnTo>
                      <a:pt x="40" y="150"/>
                    </a:lnTo>
                    <a:lnTo>
                      <a:pt x="40" y="168"/>
                    </a:lnTo>
                    <a:lnTo>
                      <a:pt x="20" y="168"/>
                    </a:lnTo>
                    <a:close/>
                    <a:moveTo>
                      <a:pt x="20" y="131"/>
                    </a:moveTo>
                    <a:lnTo>
                      <a:pt x="20" y="112"/>
                    </a:lnTo>
                    <a:lnTo>
                      <a:pt x="40" y="112"/>
                    </a:lnTo>
                    <a:lnTo>
                      <a:pt x="40" y="131"/>
                    </a:lnTo>
                    <a:lnTo>
                      <a:pt x="20" y="131"/>
                    </a:lnTo>
                    <a:close/>
                    <a:moveTo>
                      <a:pt x="20" y="94"/>
                    </a:moveTo>
                    <a:lnTo>
                      <a:pt x="20" y="75"/>
                    </a:lnTo>
                    <a:lnTo>
                      <a:pt x="40" y="75"/>
                    </a:lnTo>
                    <a:lnTo>
                      <a:pt x="40" y="94"/>
                    </a:lnTo>
                    <a:lnTo>
                      <a:pt x="20" y="94"/>
                    </a:lnTo>
                    <a:close/>
                    <a:moveTo>
                      <a:pt x="20" y="56"/>
                    </a:moveTo>
                    <a:lnTo>
                      <a:pt x="20" y="46"/>
                    </a:lnTo>
                    <a:lnTo>
                      <a:pt x="40" y="46"/>
                    </a:lnTo>
                    <a:lnTo>
                      <a:pt x="40" y="56"/>
                    </a:lnTo>
                    <a:lnTo>
                      <a:pt x="20" y="56"/>
                    </a:lnTo>
                    <a:close/>
                    <a:moveTo>
                      <a:pt x="0" y="56"/>
                    </a:moveTo>
                    <a:lnTo>
                      <a:pt x="30" y="0"/>
                    </a:lnTo>
                    <a:lnTo>
                      <a:pt x="59" y="56"/>
                    </a:lnTo>
                    <a:lnTo>
                      <a:pt x="0" y="56"/>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39" name="Freeform 45"/>
              <p:cNvSpPr>
                <a:spLocks noEditPoints="1"/>
              </p:cNvSpPr>
              <p:nvPr/>
            </p:nvSpPr>
            <p:spPr bwMode="auto">
              <a:xfrm>
                <a:off x="1911260" y="3991842"/>
                <a:ext cx="95111" cy="1155056"/>
              </a:xfrm>
              <a:custGeom>
                <a:avLst/>
                <a:gdLst>
                  <a:gd name="T0" fmla="*/ 34 w 60"/>
                  <a:gd name="T1" fmla="*/ 673 h 691"/>
                  <a:gd name="T2" fmla="*/ 54 w 60"/>
                  <a:gd name="T3" fmla="*/ 691 h 691"/>
                  <a:gd name="T4" fmla="*/ 34 w 60"/>
                  <a:gd name="T5" fmla="*/ 654 h 691"/>
                  <a:gd name="T6" fmla="*/ 53 w 60"/>
                  <a:gd name="T7" fmla="*/ 635 h 691"/>
                  <a:gd name="T8" fmla="*/ 34 w 60"/>
                  <a:gd name="T9" fmla="*/ 654 h 691"/>
                  <a:gd name="T10" fmla="*/ 32 w 60"/>
                  <a:gd name="T11" fmla="*/ 598 h 691"/>
                  <a:gd name="T12" fmla="*/ 53 w 60"/>
                  <a:gd name="T13" fmla="*/ 616 h 691"/>
                  <a:gd name="T14" fmla="*/ 32 w 60"/>
                  <a:gd name="T15" fmla="*/ 579 h 691"/>
                  <a:gd name="T16" fmla="*/ 51 w 60"/>
                  <a:gd name="T17" fmla="*/ 560 h 691"/>
                  <a:gd name="T18" fmla="*/ 32 w 60"/>
                  <a:gd name="T19" fmla="*/ 579 h 691"/>
                  <a:gd name="T20" fmla="*/ 31 w 60"/>
                  <a:gd name="T21" fmla="*/ 523 h 691"/>
                  <a:gd name="T22" fmla="*/ 51 w 60"/>
                  <a:gd name="T23" fmla="*/ 542 h 691"/>
                  <a:gd name="T24" fmla="*/ 30 w 60"/>
                  <a:gd name="T25" fmla="*/ 505 h 691"/>
                  <a:gd name="T26" fmla="*/ 50 w 60"/>
                  <a:gd name="T27" fmla="*/ 486 h 691"/>
                  <a:gd name="T28" fmla="*/ 30 w 60"/>
                  <a:gd name="T29" fmla="*/ 505 h 691"/>
                  <a:gd name="T30" fmla="*/ 29 w 60"/>
                  <a:gd name="T31" fmla="*/ 449 h 691"/>
                  <a:gd name="T32" fmla="*/ 49 w 60"/>
                  <a:gd name="T33" fmla="*/ 467 h 691"/>
                  <a:gd name="T34" fmla="*/ 28 w 60"/>
                  <a:gd name="T35" fmla="*/ 430 h 691"/>
                  <a:gd name="T36" fmla="*/ 48 w 60"/>
                  <a:gd name="T37" fmla="*/ 411 h 691"/>
                  <a:gd name="T38" fmla="*/ 28 w 60"/>
                  <a:gd name="T39" fmla="*/ 430 h 691"/>
                  <a:gd name="T40" fmla="*/ 27 w 60"/>
                  <a:gd name="T41" fmla="*/ 374 h 691"/>
                  <a:gd name="T42" fmla="*/ 47 w 60"/>
                  <a:gd name="T43" fmla="*/ 392 h 691"/>
                  <a:gd name="T44" fmla="*/ 27 w 60"/>
                  <a:gd name="T45" fmla="*/ 355 h 691"/>
                  <a:gd name="T46" fmla="*/ 46 w 60"/>
                  <a:gd name="T47" fmla="*/ 336 h 691"/>
                  <a:gd name="T48" fmla="*/ 27 w 60"/>
                  <a:gd name="T49" fmla="*/ 355 h 691"/>
                  <a:gd name="T50" fmla="*/ 25 w 60"/>
                  <a:gd name="T51" fmla="*/ 299 h 691"/>
                  <a:gd name="T52" fmla="*/ 46 w 60"/>
                  <a:gd name="T53" fmla="*/ 318 h 691"/>
                  <a:gd name="T54" fmla="*/ 25 w 60"/>
                  <a:gd name="T55" fmla="*/ 281 h 691"/>
                  <a:gd name="T56" fmla="*/ 44 w 60"/>
                  <a:gd name="T57" fmla="*/ 262 h 691"/>
                  <a:gd name="T58" fmla="*/ 25 w 60"/>
                  <a:gd name="T59" fmla="*/ 281 h 691"/>
                  <a:gd name="T60" fmla="*/ 24 w 60"/>
                  <a:gd name="T61" fmla="*/ 225 h 691"/>
                  <a:gd name="T62" fmla="*/ 44 w 60"/>
                  <a:gd name="T63" fmla="*/ 243 h 691"/>
                  <a:gd name="T64" fmla="*/ 23 w 60"/>
                  <a:gd name="T65" fmla="*/ 206 h 691"/>
                  <a:gd name="T66" fmla="*/ 43 w 60"/>
                  <a:gd name="T67" fmla="*/ 187 h 691"/>
                  <a:gd name="T68" fmla="*/ 23 w 60"/>
                  <a:gd name="T69" fmla="*/ 206 h 691"/>
                  <a:gd name="T70" fmla="*/ 22 w 60"/>
                  <a:gd name="T71" fmla="*/ 150 h 691"/>
                  <a:gd name="T72" fmla="*/ 42 w 60"/>
                  <a:gd name="T73" fmla="*/ 168 h 691"/>
                  <a:gd name="T74" fmla="*/ 22 w 60"/>
                  <a:gd name="T75" fmla="*/ 131 h 691"/>
                  <a:gd name="T76" fmla="*/ 41 w 60"/>
                  <a:gd name="T77" fmla="*/ 112 h 691"/>
                  <a:gd name="T78" fmla="*/ 22 w 60"/>
                  <a:gd name="T79" fmla="*/ 131 h 691"/>
                  <a:gd name="T80" fmla="*/ 20 w 60"/>
                  <a:gd name="T81" fmla="*/ 75 h 691"/>
                  <a:gd name="T82" fmla="*/ 41 w 60"/>
                  <a:gd name="T83" fmla="*/ 94 h 691"/>
                  <a:gd name="T84" fmla="*/ 20 w 60"/>
                  <a:gd name="T85" fmla="*/ 57 h 691"/>
                  <a:gd name="T86" fmla="*/ 40 w 60"/>
                  <a:gd name="T87" fmla="*/ 46 h 691"/>
                  <a:gd name="T88" fmla="*/ 20 w 60"/>
                  <a:gd name="T89" fmla="*/ 57 h 691"/>
                  <a:gd name="T90" fmla="*/ 29 w 60"/>
                  <a:gd name="T91" fmla="*/ 0 h 691"/>
                  <a:gd name="T92" fmla="*/ 0 w 60"/>
                  <a:gd name="T93" fmla="*/ 56 h 6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
                  <a:gd name="T142" fmla="*/ 0 h 691"/>
                  <a:gd name="T143" fmla="*/ 60 w 60"/>
                  <a:gd name="T144" fmla="*/ 691 h 6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 h="691">
                    <a:moveTo>
                      <a:pt x="34" y="691"/>
                    </a:moveTo>
                    <a:lnTo>
                      <a:pt x="34" y="673"/>
                    </a:lnTo>
                    <a:lnTo>
                      <a:pt x="54" y="672"/>
                    </a:lnTo>
                    <a:lnTo>
                      <a:pt x="54" y="691"/>
                    </a:lnTo>
                    <a:lnTo>
                      <a:pt x="34" y="691"/>
                    </a:lnTo>
                    <a:close/>
                    <a:moveTo>
                      <a:pt x="34" y="654"/>
                    </a:moveTo>
                    <a:lnTo>
                      <a:pt x="33" y="635"/>
                    </a:lnTo>
                    <a:lnTo>
                      <a:pt x="53" y="635"/>
                    </a:lnTo>
                    <a:lnTo>
                      <a:pt x="53" y="654"/>
                    </a:lnTo>
                    <a:lnTo>
                      <a:pt x="34" y="654"/>
                    </a:lnTo>
                    <a:close/>
                    <a:moveTo>
                      <a:pt x="33" y="617"/>
                    </a:moveTo>
                    <a:lnTo>
                      <a:pt x="32" y="598"/>
                    </a:lnTo>
                    <a:lnTo>
                      <a:pt x="52" y="598"/>
                    </a:lnTo>
                    <a:lnTo>
                      <a:pt x="53" y="616"/>
                    </a:lnTo>
                    <a:lnTo>
                      <a:pt x="33" y="617"/>
                    </a:lnTo>
                    <a:close/>
                    <a:moveTo>
                      <a:pt x="32" y="579"/>
                    </a:moveTo>
                    <a:lnTo>
                      <a:pt x="31" y="561"/>
                    </a:lnTo>
                    <a:lnTo>
                      <a:pt x="51" y="560"/>
                    </a:lnTo>
                    <a:lnTo>
                      <a:pt x="52" y="579"/>
                    </a:lnTo>
                    <a:lnTo>
                      <a:pt x="32" y="579"/>
                    </a:lnTo>
                    <a:close/>
                    <a:moveTo>
                      <a:pt x="31" y="542"/>
                    </a:moveTo>
                    <a:lnTo>
                      <a:pt x="31" y="523"/>
                    </a:lnTo>
                    <a:lnTo>
                      <a:pt x="50" y="523"/>
                    </a:lnTo>
                    <a:lnTo>
                      <a:pt x="51" y="542"/>
                    </a:lnTo>
                    <a:lnTo>
                      <a:pt x="31" y="542"/>
                    </a:lnTo>
                    <a:close/>
                    <a:moveTo>
                      <a:pt x="30" y="505"/>
                    </a:moveTo>
                    <a:lnTo>
                      <a:pt x="30" y="486"/>
                    </a:lnTo>
                    <a:lnTo>
                      <a:pt x="50" y="486"/>
                    </a:lnTo>
                    <a:lnTo>
                      <a:pt x="50" y="504"/>
                    </a:lnTo>
                    <a:lnTo>
                      <a:pt x="30" y="505"/>
                    </a:lnTo>
                    <a:close/>
                    <a:moveTo>
                      <a:pt x="29" y="467"/>
                    </a:moveTo>
                    <a:lnTo>
                      <a:pt x="29" y="449"/>
                    </a:lnTo>
                    <a:lnTo>
                      <a:pt x="49" y="448"/>
                    </a:lnTo>
                    <a:lnTo>
                      <a:pt x="49" y="467"/>
                    </a:lnTo>
                    <a:lnTo>
                      <a:pt x="29" y="467"/>
                    </a:lnTo>
                    <a:close/>
                    <a:moveTo>
                      <a:pt x="28" y="430"/>
                    </a:moveTo>
                    <a:lnTo>
                      <a:pt x="28" y="411"/>
                    </a:lnTo>
                    <a:lnTo>
                      <a:pt x="48" y="411"/>
                    </a:lnTo>
                    <a:lnTo>
                      <a:pt x="48" y="430"/>
                    </a:lnTo>
                    <a:lnTo>
                      <a:pt x="28" y="430"/>
                    </a:lnTo>
                    <a:close/>
                    <a:moveTo>
                      <a:pt x="28" y="393"/>
                    </a:moveTo>
                    <a:lnTo>
                      <a:pt x="27" y="374"/>
                    </a:lnTo>
                    <a:lnTo>
                      <a:pt x="47" y="374"/>
                    </a:lnTo>
                    <a:lnTo>
                      <a:pt x="47" y="392"/>
                    </a:lnTo>
                    <a:lnTo>
                      <a:pt x="28" y="393"/>
                    </a:lnTo>
                    <a:close/>
                    <a:moveTo>
                      <a:pt x="27" y="355"/>
                    </a:moveTo>
                    <a:lnTo>
                      <a:pt x="26" y="337"/>
                    </a:lnTo>
                    <a:lnTo>
                      <a:pt x="46" y="336"/>
                    </a:lnTo>
                    <a:lnTo>
                      <a:pt x="47" y="355"/>
                    </a:lnTo>
                    <a:lnTo>
                      <a:pt x="27" y="355"/>
                    </a:lnTo>
                    <a:close/>
                    <a:moveTo>
                      <a:pt x="26" y="318"/>
                    </a:moveTo>
                    <a:lnTo>
                      <a:pt x="25" y="299"/>
                    </a:lnTo>
                    <a:lnTo>
                      <a:pt x="45" y="299"/>
                    </a:lnTo>
                    <a:lnTo>
                      <a:pt x="46" y="318"/>
                    </a:lnTo>
                    <a:lnTo>
                      <a:pt x="26" y="318"/>
                    </a:lnTo>
                    <a:close/>
                    <a:moveTo>
                      <a:pt x="25" y="281"/>
                    </a:moveTo>
                    <a:lnTo>
                      <a:pt x="25" y="262"/>
                    </a:lnTo>
                    <a:lnTo>
                      <a:pt x="44" y="262"/>
                    </a:lnTo>
                    <a:lnTo>
                      <a:pt x="45" y="280"/>
                    </a:lnTo>
                    <a:lnTo>
                      <a:pt x="25" y="281"/>
                    </a:lnTo>
                    <a:close/>
                    <a:moveTo>
                      <a:pt x="24" y="243"/>
                    </a:moveTo>
                    <a:lnTo>
                      <a:pt x="24" y="225"/>
                    </a:lnTo>
                    <a:lnTo>
                      <a:pt x="44" y="224"/>
                    </a:lnTo>
                    <a:lnTo>
                      <a:pt x="44" y="243"/>
                    </a:lnTo>
                    <a:lnTo>
                      <a:pt x="24" y="243"/>
                    </a:lnTo>
                    <a:close/>
                    <a:moveTo>
                      <a:pt x="23" y="206"/>
                    </a:moveTo>
                    <a:lnTo>
                      <a:pt x="23" y="187"/>
                    </a:lnTo>
                    <a:lnTo>
                      <a:pt x="43" y="187"/>
                    </a:lnTo>
                    <a:lnTo>
                      <a:pt x="43" y="206"/>
                    </a:lnTo>
                    <a:lnTo>
                      <a:pt x="23" y="206"/>
                    </a:lnTo>
                    <a:close/>
                    <a:moveTo>
                      <a:pt x="22" y="169"/>
                    </a:moveTo>
                    <a:lnTo>
                      <a:pt x="22" y="150"/>
                    </a:lnTo>
                    <a:lnTo>
                      <a:pt x="42" y="150"/>
                    </a:lnTo>
                    <a:lnTo>
                      <a:pt x="42" y="168"/>
                    </a:lnTo>
                    <a:lnTo>
                      <a:pt x="22" y="169"/>
                    </a:lnTo>
                    <a:close/>
                    <a:moveTo>
                      <a:pt x="22" y="131"/>
                    </a:moveTo>
                    <a:lnTo>
                      <a:pt x="21" y="113"/>
                    </a:lnTo>
                    <a:lnTo>
                      <a:pt x="41" y="112"/>
                    </a:lnTo>
                    <a:lnTo>
                      <a:pt x="42" y="131"/>
                    </a:lnTo>
                    <a:lnTo>
                      <a:pt x="22" y="131"/>
                    </a:lnTo>
                    <a:close/>
                    <a:moveTo>
                      <a:pt x="21" y="94"/>
                    </a:moveTo>
                    <a:lnTo>
                      <a:pt x="20" y="75"/>
                    </a:lnTo>
                    <a:lnTo>
                      <a:pt x="40" y="75"/>
                    </a:lnTo>
                    <a:lnTo>
                      <a:pt x="41" y="94"/>
                    </a:lnTo>
                    <a:lnTo>
                      <a:pt x="21" y="94"/>
                    </a:lnTo>
                    <a:close/>
                    <a:moveTo>
                      <a:pt x="20" y="57"/>
                    </a:moveTo>
                    <a:lnTo>
                      <a:pt x="20" y="46"/>
                    </a:lnTo>
                    <a:lnTo>
                      <a:pt x="40" y="46"/>
                    </a:lnTo>
                    <a:lnTo>
                      <a:pt x="40" y="56"/>
                    </a:lnTo>
                    <a:lnTo>
                      <a:pt x="20" y="57"/>
                    </a:lnTo>
                    <a:close/>
                    <a:moveTo>
                      <a:pt x="0" y="56"/>
                    </a:moveTo>
                    <a:lnTo>
                      <a:pt x="29" y="0"/>
                    </a:lnTo>
                    <a:lnTo>
                      <a:pt x="60" y="55"/>
                    </a:lnTo>
                    <a:lnTo>
                      <a:pt x="0" y="56"/>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19498" name="Rectangle 46"/>
              <p:cNvSpPr>
                <a:spLocks noChangeArrowheads="1"/>
              </p:cNvSpPr>
              <p:nvPr/>
            </p:nvSpPr>
            <p:spPr bwMode="auto">
              <a:xfrm>
                <a:off x="3231516" y="6108800"/>
                <a:ext cx="2742106" cy="319462"/>
              </a:xfrm>
              <a:prstGeom prst="rect">
                <a:avLst/>
              </a:prstGeom>
              <a:noFill/>
              <a:ln w="9525">
                <a:noFill/>
                <a:miter lim="800000"/>
                <a:headEnd/>
                <a:tailEnd/>
              </a:ln>
            </p:spPr>
            <p:txBody>
              <a:bodyPr wrap="none" lIns="0" tIns="0" rIns="0" bIns="0">
                <a:spAutoFit/>
              </a:bodyPr>
              <a:lstStyle/>
              <a:p>
                <a:pPr eaLnBrk="1" hangingPunct="1"/>
                <a:r>
                  <a:rPr lang="en-GB" altLang="en-US" sz="1900" b="1">
                    <a:solidFill>
                      <a:srgbClr val="0000FF"/>
                    </a:solidFill>
                    <a:latin typeface="Trebuchet MS" pitchFamily="34" charset="0"/>
                  </a:rPr>
                  <a:t>Operating Environment</a:t>
                </a:r>
                <a:endParaRPr lang="en-GB" altLang="en-US">
                  <a:latin typeface="Trebuchet MS" pitchFamily="34" charset="0"/>
                </a:endParaRPr>
              </a:p>
            </p:txBody>
          </p:sp>
          <p:grpSp>
            <p:nvGrpSpPr>
              <p:cNvPr id="14" name="Group 4"/>
              <p:cNvGrpSpPr>
                <a:grpSpLocks/>
              </p:cNvGrpSpPr>
              <p:nvPr/>
            </p:nvGrpSpPr>
            <p:grpSpPr bwMode="auto">
              <a:xfrm>
                <a:off x="1125538" y="4260853"/>
                <a:ext cx="5851525" cy="662618"/>
                <a:chOff x="709" y="3098"/>
                <a:chExt cx="3686" cy="395"/>
              </a:xfrm>
              <a:solidFill>
                <a:srgbClr val="00CC00"/>
              </a:solidFill>
            </p:grpSpPr>
            <p:sp>
              <p:nvSpPr>
                <p:cNvPr id="42" name="Rectangle 5"/>
                <p:cNvSpPr>
                  <a:spLocks noChangeArrowheads="1"/>
                </p:cNvSpPr>
                <p:nvPr/>
              </p:nvSpPr>
              <p:spPr bwMode="auto">
                <a:xfrm>
                  <a:off x="709" y="3098"/>
                  <a:ext cx="3628" cy="388"/>
                </a:xfrm>
                <a:prstGeom prst="rect">
                  <a:avLst/>
                </a:prstGeom>
                <a:grpFill/>
                <a:ln>
                  <a:noFill/>
                </a:ln>
                <a:extLst/>
              </p:spPr>
              <p:txBody>
                <a:bodyPr/>
                <a:lstStyle/>
                <a:p>
                  <a:pPr eaLnBrk="1" fontAlgn="auto" hangingPunct="1">
                    <a:spcBef>
                      <a:spcPts val="0"/>
                    </a:spcBef>
                    <a:spcAft>
                      <a:spcPts val="0"/>
                    </a:spcAft>
                    <a:defRPr/>
                  </a:pPr>
                  <a:endParaRPr lang="en-US">
                    <a:latin typeface="+mj-lt"/>
                  </a:endParaRPr>
                </a:p>
              </p:txBody>
            </p:sp>
            <p:sp>
              <p:nvSpPr>
                <p:cNvPr id="43" name="Rectangle 6"/>
                <p:cNvSpPr>
                  <a:spLocks noChangeArrowheads="1"/>
                </p:cNvSpPr>
                <p:nvPr/>
              </p:nvSpPr>
              <p:spPr bwMode="auto">
                <a:xfrm>
                  <a:off x="709" y="3105"/>
                  <a:ext cx="3686" cy="388"/>
                </a:xfrm>
                <a:prstGeom prst="rect">
                  <a:avLst/>
                </a:prstGeom>
                <a:grpFill/>
                <a:ln w="7938" cap="rnd">
                  <a:solidFill>
                    <a:srgbClr val="000000"/>
                  </a:solidFill>
                  <a:miter lim="800000"/>
                  <a:headEnd/>
                  <a:tailEnd/>
                </a:ln>
              </p:spPr>
              <p:txBody>
                <a:bodyPr/>
                <a:lstStyle/>
                <a:p>
                  <a:pPr eaLnBrk="1" fontAlgn="auto" hangingPunct="1">
                    <a:spcBef>
                      <a:spcPts val="0"/>
                    </a:spcBef>
                    <a:spcAft>
                      <a:spcPts val="0"/>
                    </a:spcAft>
                    <a:defRPr/>
                  </a:pPr>
                  <a:endParaRPr lang="en-US">
                    <a:latin typeface="+mj-lt"/>
                  </a:endParaRPr>
                </a:p>
              </p:txBody>
            </p:sp>
          </p:grpSp>
          <p:grpSp>
            <p:nvGrpSpPr>
              <p:cNvPr id="19500" name="Group 60"/>
              <p:cNvGrpSpPr>
                <a:grpSpLocks/>
              </p:cNvGrpSpPr>
              <p:nvPr/>
            </p:nvGrpSpPr>
            <p:grpSpPr bwMode="auto">
              <a:xfrm>
                <a:off x="993775" y="2565400"/>
                <a:ext cx="3149600" cy="1181100"/>
                <a:chOff x="626" y="1934"/>
                <a:chExt cx="1984" cy="744"/>
              </a:xfrm>
            </p:grpSpPr>
            <p:grpSp>
              <p:nvGrpSpPr>
                <p:cNvPr id="19508" name="Group 8"/>
                <p:cNvGrpSpPr>
                  <a:grpSpLocks/>
                </p:cNvGrpSpPr>
                <p:nvPr/>
              </p:nvGrpSpPr>
              <p:grpSpPr bwMode="auto">
                <a:xfrm>
                  <a:off x="626" y="1934"/>
                  <a:ext cx="748" cy="744"/>
                  <a:chOff x="626" y="2110"/>
                  <a:chExt cx="748" cy="706"/>
                </a:xfrm>
              </p:grpSpPr>
              <p:sp>
                <p:nvSpPr>
                  <p:cNvPr id="49" name="Freeform 9"/>
                  <p:cNvSpPr>
                    <a:spLocks/>
                  </p:cNvSpPr>
                  <p:nvPr/>
                </p:nvSpPr>
                <p:spPr bwMode="auto">
                  <a:xfrm>
                    <a:off x="638" y="2110"/>
                    <a:ext cx="748" cy="706"/>
                  </a:xfrm>
                  <a:custGeom>
                    <a:avLst/>
                    <a:gdLst>
                      <a:gd name="T0" fmla="*/ 561 w 748"/>
                      <a:gd name="T1" fmla="*/ 0 h 706"/>
                      <a:gd name="T2" fmla="*/ 0 w 748"/>
                      <a:gd name="T3" fmla="*/ 0 h 706"/>
                      <a:gd name="T4" fmla="*/ 187 w 748"/>
                      <a:gd name="T5" fmla="*/ 353 h 706"/>
                      <a:gd name="T6" fmla="*/ 0 w 748"/>
                      <a:gd name="T7" fmla="*/ 706 h 706"/>
                      <a:gd name="T8" fmla="*/ 561 w 748"/>
                      <a:gd name="T9" fmla="*/ 706 h 706"/>
                      <a:gd name="T10" fmla="*/ 748 w 748"/>
                      <a:gd name="T11" fmla="*/ 353 h 706"/>
                      <a:gd name="T12" fmla="*/ 561 w 748"/>
                      <a:gd name="T13" fmla="*/ 0 h 706"/>
                      <a:gd name="T14" fmla="*/ 0 60000 65536"/>
                      <a:gd name="T15" fmla="*/ 0 60000 65536"/>
                      <a:gd name="T16" fmla="*/ 0 60000 65536"/>
                      <a:gd name="T17" fmla="*/ 0 60000 65536"/>
                      <a:gd name="T18" fmla="*/ 0 60000 65536"/>
                      <a:gd name="T19" fmla="*/ 0 60000 65536"/>
                      <a:gd name="T20" fmla="*/ 0 60000 65536"/>
                      <a:gd name="T21" fmla="*/ 0 w 748"/>
                      <a:gd name="T22" fmla="*/ 0 h 706"/>
                      <a:gd name="T23" fmla="*/ 748 w 748"/>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8" h="706">
                        <a:moveTo>
                          <a:pt x="561" y="0"/>
                        </a:moveTo>
                        <a:lnTo>
                          <a:pt x="0" y="0"/>
                        </a:lnTo>
                        <a:lnTo>
                          <a:pt x="187" y="353"/>
                        </a:lnTo>
                        <a:lnTo>
                          <a:pt x="0" y="706"/>
                        </a:lnTo>
                        <a:lnTo>
                          <a:pt x="561" y="706"/>
                        </a:lnTo>
                        <a:lnTo>
                          <a:pt x="748" y="353"/>
                        </a:lnTo>
                        <a:lnTo>
                          <a:pt x="561" y="0"/>
                        </a:lnTo>
                        <a:close/>
                      </a:path>
                    </a:pathLst>
                  </a:custGeom>
                  <a:ln/>
                  <a:extLst/>
                </p:spPr>
                <p:style>
                  <a:lnRef idx="2">
                    <a:schemeClr val="accent2"/>
                  </a:lnRef>
                  <a:fillRef idx="1">
                    <a:schemeClr val="lt1"/>
                  </a:fillRef>
                  <a:effectRef idx="0">
                    <a:schemeClr val="accent2"/>
                  </a:effectRef>
                  <a:fontRef idx="minor">
                    <a:schemeClr val="dk1"/>
                  </a:fontRef>
                </p:style>
                <p:txBody>
                  <a:bodyPr/>
                  <a:lstStyle/>
                  <a:p>
                    <a:pPr eaLnBrk="1" fontAlgn="auto" hangingPunct="1">
                      <a:spcBef>
                        <a:spcPts val="0"/>
                      </a:spcBef>
                      <a:spcAft>
                        <a:spcPts val="0"/>
                      </a:spcAft>
                      <a:defRPr/>
                    </a:pPr>
                    <a:endParaRPr lang="en-US">
                      <a:latin typeface="+mj-lt"/>
                    </a:endParaRPr>
                  </a:p>
                </p:txBody>
              </p:sp>
              <p:sp>
                <p:nvSpPr>
                  <p:cNvPr id="50" name="Freeform 10"/>
                  <p:cNvSpPr>
                    <a:spLocks/>
                  </p:cNvSpPr>
                  <p:nvPr/>
                </p:nvSpPr>
                <p:spPr bwMode="auto">
                  <a:xfrm>
                    <a:off x="638" y="2110"/>
                    <a:ext cx="748" cy="706"/>
                  </a:xfrm>
                  <a:custGeom>
                    <a:avLst/>
                    <a:gdLst>
                      <a:gd name="T0" fmla="*/ 561 w 748"/>
                      <a:gd name="T1" fmla="*/ 0 h 706"/>
                      <a:gd name="T2" fmla="*/ 0 w 748"/>
                      <a:gd name="T3" fmla="*/ 0 h 706"/>
                      <a:gd name="T4" fmla="*/ 187 w 748"/>
                      <a:gd name="T5" fmla="*/ 353 h 706"/>
                      <a:gd name="T6" fmla="*/ 0 w 748"/>
                      <a:gd name="T7" fmla="*/ 706 h 706"/>
                      <a:gd name="T8" fmla="*/ 561 w 748"/>
                      <a:gd name="T9" fmla="*/ 706 h 706"/>
                      <a:gd name="T10" fmla="*/ 748 w 748"/>
                      <a:gd name="T11" fmla="*/ 353 h 706"/>
                      <a:gd name="T12" fmla="*/ 561 w 748"/>
                      <a:gd name="T13" fmla="*/ 0 h 706"/>
                      <a:gd name="T14" fmla="*/ 0 60000 65536"/>
                      <a:gd name="T15" fmla="*/ 0 60000 65536"/>
                      <a:gd name="T16" fmla="*/ 0 60000 65536"/>
                      <a:gd name="T17" fmla="*/ 0 60000 65536"/>
                      <a:gd name="T18" fmla="*/ 0 60000 65536"/>
                      <a:gd name="T19" fmla="*/ 0 60000 65536"/>
                      <a:gd name="T20" fmla="*/ 0 60000 65536"/>
                      <a:gd name="T21" fmla="*/ 0 w 748"/>
                      <a:gd name="T22" fmla="*/ 0 h 706"/>
                      <a:gd name="T23" fmla="*/ 748 w 748"/>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8" h="706">
                        <a:moveTo>
                          <a:pt x="561" y="0"/>
                        </a:moveTo>
                        <a:lnTo>
                          <a:pt x="0" y="0"/>
                        </a:lnTo>
                        <a:lnTo>
                          <a:pt x="187" y="353"/>
                        </a:lnTo>
                        <a:lnTo>
                          <a:pt x="0" y="706"/>
                        </a:lnTo>
                        <a:lnTo>
                          <a:pt x="561" y="706"/>
                        </a:lnTo>
                        <a:lnTo>
                          <a:pt x="748" y="353"/>
                        </a:lnTo>
                        <a:lnTo>
                          <a:pt x="561" y="0"/>
                        </a:lnTo>
                        <a:close/>
                      </a:path>
                    </a:pathLst>
                  </a:custGeom>
                  <a:noFill/>
                  <a:ln w="7938" cap="rnd">
                    <a:solidFill>
                      <a:srgbClr val="000000"/>
                    </a:solidFill>
                    <a:prstDash val="solid"/>
                    <a:round/>
                    <a:headEnd/>
                    <a:tailEnd/>
                  </a:ln>
                  <a:extLst/>
                </p:spPr>
                <p:txBody>
                  <a:bodyPr/>
                  <a:lstStyle/>
                  <a:p>
                    <a:pPr eaLnBrk="1" fontAlgn="auto" hangingPunct="1">
                      <a:spcBef>
                        <a:spcPts val="0"/>
                      </a:spcBef>
                      <a:spcAft>
                        <a:spcPts val="0"/>
                      </a:spcAft>
                      <a:defRPr/>
                    </a:pPr>
                    <a:endParaRPr lang="en-US">
                      <a:latin typeface="+mj-lt"/>
                    </a:endParaRPr>
                  </a:p>
                </p:txBody>
              </p:sp>
            </p:grpSp>
            <p:grpSp>
              <p:nvGrpSpPr>
                <p:cNvPr id="19509" name="Group 47"/>
                <p:cNvGrpSpPr>
                  <a:grpSpLocks/>
                </p:cNvGrpSpPr>
                <p:nvPr/>
              </p:nvGrpSpPr>
              <p:grpSpPr bwMode="auto">
                <a:xfrm>
                  <a:off x="1818" y="1934"/>
                  <a:ext cx="792" cy="744"/>
                  <a:chOff x="1818" y="2110"/>
                  <a:chExt cx="792" cy="706"/>
                </a:xfrm>
              </p:grpSpPr>
              <p:sp>
                <p:nvSpPr>
                  <p:cNvPr id="47" name="Freeform 48"/>
                  <p:cNvSpPr>
                    <a:spLocks/>
                  </p:cNvSpPr>
                  <p:nvPr/>
                </p:nvSpPr>
                <p:spPr bwMode="auto">
                  <a:xfrm>
                    <a:off x="1830" y="2110"/>
                    <a:ext cx="792" cy="706"/>
                  </a:xfrm>
                  <a:custGeom>
                    <a:avLst/>
                    <a:gdLst>
                      <a:gd name="T0" fmla="*/ 594 w 792"/>
                      <a:gd name="T1" fmla="*/ 0 h 706"/>
                      <a:gd name="T2" fmla="*/ 0 w 792"/>
                      <a:gd name="T3" fmla="*/ 0 h 706"/>
                      <a:gd name="T4" fmla="*/ 198 w 792"/>
                      <a:gd name="T5" fmla="*/ 353 h 706"/>
                      <a:gd name="T6" fmla="*/ 0 w 792"/>
                      <a:gd name="T7" fmla="*/ 706 h 706"/>
                      <a:gd name="T8" fmla="*/ 594 w 792"/>
                      <a:gd name="T9" fmla="*/ 706 h 706"/>
                      <a:gd name="T10" fmla="*/ 792 w 792"/>
                      <a:gd name="T11" fmla="*/ 353 h 706"/>
                      <a:gd name="T12" fmla="*/ 594 w 792"/>
                      <a:gd name="T13" fmla="*/ 0 h 706"/>
                      <a:gd name="T14" fmla="*/ 0 60000 65536"/>
                      <a:gd name="T15" fmla="*/ 0 60000 65536"/>
                      <a:gd name="T16" fmla="*/ 0 60000 65536"/>
                      <a:gd name="T17" fmla="*/ 0 60000 65536"/>
                      <a:gd name="T18" fmla="*/ 0 60000 65536"/>
                      <a:gd name="T19" fmla="*/ 0 60000 65536"/>
                      <a:gd name="T20" fmla="*/ 0 60000 65536"/>
                      <a:gd name="T21" fmla="*/ 0 w 792"/>
                      <a:gd name="T22" fmla="*/ 0 h 706"/>
                      <a:gd name="T23" fmla="*/ 792 w 792"/>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2" h="706">
                        <a:moveTo>
                          <a:pt x="594" y="0"/>
                        </a:moveTo>
                        <a:lnTo>
                          <a:pt x="0" y="0"/>
                        </a:lnTo>
                        <a:lnTo>
                          <a:pt x="198" y="353"/>
                        </a:lnTo>
                        <a:lnTo>
                          <a:pt x="0" y="706"/>
                        </a:lnTo>
                        <a:lnTo>
                          <a:pt x="594" y="706"/>
                        </a:lnTo>
                        <a:lnTo>
                          <a:pt x="792" y="353"/>
                        </a:lnTo>
                        <a:lnTo>
                          <a:pt x="594" y="0"/>
                        </a:lnTo>
                        <a:close/>
                      </a:path>
                    </a:pathLst>
                  </a:custGeom>
                  <a:solidFill>
                    <a:srgbClr val="ACCE02">
                      <a:alpha val="27843"/>
                    </a:srgbClr>
                  </a:solidFill>
                  <a:ln/>
                  <a:extLst/>
                </p:spPr>
                <p:style>
                  <a:lnRef idx="1">
                    <a:schemeClr val="accent5"/>
                  </a:lnRef>
                  <a:fillRef idx="3">
                    <a:schemeClr val="accent5"/>
                  </a:fillRef>
                  <a:effectRef idx="2">
                    <a:schemeClr val="accent5"/>
                  </a:effectRef>
                  <a:fontRef idx="minor">
                    <a:schemeClr val="lt1"/>
                  </a:fontRef>
                </p:style>
                <p:txBody>
                  <a:bodyPr/>
                  <a:lstStyle/>
                  <a:p>
                    <a:pPr eaLnBrk="1" fontAlgn="auto" hangingPunct="1">
                      <a:spcBef>
                        <a:spcPts val="0"/>
                      </a:spcBef>
                      <a:spcAft>
                        <a:spcPts val="0"/>
                      </a:spcAft>
                      <a:defRPr/>
                    </a:pPr>
                    <a:endParaRPr lang="en-US">
                      <a:latin typeface="+mj-lt"/>
                    </a:endParaRPr>
                  </a:p>
                </p:txBody>
              </p:sp>
              <p:sp>
                <p:nvSpPr>
                  <p:cNvPr id="48" name="Freeform 49"/>
                  <p:cNvSpPr>
                    <a:spLocks/>
                  </p:cNvSpPr>
                  <p:nvPr/>
                </p:nvSpPr>
                <p:spPr bwMode="auto">
                  <a:xfrm>
                    <a:off x="1830" y="2110"/>
                    <a:ext cx="792" cy="706"/>
                  </a:xfrm>
                  <a:custGeom>
                    <a:avLst/>
                    <a:gdLst>
                      <a:gd name="T0" fmla="*/ 594 w 792"/>
                      <a:gd name="T1" fmla="*/ 0 h 706"/>
                      <a:gd name="T2" fmla="*/ 0 w 792"/>
                      <a:gd name="T3" fmla="*/ 0 h 706"/>
                      <a:gd name="T4" fmla="*/ 198 w 792"/>
                      <a:gd name="T5" fmla="*/ 353 h 706"/>
                      <a:gd name="T6" fmla="*/ 0 w 792"/>
                      <a:gd name="T7" fmla="*/ 706 h 706"/>
                      <a:gd name="T8" fmla="*/ 594 w 792"/>
                      <a:gd name="T9" fmla="*/ 706 h 706"/>
                      <a:gd name="T10" fmla="*/ 792 w 792"/>
                      <a:gd name="T11" fmla="*/ 353 h 706"/>
                      <a:gd name="T12" fmla="*/ 594 w 792"/>
                      <a:gd name="T13" fmla="*/ 0 h 706"/>
                      <a:gd name="T14" fmla="*/ 0 60000 65536"/>
                      <a:gd name="T15" fmla="*/ 0 60000 65536"/>
                      <a:gd name="T16" fmla="*/ 0 60000 65536"/>
                      <a:gd name="T17" fmla="*/ 0 60000 65536"/>
                      <a:gd name="T18" fmla="*/ 0 60000 65536"/>
                      <a:gd name="T19" fmla="*/ 0 60000 65536"/>
                      <a:gd name="T20" fmla="*/ 0 60000 65536"/>
                      <a:gd name="T21" fmla="*/ 0 w 792"/>
                      <a:gd name="T22" fmla="*/ 0 h 706"/>
                      <a:gd name="T23" fmla="*/ 792 w 792"/>
                      <a:gd name="T24" fmla="*/ 706 h 7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2" h="706">
                        <a:moveTo>
                          <a:pt x="594" y="0"/>
                        </a:moveTo>
                        <a:lnTo>
                          <a:pt x="0" y="0"/>
                        </a:lnTo>
                        <a:lnTo>
                          <a:pt x="198" y="353"/>
                        </a:lnTo>
                        <a:lnTo>
                          <a:pt x="0" y="706"/>
                        </a:lnTo>
                        <a:lnTo>
                          <a:pt x="594" y="706"/>
                        </a:lnTo>
                        <a:lnTo>
                          <a:pt x="792" y="353"/>
                        </a:lnTo>
                        <a:lnTo>
                          <a:pt x="594" y="0"/>
                        </a:lnTo>
                        <a:close/>
                      </a:path>
                    </a:pathLst>
                  </a:custGeom>
                  <a:noFill/>
                  <a:ln w="7938" cap="rnd">
                    <a:solidFill>
                      <a:srgbClr val="000000"/>
                    </a:solidFill>
                    <a:prstDash val="solid"/>
                    <a:round/>
                    <a:headEnd/>
                    <a:tailEnd/>
                  </a:ln>
                  <a:extLst/>
                </p:spPr>
                <p:txBody>
                  <a:bodyPr/>
                  <a:lstStyle/>
                  <a:p>
                    <a:pPr eaLnBrk="1" fontAlgn="auto" hangingPunct="1">
                      <a:spcBef>
                        <a:spcPts val="0"/>
                      </a:spcBef>
                      <a:spcAft>
                        <a:spcPts val="0"/>
                      </a:spcAft>
                      <a:defRPr/>
                    </a:pPr>
                    <a:endParaRPr lang="en-US">
                      <a:latin typeface="+mj-lt"/>
                    </a:endParaRPr>
                  </a:p>
                </p:txBody>
              </p:sp>
            </p:grpSp>
          </p:grpSp>
          <p:sp>
            <p:nvSpPr>
              <p:cNvPr id="51" name="Rectangle 50"/>
              <p:cNvSpPr>
                <a:spLocks noChangeArrowheads="1"/>
              </p:cNvSpPr>
              <p:nvPr/>
            </p:nvSpPr>
            <p:spPr bwMode="auto">
              <a:xfrm>
                <a:off x="3226422" y="3095199"/>
                <a:ext cx="862562" cy="234134"/>
              </a:xfrm>
              <a:prstGeom prst="rect">
                <a:avLst/>
              </a:prstGeom>
              <a:noFill/>
              <a:ln>
                <a:noFill/>
              </a:ln>
              <a:extLst/>
            </p:spPr>
            <p:txBody>
              <a:bodyPr wrap="none" lIns="0" tIns="0" rIns="0" bIns="0">
                <a:spAutoFit/>
              </a:bodyPr>
              <a:lstStyle/>
              <a:p>
                <a:pPr eaLnBrk="1" fontAlgn="auto" hangingPunct="1">
                  <a:spcBef>
                    <a:spcPts val="0"/>
                  </a:spcBef>
                  <a:spcAft>
                    <a:spcPts val="0"/>
                  </a:spcAft>
                  <a:defRPr/>
                </a:pPr>
                <a:r>
                  <a:rPr lang="en-GB" sz="1400" b="1" dirty="0">
                    <a:solidFill>
                      <a:srgbClr val="000000"/>
                    </a:solidFill>
                    <a:latin typeface="Trebuchet MS" panose="020B0603020202020204" pitchFamily="34" charset="0"/>
                  </a:rPr>
                  <a:t>Transport</a:t>
                </a:r>
                <a:r>
                  <a:rPr lang="en-GB" sz="1400" b="1" dirty="0">
                    <a:solidFill>
                      <a:srgbClr val="000000"/>
                    </a:solidFill>
                    <a:latin typeface="+mj-lt"/>
                  </a:rPr>
                  <a:t> </a:t>
                </a:r>
                <a:endParaRPr lang="en-GB" dirty="0">
                  <a:latin typeface="+mj-lt"/>
                </a:endParaRPr>
              </a:p>
            </p:txBody>
          </p:sp>
          <p:grpSp>
            <p:nvGrpSpPr>
              <p:cNvPr id="25" name="Group 52"/>
              <p:cNvGrpSpPr>
                <a:grpSpLocks/>
              </p:cNvGrpSpPr>
              <p:nvPr/>
            </p:nvGrpSpPr>
            <p:grpSpPr bwMode="auto">
              <a:xfrm>
                <a:off x="3905546" y="2565400"/>
                <a:ext cx="1306512" cy="1192213"/>
                <a:chOff x="2445" y="2110"/>
                <a:chExt cx="823" cy="713"/>
              </a:xfrm>
              <a:solidFill>
                <a:srgbClr val="8FCE02">
                  <a:alpha val="42745"/>
                </a:srgbClr>
              </a:solidFill>
            </p:grpSpPr>
            <p:sp>
              <p:nvSpPr>
                <p:cNvPr id="53" name="Freeform 53"/>
                <p:cNvSpPr>
                  <a:spLocks/>
                </p:cNvSpPr>
                <p:nvPr/>
              </p:nvSpPr>
              <p:spPr bwMode="auto">
                <a:xfrm>
                  <a:off x="2445" y="2110"/>
                  <a:ext cx="823" cy="713"/>
                </a:xfrm>
                <a:custGeom>
                  <a:avLst/>
                  <a:gdLst>
                    <a:gd name="T0" fmla="*/ 618 w 823"/>
                    <a:gd name="T1" fmla="*/ 0 h 713"/>
                    <a:gd name="T2" fmla="*/ 0 w 823"/>
                    <a:gd name="T3" fmla="*/ 0 h 713"/>
                    <a:gd name="T4" fmla="*/ 206 w 823"/>
                    <a:gd name="T5" fmla="*/ 357 h 713"/>
                    <a:gd name="T6" fmla="*/ 0 w 823"/>
                    <a:gd name="T7" fmla="*/ 713 h 713"/>
                    <a:gd name="T8" fmla="*/ 618 w 823"/>
                    <a:gd name="T9" fmla="*/ 713 h 713"/>
                    <a:gd name="T10" fmla="*/ 823 w 823"/>
                    <a:gd name="T11" fmla="*/ 357 h 713"/>
                    <a:gd name="T12" fmla="*/ 618 w 823"/>
                    <a:gd name="T13" fmla="*/ 0 h 713"/>
                    <a:gd name="T14" fmla="*/ 0 60000 65536"/>
                    <a:gd name="T15" fmla="*/ 0 60000 65536"/>
                    <a:gd name="T16" fmla="*/ 0 60000 65536"/>
                    <a:gd name="T17" fmla="*/ 0 60000 65536"/>
                    <a:gd name="T18" fmla="*/ 0 60000 65536"/>
                    <a:gd name="T19" fmla="*/ 0 60000 65536"/>
                    <a:gd name="T20" fmla="*/ 0 60000 65536"/>
                    <a:gd name="T21" fmla="*/ 0 w 823"/>
                    <a:gd name="T22" fmla="*/ 0 h 713"/>
                    <a:gd name="T23" fmla="*/ 823 w 823"/>
                    <a:gd name="T24" fmla="*/ 713 h 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3" h="713">
                      <a:moveTo>
                        <a:pt x="618" y="0"/>
                      </a:moveTo>
                      <a:lnTo>
                        <a:pt x="0" y="0"/>
                      </a:lnTo>
                      <a:lnTo>
                        <a:pt x="206" y="357"/>
                      </a:lnTo>
                      <a:lnTo>
                        <a:pt x="0" y="713"/>
                      </a:lnTo>
                      <a:lnTo>
                        <a:pt x="618" y="713"/>
                      </a:lnTo>
                      <a:lnTo>
                        <a:pt x="823" y="357"/>
                      </a:lnTo>
                      <a:lnTo>
                        <a:pt x="618" y="0"/>
                      </a:lnTo>
                      <a:close/>
                    </a:path>
                  </a:pathLst>
                </a:custGeom>
                <a:grpFill/>
                <a:ln/>
                <a:extLst/>
              </p:spPr>
              <p:style>
                <a:lnRef idx="1">
                  <a:schemeClr val="accent5"/>
                </a:lnRef>
                <a:fillRef idx="3">
                  <a:schemeClr val="accent5"/>
                </a:fillRef>
                <a:effectRef idx="2">
                  <a:schemeClr val="accent5"/>
                </a:effectRef>
                <a:fontRef idx="minor">
                  <a:schemeClr val="lt1"/>
                </a:fontRef>
              </p:style>
              <p:txBody>
                <a:bodyPr/>
                <a:lstStyle/>
                <a:p>
                  <a:pPr eaLnBrk="1" fontAlgn="auto" hangingPunct="1">
                    <a:spcBef>
                      <a:spcPts val="0"/>
                    </a:spcBef>
                    <a:spcAft>
                      <a:spcPts val="0"/>
                    </a:spcAft>
                    <a:defRPr/>
                  </a:pPr>
                  <a:endParaRPr lang="en-US">
                    <a:latin typeface="+mj-lt"/>
                  </a:endParaRPr>
                </a:p>
              </p:txBody>
            </p:sp>
            <p:sp>
              <p:nvSpPr>
                <p:cNvPr id="54" name="Freeform 54"/>
                <p:cNvSpPr>
                  <a:spLocks/>
                </p:cNvSpPr>
                <p:nvPr/>
              </p:nvSpPr>
              <p:spPr bwMode="auto">
                <a:xfrm>
                  <a:off x="2445" y="2110"/>
                  <a:ext cx="823" cy="713"/>
                </a:xfrm>
                <a:custGeom>
                  <a:avLst/>
                  <a:gdLst>
                    <a:gd name="T0" fmla="*/ 618 w 823"/>
                    <a:gd name="T1" fmla="*/ 0 h 713"/>
                    <a:gd name="T2" fmla="*/ 0 w 823"/>
                    <a:gd name="T3" fmla="*/ 0 h 713"/>
                    <a:gd name="T4" fmla="*/ 206 w 823"/>
                    <a:gd name="T5" fmla="*/ 357 h 713"/>
                    <a:gd name="T6" fmla="*/ 0 w 823"/>
                    <a:gd name="T7" fmla="*/ 713 h 713"/>
                    <a:gd name="T8" fmla="*/ 618 w 823"/>
                    <a:gd name="T9" fmla="*/ 713 h 713"/>
                    <a:gd name="T10" fmla="*/ 823 w 823"/>
                    <a:gd name="T11" fmla="*/ 357 h 713"/>
                    <a:gd name="T12" fmla="*/ 618 w 823"/>
                    <a:gd name="T13" fmla="*/ 0 h 713"/>
                    <a:gd name="T14" fmla="*/ 0 60000 65536"/>
                    <a:gd name="T15" fmla="*/ 0 60000 65536"/>
                    <a:gd name="T16" fmla="*/ 0 60000 65536"/>
                    <a:gd name="T17" fmla="*/ 0 60000 65536"/>
                    <a:gd name="T18" fmla="*/ 0 60000 65536"/>
                    <a:gd name="T19" fmla="*/ 0 60000 65536"/>
                    <a:gd name="T20" fmla="*/ 0 60000 65536"/>
                    <a:gd name="T21" fmla="*/ 0 w 823"/>
                    <a:gd name="T22" fmla="*/ 0 h 713"/>
                    <a:gd name="T23" fmla="*/ 823 w 823"/>
                    <a:gd name="T24" fmla="*/ 713 h 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3" h="713">
                      <a:moveTo>
                        <a:pt x="618" y="0"/>
                      </a:moveTo>
                      <a:lnTo>
                        <a:pt x="0" y="0"/>
                      </a:lnTo>
                      <a:lnTo>
                        <a:pt x="206" y="357"/>
                      </a:lnTo>
                      <a:lnTo>
                        <a:pt x="0" y="713"/>
                      </a:lnTo>
                      <a:lnTo>
                        <a:pt x="618" y="713"/>
                      </a:lnTo>
                      <a:lnTo>
                        <a:pt x="823" y="357"/>
                      </a:lnTo>
                      <a:lnTo>
                        <a:pt x="618" y="0"/>
                      </a:lnTo>
                      <a:close/>
                    </a:path>
                  </a:pathLst>
                </a:custGeom>
                <a:solidFill>
                  <a:srgbClr val="B1CE02">
                    <a:alpha val="42745"/>
                  </a:srgbClr>
                </a:solidFill>
                <a:ln/>
                <a:extLst/>
              </p:spPr>
              <p:style>
                <a:lnRef idx="1">
                  <a:schemeClr val="accent5"/>
                </a:lnRef>
                <a:fillRef idx="3">
                  <a:schemeClr val="accent5"/>
                </a:fillRef>
                <a:effectRef idx="2">
                  <a:schemeClr val="accent5"/>
                </a:effectRef>
                <a:fontRef idx="minor">
                  <a:schemeClr val="lt1"/>
                </a:fontRef>
              </p:style>
              <p:txBody>
                <a:bodyPr/>
                <a:lstStyle/>
                <a:p>
                  <a:pPr eaLnBrk="1" fontAlgn="auto" hangingPunct="1">
                    <a:spcBef>
                      <a:spcPts val="0"/>
                    </a:spcBef>
                    <a:spcAft>
                      <a:spcPts val="0"/>
                    </a:spcAft>
                    <a:defRPr/>
                  </a:pPr>
                  <a:endParaRPr lang="en-US">
                    <a:latin typeface="+mj-lt"/>
                  </a:endParaRPr>
                </a:p>
              </p:txBody>
            </p:sp>
          </p:grpSp>
          <p:sp>
            <p:nvSpPr>
              <p:cNvPr id="19503" name="Rectangle 55"/>
              <p:cNvSpPr>
                <a:spLocks noChangeArrowheads="1"/>
              </p:cNvSpPr>
              <p:nvPr/>
            </p:nvSpPr>
            <p:spPr bwMode="auto">
              <a:xfrm>
                <a:off x="4251473" y="3049588"/>
                <a:ext cx="957262" cy="470785"/>
              </a:xfrm>
              <a:prstGeom prst="rect">
                <a:avLst/>
              </a:prstGeom>
              <a:noFill/>
              <a:ln w="9525">
                <a:noFill/>
                <a:miter lim="800000"/>
                <a:headEnd/>
                <a:tailEnd/>
              </a:ln>
            </p:spPr>
            <p:txBody>
              <a:bodyPr lIns="0" tIns="0" rIns="0" bIns="0">
                <a:spAutoFit/>
              </a:bodyPr>
              <a:lstStyle/>
              <a:p>
                <a:pPr eaLnBrk="1" hangingPunct="1"/>
                <a:r>
                  <a:rPr lang="en-GB" altLang="en-US" sz="1400" b="1">
                    <a:solidFill>
                      <a:srgbClr val="000000"/>
                    </a:solidFill>
                    <a:latin typeface="Trebuchet MS" pitchFamily="34" charset="0"/>
                  </a:rPr>
                  <a:t>Storage Services</a:t>
                </a:r>
                <a:endParaRPr lang="en-GB" altLang="en-US">
                  <a:latin typeface="Trebuchet MS" pitchFamily="34" charset="0"/>
                </a:endParaRPr>
              </a:p>
            </p:txBody>
          </p:sp>
          <p:sp>
            <p:nvSpPr>
              <p:cNvPr id="19504" name="Rectangle 57"/>
              <p:cNvSpPr>
                <a:spLocks noChangeArrowheads="1"/>
              </p:cNvSpPr>
              <p:nvPr/>
            </p:nvSpPr>
            <p:spPr bwMode="auto">
              <a:xfrm>
                <a:off x="2843213" y="3787774"/>
                <a:ext cx="2205037" cy="235393"/>
              </a:xfrm>
              <a:prstGeom prst="rect">
                <a:avLst/>
              </a:prstGeom>
              <a:noFill/>
              <a:ln w="9525">
                <a:noFill/>
                <a:miter lim="800000"/>
                <a:headEnd/>
                <a:tailEnd/>
              </a:ln>
            </p:spPr>
            <p:txBody>
              <a:bodyPr lIns="0" tIns="0" rIns="0" bIns="0">
                <a:spAutoFit/>
              </a:bodyPr>
              <a:lstStyle/>
              <a:p>
                <a:pPr eaLnBrk="1" hangingPunct="1"/>
                <a:r>
                  <a:rPr lang="en-GB" altLang="en-US" sz="1400" b="1">
                    <a:solidFill>
                      <a:srgbClr val="0000FF"/>
                    </a:solidFill>
                    <a:latin typeface="Trebuchet MS" pitchFamily="34" charset="0"/>
                  </a:rPr>
                  <a:t>Logistics &amp; VC Services</a:t>
                </a:r>
                <a:endParaRPr lang="en-GB" altLang="en-US">
                  <a:latin typeface="Trebuchet MS" pitchFamily="34" charset="0"/>
                </a:endParaRPr>
              </a:p>
            </p:txBody>
          </p:sp>
          <p:sp>
            <p:nvSpPr>
              <p:cNvPr id="57" name="Freeform 58"/>
              <p:cNvSpPr>
                <a:spLocks noEditPoints="1"/>
              </p:cNvSpPr>
              <p:nvPr/>
            </p:nvSpPr>
            <p:spPr bwMode="auto">
              <a:xfrm>
                <a:off x="3574070" y="3967562"/>
                <a:ext cx="141027" cy="293099"/>
              </a:xfrm>
              <a:custGeom>
                <a:avLst/>
                <a:gdLst>
                  <a:gd name="T0" fmla="*/ 30 w 89"/>
                  <a:gd name="T1" fmla="*/ 176 h 176"/>
                  <a:gd name="T2" fmla="*/ 30 w 89"/>
                  <a:gd name="T3" fmla="*/ 70 h 176"/>
                  <a:gd name="T4" fmla="*/ 59 w 89"/>
                  <a:gd name="T5" fmla="*/ 70 h 176"/>
                  <a:gd name="T6" fmla="*/ 59 w 89"/>
                  <a:gd name="T7" fmla="*/ 176 h 176"/>
                  <a:gd name="T8" fmla="*/ 30 w 89"/>
                  <a:gd name="T9" fmla="*/ 176 h 176"/>
                  <a:gd name="T10" fmla="*/ 0 w 89"/>
                  <a:gd name="T11" fmla="*/ 84 h 176"/>
                  <a:gd name="T12" fmla="*/ 44 w 89"/>
                  <a:gd name="T13" fmla="*/ 0 h 176"/>
                  <a:gd name="T14" fmla="*/ 89 w 89"/>
                  <a:gd name="T15" fmla="*/ 84 h 176"/>
                  <a:gd name="T16" fmla="*/ 0 w 89"/>
                  <a:gd name="T17" fmla="*/ 84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176"/>
                  <a:gd name="T29" fmla="*/ 89 w 89"/>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176">
                    <a:moveTo>
                      <a:pt x="30" y="176"/>
                    </a:moveTo>
                    <a:lnTo>
                      <a:pt x="30" y="70"/>
                    </a:lnTo>
                    <a:lnTo>
                      <a:pt x="59" y="70"/>
                    </a:lnTo>
                    <a:lnTo>
                      <a:pt x="59" y="176"/>
                    </a:lnTo>
                    <a:lnTo>
                      <a:pt x="30" y="176"/>
                    </a:lnTo>
                    <a:close/>
                    <a:moveTo>
                      <a:pt x="0" y="84"/>
                    </a:moveTo>
                    <a:lnTo>
                      <a:pt x="44" y="0"/>
                    </a:lnTo>
                    <a:lnTo>
                      <a:pt x="89" y="84"/>
                    </a:lnTo>
                    <a:lnTo>
                      <a:pt x="0" y="84"/>
                    </a:lnTo>
                    <a:close/>
                  </a:path>
                </a:pathLst>
              </a:custGeom>
              <a:solidFill>
                <a:srgbClr val="000000"/>
              </a:solidFill>
              <a:ln w="3175" cap="flat">
                <a:solidFill>
                  <a:srgbClr val="000000"/>
                </a:solidFill>
                <a:prstDash val="solid"/>
                <a:bevel/>
                <a:headEnd/>
                <a:tailEnd/>
              </a:ln>
            </p:spPr>
            <p:txBody>
              <a:bodyPr/>
              <a:lstStyle/>
              <a:p>
                <a:pPr eaLnBrk="1" fontAlgn="auto" hangingPunct="1">
                  <a:spcBef>
                    <a:spcPts val="0"/>
                  </a:spcBef>
                  <a:spcAft>
                    <a:spcPts val="0"/>
                  </a:spcAft>
                  <a:defRPr/>
                </a:pPr>
                <a:endParaRPr lang="en-US">
                  <a:latin typeface="+mj-lt"/>
                </a:endParaRPr>
              </a:p>
            </p:txBody>
          </p:sp>
          <p:sp>
            <p:nvSpPr>
              <p:cNvPr id="19506" name="Rectangle 16"/>
              <p:cNvSpPr>
                <a:spLocks noChangeArrowheads="1"/>
              </p:cNvSpPr>
              <p:nvPr/>
            </p:nvSpPr>
            <p:spPr bwMode="auto">
              <a:xfrm>
                <a:off x="1281630" y="2997200"/>
                <a:ext cx="793158" cy="470785"/>
              </a:xfrm>
              <a:prstGeom prst="rect">
                <a:avLst/>
              </a:prstGeom>
              <a:noFill/>
              <a:ln w="9525">
                <a:noFill/>
                <a:miter lim="800000"/>
                <a:headEnd/>
                <a:tailEnd/>
              </a:ln>
            </p:spPr>
            <p:txBody>
              <a:bodyPr wrap="none" lIns="0" tIns="0" rIns="0" bIns="0">
                <a:spAutoFit/>
              </a:bodyPr>
              <a:lstStyle/>
              <a:p>
                <a:pPr eaLnBrk="1" hangingPunct="1"/>
                <a:r>
                  <a:rPr lang="en-GB" altLang="en-US" sz="1400" b="1">
                    <a:solidFill>
                      <a:srgbClr val="000000"/>
                    </a:solidFill>
                    <a:latin typeface="Trebuchet MS" pitchFamily="34" charset="0"/>
                  </a:rPr>
                  <a:t>Input</a:t>
                </a:r>
              </a:p>
              <a:p>
                <a:pPr eaLnBrk="1" hangingPunct="1"/>
                <a:r>
                  <a:rPr lang="en-GB" altLang="en-US" sz="1400" b="1">
                    <a:solidFill>
                      <a:srgbClr val="000000"/>
                    </a:solidFill>
                    <a:latin typeface="Trebuchet MS" pitchFamily="34" charset="0"/>
                  </a:rPr>
                  <a:t>Suppliers</a:t>
                </a:r>
                <a:endParaRPr lang="en-GB" altLang="en-US">
                  <a:latin typeface="Trebuchet MS" pitchFamily="34" charset="0"/>
                </a:endParaRPr>
              </a:p>
            </p:txBody>
          </p:sp>
          <p:sp>
            <p:nvSpPr>
              <p:cNvPr id="19507" name="Rectangle 36"/>
              <p:cNvSpPr>
                <a:spLocks noChangeArrowheads="1"/>
              </p:cNvSpPr>
              <p:nvPr/>
            </p:nvSpPr>
            <p:spPr bwMode="auto">
              <a:xfrm>
                <a:off x="3059113" y="4437063"/>
                <a:ext cx="1854564" cy="269020"/>
              </a:xfrm>
              <a:prstGeom prst="rect">
                <a:avLst/>
              </a:prstGeom>
              <a:noFill/>
              <a:ln w="9525">
                <a:noFill/>
                <a:miter lim="800000"/>
                <a:headEnd/>
                <a:tailEnd/>
              </a:ln>
            </p:spPr>
            <p:txBody>
              <a:bodyPr wrap="none" lIns="0" tIns="0" rIns="0" bIns="0">
                <a:spAutoFit/>
              </a:bodyPr>
              <a:lstStyle/>
              <a:p>
                <a:pPr eaLnBrk="1" hangingPunct="1"/>
                <a:r>
                  <a:rPr lang="en-GB" altLang="en-US" sz="1600" b="1">
                    <a:solidFill>
                      <a:srgbClr val="000000"/>
                    </a:solidFill>
                    <a:latin typeface="Trebuchet MS" pitchFamily="34" charset="0"/>
                  </a:rPr>
                  <a:t>Financial  Services</a:t>
                </a:r>
                <a:endParaRPr lang="en-GB" altLang="en-US" sz="1600">
                  <a:latin typeface="Trebuchet MS" pitchFamily="34" charset="0"/>
                </a:endParaRPr>
              </a:p>
            </p:txBody>
          </p:sp>
        </p:grpSp>
      </p:grpSp>
      <p:sp>
        <p:nvSpPr>
          <p:cNvPr id="1024" name="TextBox 1023"/>
          <p:cNvSpPr txBox="1"/>
          <p:nvPr/>
        </p:nvSpPr>
        <p:spPr>
          <a:xfrm>
            <a:off x="972589" y="309764"/>
            <a:ext cx="10274531" cy="646331"/>
          </a:xfrm>
          <a:prstGeom prst="rect">
            <a:avLst/>
          </a:prstGeom>
          <a:noFill/>
        </p:spPr>
        <p:txBody>
          <a:bodyPr wrap="square">
            <a:spAutoFit/>
          </a:bodyPr>
          <a:lstStyle/>
          <a:p>
            <a:pPr algn="ctr" eaLnBrk="1" fontAlgn="auto" hangingPunct="1">
              <a:spcBef>
                <a:spcPts val="0"/>
              </a:spcBef>
              <a:spcAft>
                <a:spcPts val="0"/>
              </a:spcAft>
              <a:defRPr/>
            </a:pPr>
            <a:r>
              <a:rPr lang="en-US" sz="3600" dirty="0">
                <a:latin typeface="+mj-lt"/>
                <a:ea typeface="+mj-ea"/>
                <a:cs typeface="+mj-cs"/>
              </a:rPr>
              <a:t>All stakeholders have a role in </a:t>
            </a:r>
            <a:r>
              <a:rPr lang="en-US" sz="3600" dirty="0" smtClean="0">
                <a:latin typeface="+mj-lt"/>
                <a:ea typeface="+mj-ea"/>
                <a:cs typeface="+mj-cs"/>
              </a:rPr>
              <a:t>VCF </a:t>
            </a:r>
            <a:r>
              <a:rPr lang="en-US" sz="3600" dirty="0" smtClean="0">
                <a:latin typeface="+mj-lt"/>
                <a:ea typeface="+mj-ea"/>
                <a:cs typeface="+mj-cs"/>
              </a:rPr>
              <a:t>management</a:t>
            </a:r>
            <a:endParaRPr lang="en-GB" sz="3600" dirty="0">
              <a:latin typeface="+mj-lt"/>
              <a:ea typeface="+mj-ea"/>
              <a:cs typeface="+mj-cs"/>
            </a:endParaRPr>
          </a:p>
        </p:txBody>
      </p:sp>
      <p:sp>
        <p:nvSpPr>
          <p:cNvPr id="19460" name="TextBox 3"/>
          <p:cNvSpPr txBox="1">
            <a:spLocks noChangeArrowheads="1"/>
          </p:cNvSpPr>
          <p:nvPr/>
        </p:nvSpPr>
        <p:spPr bwMode="auto">
          <a:xfrm>
            <a:off x="3405188" y="1960563"/>
            <a:ext cx="4846637" cy="369887"/>
          </a:xfrm>
          <a:prstGeom prst="rect">
            <a:avLst/>
          </a:prstGeom>
          <a:noFill/>
          <a:ln w="9525">
            <a:noFill/>
            <a:miter lim="800000"/>
            <a:headEnd/>
            <a:tailEnd/>
          </a:ln>
        </p:spPr>
        <p:txBody>
          <a:bodyPr>
            <a:spAutoFit/>
          </a:bodyPr>
          <a:lstStyle/>
          <a:p>
            <a:pPr algn="ctr" eaLnBrk="1" hangingPunct="1"/>
            <a:r>
              <a:rPr lang="en-US" altLang="en-US" b="1">
                <a:solidFill>
                  <a:srgbClr val="FFFF00"/>
                </a:solidFill>
              </a:rPr>
              <a:t>Systemic risks</a:t>
            </a:r>
            <a:endParaRPr lang="en-GB" altLang="en-US" b="1">
              <a:solidFill>
                <a:srgbClr val="FFFF00"/>
              </a:solidFill>
            </a:endParaRPr>
          </a:p>
        </p:txBody>
      </p:sp>
      <p:cxnSp>
        <p:nvCxnSpPr>
          <p:cNvPr id="62" name="Straight Arrow Connector 61"/>
          <p:cNvCxnSpPr/>
          <p:nvPr/>
        </p:nvCxnSpPr>
        <p:spPr>
          <a:xfrm flipH="1">
            <a:off x="3671888" y="2160588"/>
            <a:ext cx="1266825" cy="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6705600" y="2149475"/>
            <a:ext cx="1608138" cy="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463" name="TextBox 67"/>
          <p:cNvSpPr txBox="1">
            <a:spLocks noChangeArrowheads="1"/>
          </p:cNvSpPr>
          <p:nvPr/>
        </p:nvSpPr>
        <p:spPr bwMode="auto">
          <a:xfrm>
            <a:off x="2873375" y="2330450"/>
            <a:ext cx="5619750" cy="368300"/>
          </a:xfrm>
          <a:prstGeom prst="rect">
            <a:avLst/>
          </a:prstGeom>
          <a:noFill/>
          <a:ln w="9525">
            <a:noFill/>
            <a:miter lim="800000"/>
            <a:headEnd/>
            <a:tailEnd/>
          </a:ln>
        </p:spPr>
        <p:txBody>
          <a:bodyPr>
            <a:spAutoFit/>
          </a:bodyPr>
          <a:lstStyle/>
          <a:p>
            <a:pPr algn="ctr" eaLnBrk="1" hangingPunct="1"/>
            <a:r>
              <a:rPr lang="en-US" altLang="en-US" b="1">
                <a:solidFill>
                  <a:srgbClr val="C00000"/>
                </a:solidFill>
              </a:rPr>
              <a:t>Regional and idiosyncratic risks</a:t>
            </a:r>
            <a:endParaRPr lang="en-GB" altLang="en-US" b="1">
              <a:solidFill>
                <a:srgbClr val="C00000"/>
              </a:solidFill>
            </a:endParaRPr>
          </a:p>
        </p:txBody>
      </p:sp>
      <p:cxnSp>
        <p:nvCxnSpPr>
          <p:cNvPr id="71" name="Straight Arrow Connector 70"/>
          <p:cNvCxnSpPr/>
          <p:nvPr/>
        </p:nvCxnSpPr>
        <p:spPr>
          <a:xfrm flipH="1">
            <a:off x="3232150" y="2538413"/>
            <a:ext cx="498475" cy="38417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961063" y="2651125"/>
            <a:ext cx="0" cy="271463"/>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957763" y="2647950"/>
            <a:ext cx="0" cy="3048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3873500" y="2647950"/>
            <a:ext cx="223838" cy="3048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6800850" y="2647950"/>
            <a:ext cx="17463" cy="28892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7510463" y="2632075"/>
            <a:ext cx="244475" cy="290513"/>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7596188" y="2538413"/>
            <a:ext cx="1139825" cy="3810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471" name="Slide Number Placeholder 3"/>
          <p:cNvSpPr txBox="1">
            <a:spLocks/>
          </p:cNvSpPr>
          <p:nvPr/>
        </p:nvSpPr>
        <p:spPr bwMode="auto">
          <a:xfrm>
            <a:off x="9205913" y="6154738"/>
            <a:ext cx="431800" cy="360362"/>
          </a:xfrm>
          <a:prstGeom prst="rect">
            <a:avLst/>
          </a:prstGeom>
          <a:noFill/>
          <a:ln w="9525">
            <a:noFill/>
            <a:miter lim="800000"/>
            <a:headEnd/>
            <a:tailEnd/>
          </a:ln>
        </p:spPr>
        <p:txBody>
          <a:bodyPr/>
          <a:lstStyle/>
          <a:p>
            <a:pPr eaLnBrk="1" hangingPunct="1"/>
            <a:fld id="{1EA48DC0-7A05-423C-8367-4987406CADF6}" type="slidenum">
              <a:rPr lang="en-GB" altLang="en-US" sz="1000">
                <a:solidFill>
                  <a:srgbClr val="7F7F7F"/>
                </a:solidFill>
                <a:latin typeface="MetaBold-Roman"/>
                <a:cs typeface="Arial" pitchFamily="34" charset="0"/>
              </a:rPr>
              <a:pPr eaLnBrk="1" hangingPunct="1"/>
              <a:t>10</a:t>
            </a:fld>
            <a:endParaRPr lang="en-GB" altLang="en-US" sz="1000">
              <a:solidFill>
                <a:srgbClr val="7F7F7F"/>
              </a:solidFill>
              <a:latin typeface="MetaBold-Roman"/>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2"/>
          <p:cNvSpPr>
            <a:spLocks noGrp="1"/>
          </p:cNvSpPr>
          <p:nvPr>
            <p:ph type="title"/>
          </p:nvPr>
        </p:nvSpPr>
        <p:spPr>
          <a:xfrm>
            <a:off x="2174875" y="684213"/>
            <a:ext cx="7664450" cy="792162"/>
          </a:xfrm>
        </p:spPr>
        <p:txBody>
          <a:bodyPr/>
          <a:lstStyle/>
          <a:p>
            <a:pPr eaLnBrk="1" hangingPunct="1"/>
            <a:r>
              <a:rPr lang="en-US" altLang="en-US" sz="3600" dirty="0" smtClean="0"/>
              <a:t>V</a:t>
            </a:r>
            <a:r>
              <a:rPr lang="en-US" altLang="en-US" dirty="0" smtClean="0"/>
              <a:t>alue </a:t>
            </a:r>
            <a:r>
              <a:rPr lang="en-US" altLang="en-US" dirty="0" smtClean="0"/>
              <a:t>chain </a:t>
            </a:r>
            <a:r>
              <a:rPr lang="en-US" altLang="en-US" dirty="0" smtClean="0"/>
              <a:t>finance approach</a:t>
            </a:r>
            <a:endParaRPr lang="en-GB" altLang="en-US" dirty="0" smtClean="0"/>
          </a:p>
        </p:txBody>
      </p:sp>
      <p:sp>
        <p:nvSpPr>
          <p:cNvPr id="5" name="Rectangle 7"/>
          <p:cNvSpPr txBox="1">
            <a:spLocks noChangeArrowheads="1"/>
          </p:cNvSpPr>
          <p:nvPr/>
        </p:nvSpPr>
        <p:spPr>
          <a:xfrm>
            <a:off x="1297172" y="1484313"/>
            <a:ext cx="9473609" cy="4670425"/>
          </a:xfrm>
          <a:prstGeom prst="rect">
            <a:avLst/>
          </a:prstGeom>
        </p:spPr>
        <p:txBody>
          <a:bodyPr/>
          <a:lstStyle>
            <a:lvl1pPr marL="0" indent="0" algn="l" rtl="0" eaLnBrk="0" fontAlgn="base" hangingPunct="0">
              <a:spcBef>
                <a:spcPct val="20000"/>
              </a:spcBef>
              <a:spcAft>
                <a:spcPct val="0"/>
              </a:spcAft>
              <a:buFontTx/>
              <a:buNone/>
              <a:defRPr sz="20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ts val="1200"/>
              </a:spcBef>
              <a:defRPr/>
            </a:pPr>
            <a:r>
              <a:rPr lang="en-US" altLang="zh-TW" sz="2400" kern="0" dirty="0" smtClean="0">
                <a:latin typeface="+mj-lt"/>
              </a:rPr>
              <a:t>VCF </a:t>
            </a:r>
            <a:r>
              <a:rPr lang="en-US" altLang="zh-TW" sz="2400" kern="0" dirty="0">
                <a:latin typeface="+mj-lt"/>
              </a:rPr>
              <a:t>is an approach with application of selected instruments and adaptions based upon:</a:t>
            </a:r>
          </a:p>
          <a:p>
            <a:pPr marL="457200" indent="-457200" eaLnBrk="1" hangingPunct="1">
              <a:lnSpc>
                <a:spcPct val="90000"/>
              </a:lnSpc>
              <a:spcBef>
                <a:spcPts val="1200"/>
              </a:spcBef>
              <a:buFont typeface="Wingdings" panose="05000000000000000000" pitchFamily="2" charset="2"/>
              <a:buChar char="Ø"/>
              <a:defRPr/>
            </a:pPr>
            <a:r>
              <a:rPr lang="en-US" altLang="zh-TW" sz="2400" b="1" kern="0" dirty="0">
                <a:solidFill>
                  <a:srgbClr val="C00000"/>
                </a:solidFill>
                <a:latin typeface="+mj-lt"/>
              </a:rPr>
              <a:t>A chain focus </a:t>
            </a:r>
            <a:r>
              <a:rPr lang="en-US" altLang="zh-TW" sz="2400" kern="0" dirty="0">
                <a:latin typeface="+mj-lt"/>
              </a:rPr>
              <a:t>– looking at all actors, processes and markets of the chain</a:t>
            </a:r>
          </a:p>
          <a:p>
            <a:pPr marL="457200" indent="-457200" eaLnBrk="1" hangingPunct="1">
              <a:lnSpc>
                <a:spcPct val="90000"/>
              </a:lnSpc>
              <a:spcBef>
                <a:spcPts val="1200"/>
              </a:spcBef>
              <a:buFont typeface="Wingdings" panose="05000000000000000000" pitchFamily="2" charset="2"/>
              <a:buChar char="Ø"/>
              <a:defRPr/>
            </a:pPr>
            <a:r>
              <a:rPr lang="en-US" altLang="zh-TW" sz="2400" b="1" kern="0" dirty="0">
                <a:solidFill>
                  <a:srgbClr val="C00000"/>
                </a:solidFill>
                <a:latin typeface="+mj-lt"/>
              </a:rPr>
              <a:t>A transaction focus</a:t>
            </a:r>
            <a:r>
              <a:rPr lang="en-US" altLang="zh-TW" sz="2400" kern="0" dirty="0">
                <a:latin typeface="+mj-lt"/>
              </a:rPr>
              <a:t> – product and cash flow and its opportunities and risks</a:t>
            </a:r>
          </a:p>
          <a:p>
            <a:pPr marL="457200" indent="-457200" eaLnBrk="1" hangingPunct="1">
              <a:lnSpc>
                <a:spcPct val="90000"/>
              </a:lnSpc>
              <a:spcBef>
                <a:spcPts val="1200"/>
              </a:spcBef>
              <a:buFont typeface="Wingdings" panose="05000000000000000000" pitchFamily="2" charset="2"/>
              <a:buChar char="Ø"/>
              <a:defRPr/>
            </a:pPr>
            <a:r>
              <a:rPr lang="en-US" altLang="zh-TW" sz="2400" b="1" kern="0" dirty="0">
                <a:solidFill>
                  <a:srgbClr val="C00000"/>
                </a:solidFill>
                <a:latin typeface="+mj-lt"/>
              </a:rPr>
              <a:t>Risk mitigation and efficiency </a:t>
            </a:r>
            <a:r>
              <a:rPr lang="en-US" altLang="zh-TW" sz="2400" kern="0" dirty="0">
                <a:latin typeface="+mj-lt"/>
              </a:rPr>
              <a:t>– lending on the strength of those with stronger backing </a:t>
            </a:r>
          </a:p>
          <a:p>
            <a:pPr marL="457200" indent="-457200" eaLnBrk="1" hangingPunct="1">
              <a:lnSpc>
                <a:spcPct val="90000"/>
              </a:lnSpc>
              <a:spcBef>
                <a:spcPts val="1200"/>
              </a:spcBef>
              <a:buFont typeface="Wingdings" panose="05000000000000000000" pitchFamily="2" charset="2"/>
              <a:buChar char="Ø"/>
              <a:defRPr/>
            </a:pPr>
            <a:r>
              <a:rPr lang="en-US" altLang="zh-TW" sz="2400" b="1" kern="0" dirty="0">
                <a:solidFill>
                  <a:srgbClr val="C00000"/>
                </a:solidFill>
                <a:latin typeface="+mj-lt"/>
              </a:rPr>
              <a:t>Direct and indirect financing </a:t>
            </a:r>
            <a:r>
              <a:rPr lang="en-US" altLang="zh-TW" sz="2400" kern="0" dirty="0">
                <a:latin typeface="+mj-lt"/>
              </a:rPr>
              <a:t>-- according to efficiency, often with in-kind disbursements and payments at point of sale</a:t>
            </a:r>
          </a:p>
          <a:p>
            <a:pPr marL="457200" indent="-457200" eaLnBrk="1" hangingPunct="1">
              <a:lnSpc>
                <a:spcPct val="90000"/>
              </a:lnSpc>
              <a:buFontTx/>
              <a:buAutoNum type="arabicPeriod"/>
              <a:defRPr/>
            </a:pPr>
            <a:endParaRPr lang="en-GB" sz="2400" kern="0" dirty="0">
              <a:ea typeface="PMingLiU" pitchFamily="18" charset="-120"/>
            </a:endParaRPr>
          </a:p>
        </p:txBody>
      </p:sp>
      <p:sp>
        <p:nvSpPr>
          <p:cNvPr id="20484" name="Slide Number Placeholder 3"/>
          <p:cNvSpPr txBox="1">
            <a:spLocks/>
          </p:cNvSpPr>
          <p:nvPr/>
        </p:nvSpPr>
        <p:spPr bwMode="auto">
          <a:xfrm>
            <a:off x="9205913" y="6154738"/>
            <a:ext cx="431800" cy="360362"/>
          </a:xfrm>
          <a:prstGeom prst="rect">
            <a:avLst/>
          </a:prstGeom>
          <a:noFill/>
          <a:ln w="9525">
            <a:noFill/>
            <a:miter lim="800000"/>
            <a:headEnd/>
            <a:tailEnd/>
          </a:ln>
        </p:spPr>
        <p:txBody>
          <a:bodyPr/>
          <a:lstStyle/>
          <a:p>
            <a:pPr eaLnBrk="1" hangingPunct="1"/>
            <a:fld id="{C8E623CF-101F-4BB5-BC2B-10A800119DE3}" type="slidenum">
              <a:rPr lang="en-GB" altLang="en-US" sz="1000">
                <a:solidFill>
                  <a:srgbClr val="7F7F7F"/>
                </a:solidFill>
                <a:latin typeface="MetaBold-Roman"/>
                <a:cs typeface="Arial" pitchFamily="34" charset="0"/>
              </a:rPr>
              <a:pPr eaLnBrk="1" hangingPunct="1"/>
              <a:t>11</a:t>
            </a:fld>
            <a:endParaRPr lang="en-GB" altLang="en-US" sz="1000">
              <a:solidFill>
                <a:srgbClr val="7F7F7F"/>
              </a:solidFill>
              <a:latin typeface="MetaBold-Roman"/>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16"/>
          <p:cNvSpPr>
            <a:spLocks noGrp="1" noChangeArrowheads="1"/>
          </p:cNvSpPr>
          <p:nvPr>
            <p:ph type="sldNum" sz="quarter" idx="12"/>
          </p:nvPr>
        </p:nvSpPr>
        <p:spPr bwMode="auto">
          <a:xfrm>
            <a:off x="838200" y="6356350"/>
            <a:ext cx="2743200" cy="365125"/>
          </a:xfrm>
          <a:noFill/>
          <a:ln>
            <a:miter lim="800000"/>
            <a:headEnd/>
            <a:tailEnd/>
          </a:ln>
        </p:spPr>
        <p:txBody>
          <a:bodyPr/>
          <a:lstStyle/>
          <a:p>
            <a:pPr algn="l" eaLnBrk="0" hangingPunct="0"/>
            <a:fld id="{5755E842-DB4E-4AAF-9275-35699F638D23}" type="slidenum">
              <a:rPr lang="en-GB" altLang="en-US" sz="1400" smtClean="0">
                <a:solidFill>
                  <a:schemeClr val="tx1"/>
                </a:solidFill>
                <a:latin typeface="Arial" pitchFamily="34" charset="0"/>
              </a:rPr>
              <a:pPr algn="l" eaLnBrk="0" hangingPunct="0"/>
              <a:t>12</a:t>
            </a:fld>
            <a:endParaRPr lang="en-GB" altLang="en-US" sz="1400" smtClean="0">
              <a:solidFill>
                <a:schemeClr val="tx1"/>
              </a:solidFill>
              <a:latin typeface="Arial" pitchFamily="34" charset="0"/>
            </a:endParaRPr>
          </a:p>
        </p:txBody>
      </p:sp>
      <p:sp>
        <p:nvSpPr>
          <p:cNvPr id="21507" name="Rectangle 3"/>
          <p:cNvSpPr>
            <a:spLocks noGrp="1" noChangeArrowheads="1"/>
          </p:cNvSpPr>
          <p:nvPr>
            <p:ph type="title"/>
          </p:nvPr>
        </p:nvSpPr>
        <p:spPr>
          <a:xfrm>
            <a:off x="2979020" y="259829"/>
            <a:ext cx="6916853" cy="515937"/>
          </a:xfrm>
        </p:spPr>
        <p:txBody>
          <a:bodyPr/>
          <a:lstStyle/>
          <a:p>
            <a:pPr eaLnBrk="1" hangingPunct="1"/>
            <a:r>
              <a:rPr lang="en-US" altLang="en-US" sz="3600" dirty="0" smtClean="0"/>
              <a:t>Value chain business models</a:t>
            </a:r>
            <a:endParaRPr lang="en-GB" altLang="en-US" sz="3600" dirty="0" smtClean="0"/>
          </a:p>
        </p:txBody>
      </p:sp>
      <p:sp>
        <p:nvSpPr>
          <p:cNvPr id="2" name="Rectangle 4"/>
          <p:cNvSpPr>
            <a:spLocks noGrp="1" noChangeArrowheads="1"/>
          </p:cNvSpPr>
          <p:nvPr>
            <p:ph idx="1"/>
          </p:nvPr>
        </p:nvSpPr>
        <p:spPr>
          <a:xfrm>
            <a:off x="846512" y="1518054"/>
            <a:ext cx="10515600" cy="4351338"/>
          </a:xfrm>
        </p:spPr>
        <p:txBody>
          <a:bodyPr/>
          <a:lstStyle/>
          <a:p>
            <a:pPr marL="288925" indent="-288925">
              <a:buFont typeface="Arial" pitchFamily="34" charset="0"/>
              <a:buNone/>
              <a:defRPr/>
            </a:pPr>
            <a:r>
              <a:rPr lang="en-US" dirty="0" smtClean="0"/>
              <a:t>	Business models </a:t>
            </a:r>
            <a:r>
              <a:rPr lang="en-US" dirty="0" smtClean="0"/>
              <a:t>for agriculture and livestock value </a:t>
            </a:r>
            <a:r>
              <a:rPr lang="en-US" dirty="0" smtClean="0"/>
              <a:t>chains in terms of small holders can be divided into four types: </a:t>
            </a:r>
          </a:p>
          <a:p>
            <a:pPr marL="609600" indent="-609600">
              <a:buFont typeface="Arial" pitchFamily="34" charset="0"/>
              <a:buNone/>
              <a:defRPr/>
            </a:pPr>
            <a:endParaRPr lang="en-US" sz="1200" dirty="0"/>
          </a:p>
          <a:p>
            <a:pPr marL="728663" lvl="3" indent="-330200">
              <a:spcBef>
                <a:spcPct val="0"/>
              </a:spcBef>
              <a:buFont typeface="Wingdings" pitchFamily="2" charset="2"/>
              <a:buChar char="Ø"/>
              <a:defRPr/>
            </a:pPr>
            <a:r>
              <a:rPr lang="en-US" sz="2800" dirty="0"/>
              <a:t>Producer-driven </a:t>
            </a:r>
          </a:p>
          <a:p>
            <a:pPr marL="728663" lvl="3" indent="-330200">
              <a:spcBef>
                <a:spcPct val="0"/>
              </a:spcBef>
              <a:buFont typeface="Arial" pitchFamily="34" charset="0"/>
              <a:buNone/>
              <a:defRPr/>
            </a:pPr>
            <a:endParaRPr lang="en-US" sz="1000" dirty="0"/>
          </a:p>
          <a:p>
            <a:pPr marL="728663" lvl="3" indent="-330200">
              <a:spcBef>
                <a:spcPct val="0"/>
              </a:spcBef>
              <a:buFont typeface="Wingdings" pitchFamily="2" charset="2"/>
              <a:buChar char="Ø"/>
              <a:defRPr/>
            </a:pPr>
            <a:r>
              <a:rPr lang="en-US" sz="2800" dirty="0"/>
              <a:t>Buyer-driven</a:t>
            </a:r>
          </a:p>
          <a:p>
            <a:pPr marL="728663" lvl="3" indent="-330200">
              <a:spcBef>
                <a:spcPct val="0"/>
              </a:spcBef>
              <a:buFont typeface="Arial" pitchFamily="34" charset="0"/>
              <a:buNone/>
              <a:defRPr/>
            </a:pPr>
            <a:endParaRPr lang="en-US" sz="1000" dirty="0"/>
          </a:p>
          <a:p>
            <a:pPr marL="728663" lvl="3" indent="-330200">
              <a:spcBef>
                <a:spcPct val="0"/>
              </a:spcBef>
              <a:buFont typeface="Wingdings" pitchFamily="2" charset="2"/>
              <a:buChar char="Ø"/>
              <a:defRPr/>
            </a:pPr>
            <a:r>
              <a:rPr lang="en-US" sz="2800" dirty="0" smtClean="0"/>
              <a:t>Facilitated</a:t>
            </a:r>
            <a:endParaRPr lang="en-US" sz="2800" dirty="0"/>
          </a:p>
          <a:p>
            <a:pPr marL="728663" lvl="3" indent="-330200">
              <a:spcBef>
                <a:spcPct val="0"/>
              </a:spcBef>
              <a:buFont typeface="Arial" pitchFamily="34" charset="0"/>
              <a:buNone/>
              <a:defRPr/>
            </a:pPr>
            <a:endParaRPr lang="en-US" sz="1000" dirty="0"/>
          </a:p>
          <a:p>
            <a:pPr marL="728663" lvl="3" indent="-330200">
              <a:spcBef>
                <a:spcPct val="0"/>
              </a:spcBef>
              <a:buFont typeface="Wingdings" pitchFamily="2" charset="2"/>
              <a:buChar char="Ø"/>
              <a:defRPr/>
            </a:pPr>
            <a:r>
              <a:rPr lang="en-US" sz="2800" dirty="0"/>
              <a:t>Integrated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399175" y="338311"/>
            <a:ext cx="8015287" cy="734031"/>
          </a:xfrm>
        </p:spPr>
        <p:txBody>
          <a:bodyPr/>
          <a:lstStyle/>
          <a:p>
            <a:pPr eaLnBrk="1" hangingPunct="1"/>
            <a:r>
              <a:rPr lang="en-US" altLang="en-US" sz="3600" dirty="0" smtClean="0"/>
              <a:t>Benefits of Value Chain Finance</a:t>
            </a:r>
            <a:endParaRPr lang="en-GB" altLang="en-US" sz="3600" dirty="0" smtClean="0"/>
          </a:p>
        </p:txBody>
      </p:sp>
      <p:sp>
        <p:nvSpPr>
          <p:cNvPr id="23555" name="Rectangle 3"/>
          <p:cNvSpPr>
            <a:spLocks noGrp="1" noChangeArrowheads="1"/>
          </p:cNvSpPr>
          <p:nvPr>
            <p:ph type="body" idx="4294967295"/>
          </p:nvPr>
        </p:nvSpPr>
        <p:spPr>
          <a:xfrm>
            <a:off x="2028825" y="1360516"/>
            <a:ext cx="7924800" cy="3408363"/>
          </a:xfrm>
        </p:spPr>
        <p:txBody>
          <a:bodyPr/>
          <a:lstStyle/>
          <a:p>
            <a:pPr marL="0" indent="0" eaLnBrk="1" hangingPunct="1">
              <a:spcAft>
                <a:spcPts val="1200"/>
              </a:spcAft>
              <a:buFont typeface="Arial" pitchFamily="34" charset="0"/>
              <a:buNone/>
            </a:pPr>
            <a:r>
              <a:rPr lang="en-US" altLang="en-US" b="1" dirty="0" smtClean="0"/>
              <a:t>Value Chain Finance can i</a:t>
            </a:r>
            <a:r>
              <a:rPr lang="en-US" altLang="en-US" dirty="0" smtClean="0"/>
              <a:t>mprove the overall effectiveness and efficiency of the value chain by: </a:t>
            </a:r>
          </a:p>
          <a:p>
            <a:pPr lvl="1" eaLnBrk="1" hangingPunct="1">
              <a:spcAft>
                <a:spcPts val="1200"/>
              </a:spcAft>
            </a:pPr>
            <a:r>
              <a:rPr lang="en-US" altLang="en-US" sz="2800" dirty="0" smtClean="0"/>
              <a:t>using relationships along the value chain</a:t>
            </a:r>
          </a:p>
          <a:p>
            <a:pPr lvl="1" eaLnBrk="1" hangingPunct="1">
              <a:spcAft>
                <a:spcPts val="1200"/>
              </a:spcAft>
            </a:pPr>
            <a:r>
              <a:rPr lang="en-US" altLang="en-US" sz="2800" dirty="0" smtClean="0"/>
              <a:t>mitigating risks and constraints</a:t>
            </a:r>
          </a:p>
          <a:p>
            <a:pPr lvl="1" eaLnBrk="1" hangingPunct="1">
              <a:spcAft>
                <a:spcPts val="1200"/>
              </a:spcAft>
            </a:pPr>
            <a:r>
              <a:rPr lang="en-US" altLang="en-US" sz="2800" dirty="0" smtClean="0"/>
              <a:t>exploring business-financial institutions strategic partnering</a:t>
            </a:r>
          </a:p>
        </p:txBody>
      </p:sp>
      <p:sp>
        <p:nvSpPr>
          <p:cNvPr id="207876" name="Rectangle 4"/>
          <p:cNvSpPr>
            <a:spLocks noChangeArrowheads="1"/>
          </p:cNvSpPr>
          <p:nvPr/>
        </p:nvSpPr>
        <p:spPr bwMode="auto">
          <a:xfrm>
            <a:off x="2030499" y="5054658"/>
            <a:ext cx="8064500" cy="1382713"/>
          </a:xfrm>
          <a:prstGeom prst="rect">
            <a:avLst/>
          </a:prstGeom>
          <a:noFill/>
          <a:ln w="9525">
            <a:solidFill>
              <a:srgbClr val="FFCC00"/>
            </a:solidFill>
            <a:miter lim="800000"/>
            <a:headEnd/>
            <a:tailEnd/>
          </a:ln>
          <a:effectLst/>
          <a:extLst/>
        </p:spPr>
        <p:txBody>
          <a:bodyPr>
            <a:spAutoFit/>
          </a:bodyPr>
          <a:lstStyle/>
          <a:p>
            <a:pPr eaLnBrk="1" fontAlgn="auto" hangingPunct="1">
              <a:spcBef>
                <a:spcPct val="20000"/>
              </a:spcBef>
              <a:spcAft>
                <a:spcPts val="1200"/>
              </a:spcAft>
              <a:buClr>
                <a:schemeClr val="hlink"/>
              </a:buClr>
              <a:buSzPct val="90000"/>
              <a:defRPr/>
            </a:pPr>
            <a:r>
              <a:rPr lang="en-US" altLang="en-US" sz="2800" i="1" dirty="0">
                <a:solidFill>
                  <a:schemeClr val="accent2">
                    <a:lumMod val="50000"/>
                  </a:schemeClr>
                </a:solidFill>
                <a:latin typeface="Brush Script MT" pitchFamily="66" charset="0"/>
              </a:rPr>
              <a:t>When designed well, value chain finance can increase the competitiveness of small </a:t>
            </a:r>
            <a:r>
              <a:rPr lang="en-US" altLang="en-US" sz="2800" i="1" dirty="0" smtClean="0">
                <a:solidFill>
                  <a:schemeClr val="accent2">
                    <a:lumMod val="50000"/>
                  </a:schemeClr>
                </a:solidFill>
                <a:latin typeface="Brush Script MT" pitchFamily="66" charset="0"/>
              </a:rPr>
              <a:t>producers and herders, </a:t>
            </a:r>
            <a:r>
              <a:rPr lang="en-US" altLang="en-US" sz="2800" i="1" dirty="0">
                <a:solidFill>
                  <a:schemeClr val="accent2">
                    <a:lumMod val="50000"/>
                  </a:schemeClr>
                </a:solidFill>
                <a:latin typeface="Brush Script MT" pitchFamily="66" charset="0"/>
              </a:rPr>
              <a:t>as well as </a:t>
            </a:r>
            <a:r>
              <a:rPr lang="en-US" altLang="en-US" sz="2800" i="1" dirty="0" smtClean="0">
                <a:solidFill>
                  <a:schemeClr val="accent2">
                    <a:lumMod val="50000"/>
                  </a:schemeClr>
                </a:solidFill>
                <a:latin typeface="Brush Script MT" pitchFamily="66" charset="0"/>
              </a:rPr>
              <a:t>the </a:t>
            </a:r>
            <a:r>
              <a:rPr lang="en-US" altLang="en-US" sz="2800" i="1" dirty="0">
                <a:solidFill>
                  <a:schemeClr val="accent2">
                    <a:lumMod val="50000"/>
                  </a:schemeClr>
                </a:solidFill>
                <a:latin typeface="Brush Script MT" pitchFamily="66" charset="0"/>
              </a:rPr>
              <a:t>range of </a:t>
            </a:r>
            <a:r>
              <a:rPr lang="en-US" altLang="en-US" sz="2800" i="1" dirty="0" smtClean="0">
                <a:solidFill>
                  <a:schemeClr val="accent2">
                    <a:lumMod val="50000"/>
                  </a:schemeClr>
                </a:solidFill>
                <a:latin typeface="Brush Script MT" pitchFamily="66" charset="0"/>
              </a:rPr>
              <a:t>livestock agribusiness enterprises linked with them.</a:t>
            </a:r>
            <a:endParaRPr lang="en-GB" altLang="en-US" sz="2800" i="1" dirty="0">
              <a:solidFill>
                <a:schemeClr val="accent2">
                  <a:lumMod val="50000"/>
                </a:schemeClr>
              </a:solidFill>
              <a:latin typeface="Brush Script MT"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365126"/>
            <a:ext cx="10515600" cy="881784"/>
          </a:xfrm>
        </p:spPr>
        <p:txBody>
          <a:bodyPr/>
          <a:lstStyle/>
          <a:p>
            <a:r>
              <a:rPr lang="en-US" altLang="en-US" sz="3600" dirty="0" smtClean="0"/>
              <a:t>Who benefits from value chain finance?</a:t>
            </a:r>
          </a:p>
        </p:txBody>
      </p:sp>
      <p:sp>
        <p:nvSpPr>
          <p:cNvPr id="22531" name="Rectangle 3"/>
          <p:cNvSpPr>
            <a:spLocks noGrp="1" noChangeArrowheads="1"/>
          </p:cNvSpPr>
          <p:nvPr>
            <p:ph idx="1"/>
          </p:nvPr>
        </p:nvSpPr>
        <p:spPr>
          <a:xfrm>
            <a:off x="788324" y="1518054"/>
            <a:ext cx="10515600" cy="4351338"/>
          </a:xfrm>
        </p:spPr>
        <p:txBody>
          <a:bodyPr/>
          <a:lstStyle/>
          <a:p>
            <a:pPr marL="533400" lvl="1" indent="-354013">
              <a:spcBef>
                <a:spcPct val="40000"/>
              </a:spcBef>
              <a:buClr>
                <a:srgbClr val="000000"/>
              </a:buClr>
              <a:buFontTx/>
              <a:buChar char="•"/>
            </a:pPr>
            <a:r>
              <a:rPr lang="en-GB" altLang="en-US" sz="2800" dirty="0" smtClean="0"/>
              <a:t>What are the potential benefits of a value chain approach?</a:t>
            </a:r>
          </a:p>
          <a:p>
            <a:pPr marL="1550988" lvl="2" indent="-457200">
              <a:spcBef>
                <a:spcPct val="40000"/>
              </a:spcBef>
              <a:buClr>
                <a:srgbClr val="000000"/>
              </a:buClr>
            </a:pPr>
            <a:r>
              <a:rPr lang="en-US" altLang="en-US" sz="2400" dirty="0" smtClean="0"/>
              <a:t>For livestock and producer organizations</a:t>
            </a:r>
          </a:p>
          <a:p>
            <a:pPr marL="1550988" lvl="2" indent="-457200">
              <a:spcBef>
                <a:spcPct val="40000"/>
              </a:spcBef>
              <a:buClr>
                <a:srgbClr val="000000"/>
              </a:buClr>
            </a:pPr>
            <a:r>
              <a:rPr lang="en-US" altLang="en-US" sz="2400" dirty="0"/>
              <a:t>For agribusiness </a:t>
            </a:r>
            <a:r>
              <a:rPr lang="en-US" altLang="en-US" sz="2400" dirty="0" smtClean="0"/>
              <a:t>firms – butcheries, meat </a:t>
            </a:r>
            <a:r>
              <a:rPr lang="en-US" altLang="en-US" sz="2400" dirty="0" err="1" smtClean="0"/>
              <a:t>retailrs</a:t>
            </a:r>
            <a:r>
              <a:rPr lang="en-US" altLang="en-US" sz="2400" dirty="0" smtClean="0"/>
              <a:t>, tanneries, shoemakers</a:t>
            </a:r>
            <a:endParaRPr lang="en-GB" altLang="en-US" sz="2400" dirty="0"/>
          </a:p>
          <a:p>
            <a:pPr marL="1550988" lvl="2" indent="-457200">
              <a:spcBef>
                <a:spcPct val="40000"/>
              </a:spcBef>
              <a:buClr>
                <a:srgbClr val="000000"/>
              </a:buClr>
            </a:pPr>
            <a:r>
              <a:rPr lang="en-GB" altLang="en-US" sz="2400" dirty="0" smtClean="0"/>
              <a:t>For financial Institutions</a:t>
            </a:r>
          </a:p>
          <a:p>
            <a:pPr marL="1550988" lvl="2" indent="-457200">
              <a:spcBef>
                <a:spcPct val="40000"/>
              </a:spcBef>
              <a:buClr>
                <a:srgbClr val="000000"/>
              </a:buClr>
            </a:pPr>
            <a:r>
              <a:rPr lang="en-GB" altLang="en-US" sz="2400" dirty="0" smtClean="0"/>
              <a:t>For governmental research and extension</a:t>
            </a:r>
          </a:p>
          <a:p>
            <a:pPr marL="533400" lvl="1" indent="-354013">
              <a:spcBef>
                <a:spcPct val="40000"/>
              </a:spcBef>
              <a:buClr>
                <a:srgbClr val="000000"/>
              </a:buClr>
              <a:buFontTx/>
              <a:buChar char="•"/>
            </a:pPr>
            <a:r>
              <a:rPr lang="en-GB" altLang="en-US" sz="2800" dirty="0" smtClean="0"/>
              <a:t>What are the main risks of focusing on value chains?</a:t>
            </a:r>
          </a:p>
          <a:p>
            <a:pPr marL="533400" lvl="1" indent="-354013">
              <a:spcBef>
                <a:spcPct val="40000"/>
              </a:spcBef>
              <a:buClr>
                <a:srgbClr val="000000"/>
              </a:buClr>
              <a:buFontTx/>
              <a:buChar char="•"/>
            </a:pPr>
            <a:r>
              <a:rPr lang="en-GB" altLang="en-US" sz="2800" dirty="0" smtClean="0"/>
              <a:t>How can these be addressed?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342900" indent="-342900"/>
            <a:r>
              <a:rPr lang="en-US" sz="3600" dirty="0" smtClean="0"/>
              <a:t>Examples of Livestock VC finance</a:t>
            </a:r>
            <a:br>
              <a:rPr lang="en-US" sz="3600" dirty="0" smtClean="0"/>
            </a:br>
            <a:endParaRPr lang="en-US" sz="3600" dirty="0" smtClean="0"/>
          </a:p>
        </p:txBody>
      </p:sp>
      <p:sp>
        <p:nvSpPr>
          <p:cNvPr id="24579" name="Rectangle 3"/>
          <p:cNvSpPr>
            <a:spLocks noChangeArrowheads="1"/>
          </p:cNvSpPr>
          <p:nvPr/>
        </p:nvSpPr>
        <p:spPr bwMode="auto">
          <a:xfrm>
            <a:off x="781714" y="1689793"/>
            <a:ext cx="8412162" cy="1815882"/>
          </a:xfrm>
          <a:prstGeom prst="rect">
            <a:avLst/>
          </a:prstGeom>
          <a:noFill/>
          <a:ln w="9525">
            <a:noFill/>
            <a:miter lim="800000"/>
            <a:headEnd/>
            <a:tailEnd/>
          </a:ln>
        </p:spPr>
        <p:txBody>
          <a:bodyPr>
            <a:spAutoFit/>
          </a:bodyPr>
          <a:lstStyle/>
          <a:p>
            <a:pPr marL="457200" lvl="2" indent="-341313">
              <a:buFont typeface="Arial" pitchFamily="34" charset="0"/>
              <a:buChar char="•"/>
            </a:pPr>
            <a:r>
              <a:rPr lang="en-US" sz="2800" dirty="0"/>
              <a:t>Models, instruments and applications for livestock finance and investment</a:t>
            </a:r>
          </a:p>
          <a:p>
            <a:pPr marL="457200" lvl="2" indent="-341313">
              <a:buFont typeface="Arial" pitchFamily="34" charset="0"/>
              <a:buChar char="•"/>
            </a:pPr>
            <a:r>
              <a:rPr lang="en-US" sz="2800" dirty="0" smtClean="0"/>
              <a:t>Investment </a:t>
            </a:r>
            <a:r>
              <a:rPr lang="en-US" sz="2800" dirty="0"/>
              <a:t>in natural resource management and </a:t>
            </a:r>
            <a:r>
              <a:rPr lang="en-US" sz="2800" dirty="0" smtClean="0"/>
              <a:t>infrastructure</a:t>
            </a:r>
            <a:endParaRPr lang="en-US" sz="2800" dirty="0"/>
          </a:p>
        </p:txBody>
      </p:sp>
      <p:pic>
        <p:nvPicPr>
          <p:cNvPr id="8" name="Picture 5"/>
          <p:cNvPicPr>
            <a:picLocks noChangeAspect="1"/>
          </p:cNvPicPr>
          <p:nvPr/>
        </p:nvPicPr>
        <p:blipFill>
          <a:blip r:embed="rId2" cstate="print"/>
          <a:srcRect/>
          <a:stretch>
            <a:fillRect/>
          </a:stretch>
        </p:blipFill>
        <p:spPr bwMode="auto">
          <a:xfrm>
            <a:off x="853439" y="4172988"/>
            <a:ext cx="3247506" cy="2435629"/>
          </a:xfrm>
          <a:prstGeom prst="rect">
            <a:avLst/>
          </a:prstGeom>
          <a:noFill/>
          <a:ln w="9525">
            <a:noFill/>
            <a:miter lim="800000"/>
            <a:headEnd/>
            <a:tailEnd/>
          </a:ln>
        </p:spPr>
      </p:pic>
      <p:pic>
        <p:nvPicPr>
          <p:cNvPr id="9" name="Picture 4"/>
          <p:cNvPicPr>
            <a:picLocks noChangeAspect="1"/>
          </p:cNvPicPr>
          <p:nvPr/>
        </p:nvPicPr>
        <p:blipFill>
          <a:blip r:embed="rId3" cstate="print"/>
          <a:srcRect/>
          <a:stretch>
            <a:fillRect/>
          </a:stretch>
        </p:blipFill>
        <p:spPr bwMode="auto">
          <a:xfrm>
            <a:off x="4465520" y="4148051"/>
            <a:ext cx="3347566" cy="2510443"/>
          </a:xfrm>
          <a:prstGeom prst="rect">
            <a:avLst/>
          </a:prstGeom>
          <a:noFill/>
          <a:ln w="9525">
            <a:noFill/>
            <a:miter lim="800000"/>
            <a:headEnd/>
            <a:tailEnd/>
          </a:ln>
        </p:spPr>
      </p:pic>
      <p:pic>
        <p:nvPicPr>
          <p:cNvPr id="10" name="Content Placeholder 3"/>
          <p:cNvPicPr>
            <a:picLocks noGrp="1" noChangeAspect="1"/>
          </p:cNvPicPr>
          <p:nvPr>
            <p:ph idx="1"/>
          </p:nvPr>
        </p:nvPicPr>
        <p:blipFill>
          <a:blip r:embed="rId4" cstate="print"/>
          <a:srcRect/>
          <a:stretch>
            <a:fillRect/>
          </a:stretch>
        </p:blipFill>
        <p:spPr>
          <a:xfrm>
            <a:off x="8237912" y="4156364"/>
            <a:ext cx="3369732" cy="252706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457200" y="1087189"/>
            <a:ext cx="11094461" cy="5670783"/>
          </a:xfrm>
          <a:prstGeom prst="rect">
            <a:avLst/>
          </a:prstGeom>
          <a:noFill/>
          <a:ln w="9525">
            <a:noFill/>
            <a:miter lim="800000"/>
            <a:headEnd/>
            <a:tailEnd/>
          </a:ln>
        </p:spPr>
        <p:txBody>
          <a:bodyPr wrap="square">
            <a:spAutoFit/>
          </a:bodyPr>
          <a:lstStyle/>
          <a:p>
            <a:pPr>
              <a:spcAft>
                <a:spcPts val="900"/>
              </a:spcAft>
              <a:defRPr/>
            </a:pPr>
            <a:r>
              <a:rPr lang="en-US" altLang="en-US" sz="2200" dirty="0">
                <a:latin typeface="+mn-lt"/>
              </a:rPr>
              <a:t>The East Africa Dairy Development (EADD) program is designed to boost the milk yields and incomes of small-scale farmers in Africa (Kenya, Uganda and Tanzania</a:t>
            </a:r>
            <a:r>
              <a:rPr lang="en-US" altLang="en-US" sz="2200" dirty="0" smtClean="0">
                <a:latin typeface="+mn-lt"/>
              </a:rPr>
              <a:t>). It helps farmers </a:t>
            </a:r>
            <a:r>
              <a:rPr lang="en-US" altLang="en-US" sz="2200" dirty="0">
                <a:latin typeface="+mn-lt"/>
              </a:rPr>
              <a:t>to improve dairy production and access to markets over the next two years.</a:t>
            </a:r>
          </a:p>
          <a:p>
            <a:pPr>
              <a:spcAft>
                <a:spcPts val="900"/>
              </a:spcAft>
              <a:defRPr/>
            </a:pPr>
            <a:r>
              <a:rPr lang="en-US" altLang="en-US" sz="2200" dirty="0" smtClean="0">
                <a:latin typeface="+mn-lt"/>
              </a:rPr>
              <a:t>In </a:t>
            </a:r>
            <a:r>
              <a:rPr lang="en-US" altLang="en-US" sz="2200" dirty="0">
                <a:latin typeface="+mn-lt"/>
              </a:rPr>
              <a:t>its first five years, EADD provided extensive training on dairy husbandry, business practices and operation, and marketing of dairy products to the 179,000 farming families in the program. Heifer and its partners also developed 27 milk collection hubs, strengthened 10 existing hubs, and formed 68 farmer business associations to manage the plants. </a:t>
            </a:r>
            <a:r>
              <a:rPr lang="en-US" altLang="en-US" sz="2200" dirty="0" smtClean="0">
                <a:latin typeface="+mn-lt"/>
              </a:rPr>
              <a:t>EADD </a:t>
            </a:r>
            <a:r>
              <a:rPr lang="en-US" altLang="en-US" sz="2200" dirty="0">
                <a:latin typeface="+mn-lt"/>
              </a:rPr>
              <a:t>has </a:t>
            </a:r>
            <a:r>
              <a:rPr lang="en-US" altLang="en-US" sz="2200" dirty="0" smtClean="0">
                <a:latin typeface="+mn-lt"/>
              </a:rPr>
              <a:t>now grown </a:t>
            </a:r>
            <a:r>
              <a:rPr lang="en-US" altLang="en-US" sz="2200" dirty="0">
                <a:latin typeface="+mn-lt"/>
              </a:rPr>
              <a:t>to be one of the leading market-oriented development initiatives in eastern Africa.</a:t>
            </a:r>
          </a:p>
          <a:p>
            <a:pPr>
              <a:spcAft>
                <a:spcPts val="900"/>
              </a:spcAft>
              <a:defRPr/>
            </a:pPr>
            <a:r>
              <a:rPr lang="en-US" altLang="en-US" sz="2200" dirty="0" smtClean="0">
                <a:latin typeface="+mn-lt"/>
              </a:rPr>
              <a:t>Building </a:t>
            </a:r>
            <a:r>
              <a:rPr lang="en-US" altLang="en-US" sz="2200" dirty="0">
                <a:latin typeface="+mn-lt"/>
              </a:rPr>
              <a:t>on the success and lessons learned in Phase I, EADD II has refined and improved the hub approach.  Small-scale dairy farmers buy shares in a milk chilling hub through a regional business association. Through that hub they sell a dependable, quality supply of milk to dairy processors and receive income in return. They also gain access to banks and credit as well as private goods and services they need to sustain and grow their dairy businesses. </a:t>
            </a:r>
          </a:p>
          <a:p>
            <a:pPr>
              <a:defRPr/>
            </a:pPr>
            <a:endParaRPr lang="en-US" altLang="en-US" dirty="0"/>
          </a:p>
          <a:p>
            <a:pPr>
              <a:defRPr/>
            </a:pPr>
            <a:endParaRPr lang="en-US" altLang="en-US" dirty="0"/>
          </a:p>
          <a:p>
            <a:pPr>
              <a:defRPr/>
            </a:pPr>
            <a:endParaRPr lang="en-US" altLang="en-US" dirty="0">
              <a:latin typeface="+mn-lt"/>
            </a:endParaRPr>
          </a:p>
        </p:txBody>
      </p:sp>
      <p:sp>
        <p:nvSpPr>
          <p:cNvPr id="26627" name="TextBox 5"/>
          <p:cNvSpPr txBox="1">
            <a:spLocks noChangeArrowheads="1"/>
          </p:cNvSpPr>
          <p:nvPr/>
        </p:nvSpPr>
        <p:spPr bwMode="auto">
          <a:xfrm>
            <a:off x="1454727" y="398463"/>
            <a:ext cx="8670175" cy="646331"/>
          </a:xfrm>
          <a:prstGeom prst="rect">
            <a:avLst/>
          </a:prstGeom>
          <a:noFill/>
          <a:ln w="9525">
            <a:noFill/>
            <a:miter lim="800000"/>
            <a:headEnd/>
            <a:tailEnd/>
          </a:ln>
        </p:spPr>
        <p:txBody>
          <a:bodyPr wrap="square">
            <a:spAutoFit/>
          </a:bodyPr>
          <a:lstStyle/>
          <a:p>
            <a:r>
              <a:rPr lang="en-US" sz="3600" dirty="0"/>
              <a:t>East Africa </a:t>
            </a:r>
            <a:r>
              <a:rPr lang="en-US" sz="3600" dirty="0" smtClean="0"/>
              <a:t>dairy sector improvement finance</a:t>
            </a:r>
            <a:endParaRPr 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1352203" y="103909"/>
            <a:ext cx="8534400" cy="762000"/>
          </a:xfrm>
          <a:noFill/>
        </p:spPr>
        <p:txBody>
          <a:bodyPr/>
          <a:lstStyle/>
          <a:p>
            <a:pPr eaLnBrk="1" hangingPunct="1"/>
            <a:r>
              <a:rPr lang="en-GB" altLang="zh-TW" sz="3200" dirty="0" smtClean="0">
                <a:latin typeface="+mn-lt"/>
              </a:rPr>
              <a:t>Yes Bank, India - Dairy at Integrated Agricultural Food Park: Information, Product &amp; Financial Flow</a:t>
            </a:r>
            <a:endParaRPr lang="en-US" altLang="en-US" sz="3200" dirty="0" smtClean="0">
              <a:latin typeface="+mn-lt"/>
            </a:endParaRPr>
          </a:p>
        </p:txBody>
      </p:sp>
      <p:pic>
        <p:nvPicPr>
          <p:cNvPr id="2055" name="Picture 4" descr="fs_foodservices">
            <a:hlinkClick r:id="rId3"/>
          </p:cNvPr>
          <p:cNvPicPr>
            <a:picLocks noChangeAspect="1" noChangeArrowheads="1"/>
          </p:cNvPicPr>
          <p:nvPr/>
        </p:nvPicPr>
        <p:blipFill>
          <a:blip r:embed="rId4" cstate="print"/>
          <a:srcRect/>
          <a:stretch>
            <a:fillRect/>
          </a:stretch>
        </p:blipFill>
        <p:spPr bwMode="auto">
          <a:xfrm>
            <a:off x="6858000" y="1230313"/>
            <a:ext cx="1066800" cy="892175"/>
          </a:xfrm>
          <a:prstGeom prst="rect">
            <a:avLst/>
          </a:prstGeom>
          <a:noFill/>
          <a:ln w="9525">
            <a:noFill/>
            <a:miter lim="800000"/>
            <a:headEnd/>
            <a:tailEnd/>
          </a:ln>
        </p:spPr>
      </p:pic>
      <p:sp>
        <p:nvSpPr>
          <p:cNvPr id="2056" name="Line 5"/>
          <p:cNvSpPr>
            <a:spLocks noChangeShapeType="1"/>
          </p:cNvSpPr>
          <p:nvPr/>
        </p:nvSpPr>
        <p:spPr bwMode="auto">
          <a:xfrm flipV="1">
            <a:off x="8534400" y="1819275"/>
            <a:ext cx="457200" cy="377825"/>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057" name="AutoShape 6"/>
          <p:cNvSpPr>
            <a:spLocks noChangeArrowheads="1"/>
          </p:cNvSpPr>
          <p:nvPr/>
        </p:nvSpPr>
        <p:spPr bwMode="auto">
          <a:xfrm>
            <a:off x="6477000" y="1077913"/>
            <a:ext cx="1981200" cy="1143000"/>
          </a:xfrm>
          <a:prstGeom prst="wedgeEllipseCallout">
            <a:avLst>
              <a:gd name="adj1" fmla="val -2486"/>
              <a:gd name="adj2" fmla="val 90000"/>
            </a:avLst>
          </a:prstGeom>
          <a:solidFill>
            <a:schemeClr val="bg1">
              <a:alpha val="41960"/>
            </a:schemeClr>
          </a:solidFill>
          <a:ln w="12700" algn="ctr">
            <a:solidFill>
              <a:schemeClr val="tx1"/>
            </a:solidFill>
            <a:miter lim="800000"/>
            <a:headEnd/>
            <a:tailEnd/>
          </a:ln>
        </p:spPr>
        <p:txBody>
          <a:bodyPr/>
          <a:lstStyle/>
          <a:p>
            <a:pPr algn="ctr">
              <a:lnSpc>
                <a:spcPct val="110000"/>
              </a:lnSpc>
              <a:spcBef>
                <a:spcPct val="20000"/>
              </a:spcBef>
              <a:buClr>
                <a:srgbClr val="33CC33"/>
              </a:buClr>
              <a:buSzPct val="85000"/>
              <a:buFont typeface="Wingdings" pitchFamily="2" charset="2"/>
              <a:buNone/>
            </a:pPr>
            <a:endParaRPr lang="nl-NL" altLang="en-US" sz="2800" b="1">
              <a:latin typeface="+mn-lt"/>
            </a:endParaRPr>
          </a:p>
        </p:txBody>
      </p:sp>
      <p:sp>
        <p:nvSpPr>
          <p:cNvPr id="2058" name="Text Box 7"/>
          <p:cNvSpPr txBox="1">
            <a:spLocks noChangeArrowheads="1"/>
          </p:cNvSpPr>
          <p:nvPr/>
        </p:nvSpPr>
        <p:spPr bwMode="auto">
          <a:xfrm>
            <a:off x="5486400" y="4387850"/>
            <a:ext cx="990600" cy="293688"/>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AFP</a:t>
            </a:r>
          </a:p>
        </p:txBody>
      </p:sp>
      <p:sp>
        <p:nvSpPr>
          <p:cNvPr id="2059" name="Text Box 8"/>
          <p:cNvSpPr txBox="1">
            <a:spLocks noChangeArrowheads="1"/>
          </p:cNvSpPr>
          <p:nvPr/>
        </p:nvSpPr>
        <p:spPr bwMode="auto">
          <a:xfrm>
            <a:off x="7874000" y="2498725"/>
            <a:ext cx="355600" cy="1246188"/>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endParaRPr lang="en-US" altLang="en-US" sz="2800" b="1">
              <a:solidFill>
                <a:schemeClr val="accent2"/>
              </a:solidFill>
              <a:latin typeface="+mn-lt"/>
            </a:endParaRPr>
          </a:p>
          <a:p>
            <a:pPr algn="ctr">
              <a:lnSpc>
                <a:spcPct val="110000"/>
              </a:lnSpc>
              <a:spcBef>
                <a:spcPct val="50000"/>
              </a:spcBef>
              <a:buClr>
                <a:srgbClr val="33CC33"/>
              </a:buClr>
              <a:buSzPct val="85000"/>
              <a:buFont typeface="Wingdings" pitchFamily="2" charset="2"/>
              <a:buNone/>
            </a:pPr>
            <a:r>
              <a:rPr lang="en-US" altLang="en-US" sz="2800" b="1">
                <a:solidFill>
                  <a:schemeClr val="accent2"/>
                </a:solidFill>
                <a:latin typeface="+mn-lt"/>
              </a:rPr>
              <a:t>{</a:t>
            </a:r>
          </a:p>
        </p:txBody>
      </p:sp>
      <p:sp>
        <p:nvSpPr>
          <p:cNvPr id="2060" name="Text Box 9"/>
          <p:cNvSpPr txBox="1">
            <a:spLocks noChangeArrowheads="1"/>
          </p:cNvSpPr>
          <p:nvPr/>
        </p:nvSpPr>
        <p:spPr bwMode="auto">
          <a:xfrm>
            <a:off x="1905000" y="5040313"/>
            <a:ext cx="1905000" cy="293687"/>
          </a:xfrm>
          <a:prstGeom prst="rect">
            <a:avLst/>
          </a:prstGeom>
          <a:noFill/>
          <a:ln w="12700" algn="ctr">
            <a:noFill/>
            <a:miter lim="800000"/>
            <a:headEnd/>
            <a:tailEnd/>
          </a:ln>
        </p:spPr>
        <p:txBody>
          <a:bodyPr>
            <a:spAutoFit/>
          </a:bodyPr>
          <a:lstStyle/>
          <a:p>
            <a:pPr>
              <a:lnSpc>
                <a:spcPct val="110000"/>
              </a:lnSpc>
              <a:spcBef>
                <a:spcPct val="50000"/>
              </a:spcBef>
              <a:buClr>
                <a:srgbClr val="33CC33"/>
              </a:buClr>
              <a:buSzPct val="85000"/>
              <a:buFont typeface="Wingdings" pitchFamily="2" charset="2"/>
              <a:buNone/>
            </a:pPr>
            <a:r>
              <a:rPr lang="en-US" altLang="en-US" sz="1200" b="1">
                <a:latin typeface="+mn-lt"/>
              </a:rPr>
              <a:t>Margin Money </a:t>
            </a:r>
          </a:p>
        </p:txBody>
      </p:sp>
      <p:sp>
        <p:nvSpPr>
          <p:cNvPr id="2061" name="Text Box 10"/>
          <p:cNvSpPr txBox="1">
            <a:spLocks noChangeArrowheads="1"/>
          </p:cNvSpPr>
          <p:nvPr/>
        </p:nvSpPr>
        <p:spPr bwMode="auto">
          <a:xfrm>
            <a:off x="3962400" y="4354513"/>
            <a:ext cx="1600200" cy="495300"/>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Payment of Milk (Market Price)</a:t>
            </a:r>
          </a:p>
        </p:txBody>
      </p:sp>
      <p:sp>
        <p:nvSpPr>
          <p:cNvPr id="2062" name="Text Box 11"/>
          <p:cNvSpPr txBox="1">
            <a:spLocks noChangeArrowheads="1"/>
          </p:cNvSpPr>
          <p:nvPr/>
        </p:nvSpPr>
        <p:spPr bwMode="auto">
          <a:xfrm>
            <a:off x="3810000" y="4887913"/>
            <a:ext cx="1905000" cy="495300"/>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Payment Of Cattle Feed (Market Price)</a:t>
            </a:r>
            <a:endParaRPr lang="en-US" altLang="en-US" sz="2800" b="1">
              <a:latin typeface="+mn-lt"/>
            </a:endParaRPr>
          </a:p>
        </p:txBody>
      </p:sp>
      <p:sp>
        <p:nvSpPr>
          <p:cNvPr id="2063" name="Line 12"/>
          <p:cNvSpPr>
            <a:spLocks noChangeShapeType="1"/>
          </p:cNvSpPr>
          <p:nvPr/>
        </p:nvSpPr>
        <p:spPr bwMode="auto">
          <a:xfrm flipV="1">
            <a:off x="5791200" y="4583113"/>
            <a:ext cx="0" cy="533400"/>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64" name="Line 13"/>
          <p:cNvSpPr>
            <a:spLocks noChangeShapeType="1"/>
          </p:cNvSpPr>
          <p:nvPr/>
        </p:nvSpPr>
        <p:spPr bwMode="auto">
          <a:xfrm flipH="1">
            <a:off x="2514600" y="3592513"/>
            <a:ext cx="533400" cy="0"/>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65" name="Line 14"/>
          <p:cNvSpPr>
            <a:spLocks noChangeShapeType="1"/>
          </p:cNvSpPr>
          <p:nvPr/>
        </p:nvSpPr>
        <p:spPr bwMode="auto">
          <a:xfrm flipV="1">
            <a:off x="5715000" y="1611313"/>
            <a:ext cx="0" cy="1600200"/>
          </a:xfrm>
          <a:prstGeom prst="line">
            <a:avLst/>
          </a:prstGeom>
          <a:noFill/>
          <a:ln w="28575">
            <a:solidFill>
              <a:srgbClr val="339966"/>
            </a:solidFill>
            <a:round/>
            <a:headEnd/>
            <a:tailEnd/>
          </a:ln>
        </p:spPr>
        <p:txBody>
          <a:bodyPr>
            <a:spAutoFit/>
          </a:bodyPr>
          <a:lstStyle/>
          <a:p>
            <a:endParaRPr lang="en-US">
              <a:latin typeface="+mn-lt"/>
            </a:endParaRPr>
          </a:p>
        </p:txBody>
      </p:sp>
      <p:sp>
        <p:nvSpPr>
          <p:cNvPr id="2066" name="Line 15"/>
          <p:cNvSpPr>
            <a:spLocks noChangeShapeType="1"/>
          </p:cNvSpPr>
          <p:nvPr/>
        </p:nvSpPr>
        <p:spPr bwMode="auto">
          <a:xfrm flipH="1">
            <a:off x="1905000" y="1611313"/>
            <a:ext cx="3810000" cy="0"/>
          </a:xfrm>
          <a:prstGeom prst="line">
            <a:avLst/>
          </a:prstGeom>
          <a:noFill/>
          <a:ln w="28575">
            <a:solidFill>
              <a:srgbClr val="339966"/>
            </a:solidFill>
            <a:round/>
            <a:headEnd/>
            <a:tailEnd/>
          </a:ln>
        </p:spPr>
        <p:txBody>
          <a:bodyPr>
            <a:spAutoFit/>
          </a:bodyPr>
          <a:lstStyle/>
          <a:p>
            <a:endParaRPr lang="en-US">
              <a:latin typeface="+mn-lt"/>
            </a:endParaRPr>
          </a:p>
        </p:txBody>
      </p:sp>
      <p:sp>
        <p:nvSpPr>
          <p:cNvPr id="2067" name="Line 16"/>
          <p:cNvSpPr>
            <a:spLocks noChangeShapeType="1"/>
          </p:cNvSpPr>
          <p:nvPr/>
        </p:nvSpPr>
        <p:spPr bwMode="auto">
          <a:xfrm>
            <a:off x="1905000" y="1611313"/>
            <a:ext cx="0" cy="685800"/>
          </a:xfrm>
          <a:prstGeom prst="line">
            <a:avLst/>
          </a:prstGeom>
          <a:noFill/>
          <a:ln w="28575">
            <a:solidFill>
              <a:srgbClr val="339966"/>
            </a:solidFill>
            <a:round/>
            <a:headEnd/>
            <a:tailEnd type="triangle" w="med" len="med"/>
          </a:ln>
        </p:spPr>
        <p:txBody>
          <a:bodyPr>
            <a:spAutoFit/>
          </a:bodyPr>
          <a:lstStyle/>
          <a:p>
            <a:endParaRPr lang="en-US">
              <a:latin typeface="+mn-lt"/>
            </a:endParaRPr>
          </a:p>
        </p:txBody>
      </p:sp>
      <p:sp>
        <p:nvSpPr>
          <p:cNvPr id="2068" name="Text Box 17"/>
          <p:cNvSpPr txBox="1">
            <a:spLocks noChangeArrowheads="1"/>
          </p:cNvSpPr>
          <p:nvPr/>
        </p:nvSpPr>
        <p:spPr bwMode="auto">
          <a:xfrm>
            <a:off x="2819400" y="1001713"/>
            <a:ext cx="1600200" cy="561975"/>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endParaRPr lang="nl-NL" altLang="en-US" sz="2800" b="1">
              <a:latin typeface="+mn-lt"/>
            </a:endParaRPr>
          </a:p>
        </p:txBody>
      </p:sp>
      <p:sp>
        <p:nvSpPr>
          <p:cNvPr id="2069" name="Text Box 18"/>
          <p:cNvSpPr txBox="1">
            <a:spLocks noChangeArrowheads="1"/>
          </p:cNvSpPr>
          <p:nvPr/>
        </p:nvSpPr>
        <p:spPr bwMode="auto">
          <a:xfrm>
            <a:off x="2286000" y="1382713"/>
            <a:ext cx="2667000" cy="498598"/>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Veterinary Services, Training, Technical Knowledge, Market Information</a:t>
            </a:r>
          </a:p>
        </p:txBody>
      </p:sp>
      <p:sp>
        <p:nvSpPr>
          <p:cNvPr id="2070" name="Line 19"/>
          <p:cNvSpPr>
            <a:spLocks noChangeShapeType="1"/>
          </p:cNvSpPr>
          <p:nvPr/>
        </p:nvSpPr>
        <p:spPr bwMode="auto">
          <a:xfrm flipV="1">
            <a:off x="3810000" y="4354513"/>
            <a:ext cx="0" cy="228600"/>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71" name="Text Box 20"/>
          <p:cNvSpPr txBox="1">
            <a:spLocks noChangeArrowheads="1"/>
          </p:cNvSpPr>
          <p:nvPr/>
        </p:nvSpPr>
        <p:spPr bwMode="auto">
          <a:xfrm>
            <a:off x="1981200" y="925513"/>
            <a:ext cx="2667000" cy="561975"/>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endParaRPr lang="nl-NL" altLang="en-US" sz="2800" b="1">
              <a:latin typeface="+mn-lt"/>
            </a:endParaRPr>
          </a:p>
        </p:txBody>
      </p:sp>
      <p:sp>
        <p:nvSpPr>
          <p:cNvPr id="2072" name="Text Box 21"/>
          <p:cNvSpPr txBox="1">
            <a:spLocks noChangeArrowheads="1"/>
          </p:cNvSpPr>
          <p:nvPr/>
        </p:nvSpPr>
        <p:spPr bwMode="auto">
          <a:xfrm>
            <a:off x="1828800" y="1001713"/>
            <a:ext cx="2667000" cy="427037"/>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2000" b="1">
                <a:solidFill>
                  <a:srgbClr val="339933"/>
                </a:solidFill>
                <a:latin typeface="+mn-lt"/>
              </a:rPr>
              <a:t>Information Flow</a:t>
            </a:r>
          </a:p>
        </p:txBody>
      </p:sp>
      <p:grpSp>
        <p:nvGrpSpPr>
          <p:cNvPr id="2073" name="Group 22"/>
          <p:cNvGrpSpPr>
            <a:grpSpLocks/>
          </p:cNvGrpSpPr>
          <p:nvPr/>
        </p:nvGrpSpPr>
        <p:grpSpPr bwMode="auto">
          <a:xfrm>
            <a:off x="1524000" y="1001713"/>
            <a:ext cx="8991600" cy="5627687"/>
            <a:chOff x="0" y="854"/>
            <a:chExt cx="5664" cy="3404"/>
          </a:xfrm>
        </p:grpSpPr>
        <p:pic>
          <p:nvPicPr>
            <p:cNvPr id="2074" name="Picture 23" descr="1000rupees">
              <a:hlinkClick r:id="rId5"/>
            </p:cNvPr>
            <p:cNvPicPr>
              <a:picLocks noChangeAspect="1" noChangeArrowheads="1"/>
            </p:cNvPicPr>
            <p:nvPr/>
          </p:nvPicPr>
          <p:blipFill>
            <a:blip r:embed="rId6" cstate="print"/>
            <a:srcRect/>
            <a:stretch>
              <a:fillRect/>
            </a:stretch>
          </p:blipFill>
          <p:spPr bwMode="auto">
            <a:xfrm>
              <a:off x="144" y="3560"/>
              <a:ext cx="1152" cy="479"/>
            </a:xfrm>
            <a:prstGeom prst="rect">
              <a:avLst/>
            </a:prstGeom>
            <a:noFill/>
            <a:ln w="9525">
              <a:noFill/>
              <a:miter lim="800000"/>
              <a:headEnd/>
              <a:tailEnd/>
            </a:ln>
          </p:spPr>
        </p:pic>
        <p:sp>
          <p:nvSpPr>
            <p:cNvPr id="2075" name="Line 24"/>
            <p:cNvSpPr>
              <a:spLocks noChangeShapeType="1"/>
            </p:cNvSpPr>
            <p:nvPr/>
          </p:nvSpPr>
          <p:spPr bwMode="auto">
            <a:xfrm flipH="1">
              <a:off x="3648" y="2448"/>
              <a:ext cx="384" cy="0"/>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76" name="Text Box 25"/>
            <p:cNvSpPr txBox="1">
              <a:spLocks noChangeArrowheads="1"/>
            </p:cNvSpPr>
            <p:nvPr/>
          </p:nvSpPr>
          <p:spPr bwMode="auto">
            <a:xfrm>
              <a:off x="192" y="4080"/>
              <a:ext cx="624" cy="178"/>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Bank</a:t>
              </a:r>
            </a:p>
          </p:txBody>
        </p:sp>
        <p:sp>
          <p:nvSpPr>
            <p:cNvPr id="2077" name="Line 26"/>
            <p:cNvSpPr>
              <a:spLocks noChangeShapeType="1"/>
            </p:cNvSpPr>
            <p:nvPr/>
          </p:nvSpPr>
          <p:spPr bwMode="auto">
            <a:xfrm flipH="1">
              <a:off x="192" y="3360"/>
              <a:ext cx="0" cy="192"/>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78" name="Line 27"/>
            <p:cNvSpPr>
              <a:spLocks noChangeShapeType="1"/>
            </p:cNvSpPr>
            <p:nvPr/>
          </p:nvSpPr>
          <p:spPr bwMode="auto">
            <a:xfrm flipV="1">
              <a:off x="1104" y="2928"/>
              <a:ext cx="0" cy="624"/>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79" name="Text Box 28"/>
            <p:cNvSpPr txBox="1">
              <a:spLocks noChangeArrowheads="1"/>
            </p:cNvSpPr>
            <p:nvPr/>
          </p:nvSpPr>
          <p:spPr bwMode="auto">
            <a:xfrm>
              <a:off x="3552" y="2544"/>
              <a:ext cx="624" cy="422"/>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Payment from the market</a:t>
              </a:r>
            </a:p>
          </p:txBody>
        </p:sp>
        <p:sp>
          <p:nvSpPr>
            <p:cNvPr id="2080" name="Line 29"/>
            <p:cNvSpPr>
              <a:spLocks noChangeShapeType="1"/>
            </p:cNvSpPr>
            <p:nvPr/>
          </p:nvSpPr>
          <p:spPr bwMode="auto">
            <a:xfrm>
              <a:off x="2784" y="3072"/>
              <a:ext cx="0" cy="864"/>
            </a:xfrm>
            <a:prstGeom prst="line">
              <a:avLst/>
            </a:prstGeom>
            <a:noFill/>
            <a:ln w="28575">
              <a:solidFill>
                <a:srgbClr val="FF0000"/>
              </a:solidFill>
              <a:round/>
              <a:headEnd/>
              <a:tailEnd/>
            </a:ln>
          </p:spPr>
          <p:txBody>
            <a:bodyPr>
              <a:spAutoFit/>
            </a:bodyPr>
            <a:lstStyle/>
            <a:p>
              <a:endParaRPr lang="en-US">
                <a:latin typeface="+mn-lt"/>
              </a:endParaRPr>
            </a:p>
          </p:txBody>
        </p:sp>
        <p:sp>
          <p:nvSpPr>
            <p:cNvPr id="2081" name="Line 30"/>
            <p:cNvSpPr>
              <a:spLocks noChangeShapeType="1"/>
            </p:cNvSpPr>
            <p:nvPr/>
          </p:nvSpPr>
          <p:spPr bwMode="auto">
            <a:xfrm flipH="1">
              <a:off x="1296" y="3936"/>
              <a:ext cx="1488" cy="0"/>
            </a:xfrm>
            <a:prstGeom prst="line">
              <a:avLst/>
            </a:prstGeom>
            <a:noFill/>
            <a:ln w="28575">
              <a:solidFill>
                <a:srgbClr val="FF0000"/>
              </a:solidFill>
              <a:round/>
              <a:headEnd/>
              <a:tailEnd type="triangle" w="med" len="med"/>
            </a:ln>
          </p:spPr>
          <p:txBody>
            <a:bodyPr>
              <a:spAutoFit/>
            </a:bodyPr>
            <a:lstStyle/>
            <a:p>
              <a:endParaRPr lang="en-US">
                <a:latin typeface="+mn-lt"/>
              </a:endParaRPr>
            </a:p>
          </p:txBody>
        </p:sp>
        <p:sp>
          <p:nvSpPr>
            <p:cNvPr id="2082" name="Text Box 31"/>
            <p:cNvSpPr txBox="1">
              <a:spLocks noChangeArrowheads="1"/>
            </p:cNvSpPr>
            <p:nvPr/>
          </p:nvSpPr>
          <p:spPr bwMode="auto">
            <a:xfrm>
              <a:off x="2880" y="3216"/>
              <a:ext cx="816" cy="300"/>
            </a:xfrm>
            <a:prstGeom prst="rect">
              <a:avLst/>
            </a:prstGeom>
            <a:noFill/>
            <a:ln w="12700" algn="ctr">
              <a:noFill/>
              <a:miter lim="800000"/>
              <a:headEnd/>
              <a:tailEnd/>
            </a:ln>
          </p:spPr>
          <p:txBody>
            <a:bodyPr>
              <a:spAutoFit/>
            </a:bodyPr>
            <a:lstStyle/>
            <a:p>
              <a:pPr>
                <a:lnSpc>
                  <a:spcPct val="110000"/>
                </a:lnSpc>
                <a:spcBef>
                  <a:spcPct val="50000"/>
                </a:spcBef>
                <a:buClr>
                  <a:srgbClr val="33CC33"/>
                </a:buClr>
                <a:buSzPct val="85000"/>
                <a:buFont typeface="Wingdings" pitchFamily="2" charset="2"/>
                <a:buNone/>
              </a:pPr>
              <a:r>
                <a:rPr lang="en-US" altLang="en-US" sz="1200" b="1">
                  <a:latin typeface="+mn-lt"/>
                </a:rPr>
                <a:t>Cattle Loan Repayment</a:t>
              </a:r>
            </a:p>
          </p:txBody>
        </p:sp>
        <p:sp>
          <p:nvSpPr>
            <p:cNvPr id="2083" name="Line 32"/>
            <p:cNvSpPr>
              <a:spLocks noChangeShapeType="1"/>
            </p:cNvSpPr>
            <p:nvPr/>
          </p:nvSpPr>
          <p:spPr bwMode="auto">
            <a:xfrm>
              <a:off x="1344" y="2976"/>
              <a:ext cx="0" cy="384"/>
            </a:xfrm>
            <a:prstGeom prst="line">
              <a:avLst/>
            </a:prstGeom>
            <a:noFill/>
            <a:ln w="28575">
              <a:solidFill>
                <a:srgbClr val="FF0000"/>
              </a:solidFill>
              <a:round/>
              <a:headEnd/>
              <a:tailEnd/>
            </a:ln>
          </p:spPr>
          <p:txBody>
            <a:bodyPr>
              <a:spAutoFit/>
            </a:bodyPr>
            <a:lstStyle/>
            <a:p>
              <a:endParaRPr lang="en-US">
                <a:latin typeface="+mn-lt"/>
              </a:endParaRPr>
            </a:p>
          </p:txBody>
        </p:sp>
        <p:sp>
          <p:nvSpPr>
            <p:cNvPr id="2084" name="Line 33"/>
            <p:cNvSpPr>
              <a:spLocks noChangeShapeType="1"/>
            </p:cNvSpPr>
            <p:nvPr/>
          </p:nvSpPr>
          <p:spPr bwMode="auto">
            <a:xfrm>
              <a:off x="1344" y="3360"/>
              <a:ext cx="1344" cy="0"/>
            </a:xfrm>
            <a:prstGeom prst="line">
              <a:avLst/>
            </a:prstGeom>
            <a:noFill/>
            <a:ln w="28575">
              <a:solidFill>
                <a:srgbClr val="FF0000"/>
              </a:solidFill>
              <a:round/>
              <a:headEnd/>
              <a:tailEnd/>
            </a:ln>
          </p:spPr>
          <p:txBody>
            <a:bodyPr>
              <a:spAutoFit/>
            </a:bodyPr>
            <a:lstStyle/>
            <a:p>
              <a:endParaRPr lang="en-US">
                <a:latin typeface="+mn-lt"/>
              </a:endParaRPr>
            </a:p>
          </p:txBody>
        </p:sp>
        <p:sp>
          <p:nvSpPr>
            <p:cNvPr id="2085" name="Text Box 34"/>
            <p:cNvSpPr txBox="1">
              <a:spLocks noChangeArrowheads="1"/>
            </p:cNvSpPr>
            <p:nvPr/>
          </p:nvSpPr>
          <p:spPr bwMode="auto">
            <a:xfrm>
              <a:off x="432" y="2976"/>
              <a:ext cx="720" cy="178"/>
            </a:xfrm>
            <a:prstGeom prst="rect">
              <a:avLst/>
            </a:prstGeom>
            <a:noFill/>
            <a:ln w="12700" algn="ctr">
              <a:noFill/>
              <a:miter lim="800000"/>
              <a:headEnd/>
              <a:tailEnd/>
            </a:ln>
          </p:spPr>
          <p:txBody>
            <a:bodyPr>
              <a:spAutoFit/>
            </a:bodyPr>
            <a:lstStyle/>
            <a:p>
              <a:pPr>
                <a:lnSpc>
                  <a:spcPct val="110000"/>
                </a:lnSpc>
                <a:spcBef>
                  <a:spcPct val="50000"/>
                </a:spcBef>
                <a:buClr>
                  <a:srgbClr val="33CC33"/>
                </a:buClr>
                <a:buSzPct val="85000"/>
                <a:buFont typeface="Wingdings" pitchFamily="2" charset="2"/>
                <a:buNone/>
              </a:pPr>
              <a:r>
                <a:rPr lang="en-US" altLang="en-US" sz="1200" b="1">
                  <a:latin typeface="+mn-lt"/>
                </a:rPr>
                <a:t>Cattle Loan</a:t>
              </a:r>
            </a:p>
          </p:txBody>
        </p:sp>
        <p:sp>
          <p:nvSpPr>
            <p:cNvPr id="2086" name="Text Box 35"/>
            <p:cNvSpPr txBox="1">
              <a:spLocks noChangeArrowheads="1"/>
            </p:cNvSpPr>
            <p:nvPr/>
          </p:nvSpPr>
          <p:spPr bwMode="auto">
            <a:xfrm>
              <a:off x="336" y="2496"/>
              <a:ext cx="720" cy="422"/>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Payment (Milk+Fodder-Loan-Feed)</a:t>
              </a:r>
            </a:p>
          </p:txBody>
        </p:sp>
        <p:sp>
          <p:nvSpPr>
            <p:cNvPr id="2087" name="Line 36"/>
            <p:cNvSpPr>
              <a:spLocks noChangeShapeType="1"/>
            </p:cNvSpPr>
            <p:nvPr/>
          </p:nvSpPr>
          <p:spPr bwMode="auto">
            <a:xfrm>
              <a:off x="1440" y="3024"/>
              <a:ext cx="1200" cy="0"/>
            </a:xfrm>
            <a:prstGeom prst="line">
              <a:avLst/>
            </a:prstGeom>
            <a:noFill/>
            <a:ln w="28575">
              <a:solidFill>
                <a:srgbClr val="FF0000"/>
              </a:solidFill>
              <a:round/>
              <a:headEnd/>
              <a:tailEnd/>
            </a:ln>
          </p:spPr>
          <p:txBody>
            <a:bodyPr>
              <a:spAutoFit/>
            </a:bodyPr>
            <a:lstStyle/>
            <a:p>
              <a:endParaRPr lang="en-US">
                <a:latin typeface="+mn-lt"/>
              </a:endParaRPr>
            </a:p>
          </p:txBody>
        </p:sp>
        <p:sp>
          <p:nvSpPr>
            <p:cNvPr id="2088" name="Text Box 37"/>
            <p:cNvSpPr txBox="1">
              <a:spLocks noChangeArrowheads="1"/>
            </p:cNvSpPr>
            <p:nvPr/>
          </p:nvSpPr>
          <p:spPr bwMode="auto">
            <a:xfrm>
              <a:off x="3792" y="3696"/>
              <a:ext cx="1776" cy="259"/>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2000" b="1">
                  <a:solidFill>
                    <a:srgbClr val="FF3300"/>
                  </a:solidFill>
                  <a:latin typeface="+mn-lt"/>
                </a:rPr>
                <a:t>Financial Flow</a:t>
              </a:r>
            </a:p>
          </p:txBody>
        </p:sp>
        <p:grpSp>
          <p:nvGrpSpPr>
            <p:cNvPr id="2089" name="Group 38"/>
            <p:cNvGrpSpPr>
              <a:grpSpLocks/>
            </p:cNvGrpSpPr>
            <p:nvPr/>
          </p:nvGrpSpPr>
          <p:grpSpPr bwMode="auto">
            <a:xfrm>
              <a:off x="0" y="854"/>
              <a:ext cx="5664" cy="2648"/>
              <a:chOff x="0" y="854"/>
              <a:chExt cx="5664" cy="2648"/>
            </a:xfrm>
          </p:grpSpPr>
          <p:grpSp>
            <p:nvGrpSpPr>
              <p:cNvPr id="2090" name="Group 39"/>
              <p:cNvGrpSpPr>
                <a:grpSpLocks/>
              </p:cNvGrpSpPr>
              <p:nvPr/>
            </p:nvGrpSpPr>
            <p:grpSpPr bwMode="auto">
              <a:xfrm>
                <a:off x="3936" y="1568"/>
                <a:ext cx="960" cy="605"/>
                <a:chOff x="3696" y="2016"/>
                <a:chExt cx="1008" cy="595"/>
              </a:xfrm>
            </p:grpSpPr>
            <p:pic>
              <p:nvPicPr>
                <p:cNvPr id="2126" name="Picture 40" descr="winndixie">
                  <a:hlinkClick r:id="rId7"/>
                </p:cNvPr>
                <p:cNvPicPr>
                  <a:picLocks noChangeAspect="1" noChangeArrowheads="1"/>
                </p:cNvPicPr>
                <p:nvPr/>
              </p:nvPicPr>
              <p:blipFill>
                <a:blip r:embed="rId8" cstate="print"/>
                <a:srcRect/>
                <a:stretch>
                  <a:fillRect/>
                </a:stretch>
              </p:blipFill>
              <p:spPr bwMode="auto">
                <a:xfrm>
                  <a:off x="3888" y="2016"/>
                  <a:ext cx="624" cy="411"/>
                </a:xfrm>
                <a:prstGeom prst="rect">
                  <a:avLst/>
                </a:prstGeom>
                <a:noFill/>
                <a:ln w="9525">
                  <a:noFill/>
                  <a:miter lim="800000"/>
                  <a:headEnd/>
                  <a:tailEnd/>
                </a:ln>
              </p:spPr>
            </p:pic>
            <p:sp>
              <p:nvSpPr>
                <p:cNvPr id="2127" name="Text Box 41"/>
                <p:cNvSpPr txBox="1">
                  <a:spLocks noChangeArrowheads="1"/>
                </p:cNvSpPr>
                <p:nvPr/>
              </p:nvSpPr>
              <p:spPr bwMode="auto">
                <a:xfrm>
                  <a:off x="3696" y="2436"/>
                  <a:ext cx="1008" cy="175"/>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Distribution Centre</a:t>
                  </a:r>
                </a:p>
              </p:txBody>
            </p:sp>
          </p:grpSp>
          <p:grpSp>
            <p:nvGrpSpPr>
              <p:cNvPr id="2091" name="Group 42"/>
              <p:cNvGrpSpPr>
                <a:grpSpLocks/>
              </p:cNvGrpSpPr>
              <p:nvPr/>
            </p:nvGrpSpPr>
            <p:grpSpPr bwMode="auto">
              <a:xfrm>
                <a:off x="4254" y="2251"/>
                <a:ext cx="594" cy="689"/>
                <a:chOff x="4368" y="2400"/>
                <a:chExt cx="624" cy="678"/>
              </a:xfrm>
            </p:grpSpPr>
            <p:pic>
              <p:nvPicPr>
                <p:cNvPr id="2124" name="Picture 43"/>
                <p:cNvPicPr>
                  <a:picLocks noChangeAspect="1" noChangeArrowheads="1"/>
                </p:cNvPicPr>
                <p:nvPr/>
              </p:nvPicPr>
              <p:blipFill>
                <a:blip r:embed="rId9" cstate="print"/>
                <a:srcRect/>
                <a:stretch>
                  <a:fillRect/>
                </a:stretch>
              </p:blipFill>
              <p:spPr bwMode="auto">
                <a:xfrm>
                  <a:off x="4368" y="2400"/>
                  <a:ext cx="480" cy="362"/>
                </a:xfrm>
                <a:prstGeom prst="rect">
                  <a:avLst/>
                </a:prstGeom>
                <a:noFill/>
                <a:ln w="9525">
                  <a:noFill/>
                  <a:miter lim="800000"/>
                  <a:headEnd/>
                  <a:tailEnd/>
                </a:ln>
              </p:spPr>
            </p:pic>
            <p:sp>
              <p:nvSpPr>
                <p:cNvPr id="2125" name="Text Box 44"/>
                <p:cNvSpPr txBox="1">
                  <a:spLocks noChangeArrowheads="1"/>
                </p:cNvSpPr>
                <p:nvPr/>
              </p:nvSpPr>
              <p:spPr bwMode="auto">
                <a:xfrm>
                  <a:off x="4368" y="2784"/>
                  <a:ext cx="624" cy="294"/>
                </a:xfrm>
                <a:prstGeom prst="rect">
                  <a:avLst/>
                </a:prstGeom>
                <a:noFill/>
                <a:ln w="12700" algn="ctr">
                  <a:noFill/>
                  <a:miter lim="800000"/>
                  <a:headEnd/>
                  <a:tailEnd/>
                </a:ln>
              </p:spPr>
              <p:txBody>
                <a:bodyPr>
                  <a:spAutoFit/>
                </a:bodyPr>
                <a:lstStyle/>
                <a:p>
                  <a:pP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Domestic Markets</a:t>
                  </a:r>
                </a:p>
              </p:txBody>
            </p:sp>
          </p:grpSp>
          <p:grpSp>
            <p:nvGrpSpPr>
              <p:cNvPr id="2092" name="Group 45"/>
              <p:cNvGrpSpPr>
                <a:grpSpLocks/>
              </p:cNvGrpSpPr>
              <p:nvPr/>
            </p:nvGrpSpPr>
            <p:grpSpPr bwMode="auto">
              <a:xfrm>
                <a:off x="4025" y="2934"/>
                <a:ext cx="823" cy="568"/>
                <a:chOff x="4176" y="3072"/>
                <a:chExt cx="864" cy="559"/>
              </a:xfrm>
            </p:grpSpPr>
            <p:pic>
              <p:nvPicPr>
                <p:cNvPr id="2122" name="Picture 46"/>
                <p:cNvPicPr>
                  <a:picLocks noChangeAspect="1" noChangeArrowheads="1"/>
                </p:cNvPicPr>
                <p:nvPr/>
              </p:nvPicPr>
              <p:blipFill>
                <a:blip r:embed="rId10" cstate="print"/>
                <a:srcRect/>
                <a:stretch>
                  <a:fillRect/>
                </a:stretch>
              </p:blipFill>
              <p:spPr bwMode="auto">
                <a:xfrm>
                  <a:off x="4272" y="3072"/>
                  <a:ext cx="609" cy="354"/>
                </a:xfrm>
                <a:prstGeom prst="rect">
                  <a:avLst/>
                </a:prstGeom>
                <a:noFill/>
                <a:ln w="9525">
                  <a:noFill/>
                  <a:miter lim="800000"/>
                  <a:headEnd/>
                  <a:tailEnd/>
                </a:ln>
              </p:spPr>
            </p:pic>
            <p:sp>
              <p:nvSpPr>
                <p:cNvPr id="2123" name="Text Box 47"/>
                <p:cNvSpPr txBox="1">
                  <a:spLocks noChangeArrowheads="1"/>
                </p:cNvSpPr>
                <p:nvPr/>
              </p:nvSpPr>
              <p:spPr bwMode="auto">
                <a:xfrm>
                  <a:off x="4176" y="3456"/>
                  <a:ext cx="864" cy="175"/>
                </a:xfrm>
                <a:prstGeom prst="rect">
                  <a:avLst/>
                </a:prstGeom>
                <a:noFill/>
                <a:ln w="12700" algn="ctr">
                  <a:noFill/>
                  <a:miter lim="800000"/>
                  <a:headEnd/>
                  <a:tailEnd/>
                </a:ln>
              </p:spPr>
              <p:txBody>
                <a:bodyPr>
                  <a:spAutoFit/>
                </a:bodyPr>
                <a:lstStyle/>
                <a:p>
                  <a:pP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Export Markets</a:t>
                  </a:r>
                </a:p>
              </p:txBody>
            </p:sp>
          </p:grpSp>
          <p:sp>
            <p:nvSpPr>
              <p:cNvPr id="2093" name="Text Box 48"/>
              <p:cNvSpPr txBox="1">
                <a:spLocks noChangeArrowheads="1"/>
              </p:cNvSpPr>
              <p:nvPr/>
            </p:nvSpPr>
            <p:spPr bwMode="auto">
              <a:xfrm>
                <a:off x="480" y="1293"/>
                <a:ext cx="192" cy="1167"/>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endParaRPr lang="en-US" altLang="en-US" sz="2800" b="1">
                  <a:solidFill>
                    <a:schemeClr val="accent2"/>
                  </a:solidFill>
                  <a:latin typeface="+mn-lt"/>
                </a:endParaRPr>
              </a:p>
              <a:p>
                <a:pPr algn="ctr">
                  <a:lnSpc>
                    <a:spcPct val="110000"/>
                  </a:lnSpc>
                  <a:spcBef>
                    <a:spcPct val="50000"/>
                  </a:spcBef>
                  <a:buClr>
                    <a:srgbClr val="33CC33"/>
                  </a:buClr>
                  <a:buSzPct val="85000"/>
                  <a:buFont typeface="Wingdings" pitchFamily="2" charset="2"/>
                  <a:buNone/>
                </a:pPr>
                <a:endParaRPr lang="en-US" altLang="en-US" sz="2800" b="1">
                  <a:solidFill>
                    <a:schemeClr val="accent2"/>
                  </a:solidFill>
                  <a:latin typeface="+mn-lt"/>
                </a:endParaRPr>
              </a:p>
              <a:p>
                <a:pPr algn="ctr">
                  <a:lnSpc>
                    <a:spcPct val="110000"/>
                  </a:lnSpc>
                  <a:spcBef>
                    <a:spcPct val="50000"/>
                  </a:spcBef>
                  <a:buClr>
                    <a:srgbClr val="33CC33"/>
                  </a:buClr>
                  <a:buSzPct val="85000"/>
                  <a:buFont typeface="Wingdings" pitchFamily="2" charset="2"/>
                  <a:buNone/>
                </a:pPr>
                <a:r>
                  <a:rPr lang="en-US" altLang="en-US" sz="2800" b="1">
                    <a:solidFill>
                      <a:schemeClr val="accent2"/>
                    </a:solidFill>
                    <a:latin typeface="+mn-lt"/>
                  </a:rPr>
                  <a:t>}</a:t>
                </a:r>
              </a:p>
            </p:txBody>
          </p:sp>
          <p:pic>
            <p:nvPicPr>
              <p:cNvPr id="2094" name="Picture 49" descr="people"/>
              <p:cNvPicPr>
                <a:picLocks noChangeAspect="1" noChangeArrowheads="1"/>
              </p:cNvPicPr>
              <p:nvPr/>
            </p:nvPicPr>
            <p:blipFill>
              <a:blip r:embed="rId11" cstate="print"/>
              <a:srcRect/>
              <a:stretch>
                <a:fillRect/>
              </a:stretch>
            </p:blipFill>
            <p:spPr bwMode="auto">
              <a:xfrm>
                <a:off x="4992" y="1989"/>
                <a:ext cx="672" cy="347"/>
              </a:xfrm>
              <a:prstGeom prst="rect">
                <a:avLst/>
              </a:prstGeom>
              <a:noFill/>
              <a:ln w="9525">
                <a:noFill/>
                <a:miter lim="800000"/>
                <a:headEnd/>
                <a:tailEnd/>
              </a:ln>
            </p:spPr>
          </p:pic>
          <p:grpSp>
            <p:nvGrpSpPr>
              <p:cNvPr id="2095" name="Group 50"/>
              <p:cNvGrpSpPr>
                <a:grpSpLocks/>
              </p:cNvGrpSpPr>
              <p:nvPr/>
            </p:nvGrpSpPr>
            <p:grpSpPr bwMode="auto">
              <a:xfrm>
                <a:off x="4704" y="854"/>
                <a:ext cx="384" cy="793"/>
                <a:chOff x="4752" y="1680"/>
                <a:chExt cx="384" cy="680"/>
              </a:xfrm>
            </p:grpSpPr>
            <p:graphicFrame>
              <p:nvGraphicFramePr>
                <p:cNvPr id="2051" name="Object 51"/>
                <p:cNvGraphicFramePr>
                  <a:graphicFrameLocks noChangeAspect="1"/>
                </p:cNvGraphicFramePr>
                <p:nvPr/>
              </p:nvGraphicFramePr>
              <p:xfrm>
                <a:off x="4800" y="1680"/>
                <a:ext cx="192" cy="159"/>
              </p:xfrm>
              <a:graphic>
                <a:graphicData uri="http://schemas.openxmlformats.org/presentationml/2006/ole">
                  <mc:AlternateContent xmlns:mc="http://schemas.openxmlformats.org/markup-compatibility/2006">
                    <mc:Choice xmlns:v="urn:schemas-microsoft-com:vml" Requires="v">
                      <p:oleObj spid="_x0000_s2126" name="Clip" r:id="rId12" imgW="4152900" imgH="3652838" progId="">
                        <p:embed/>
                      </p:oleObj>
                    </mc:Choice>
                    <mc:Fallback>
                      <p:oleObj name="Clip" r:id="rId12" imgW="4152900" imgH="3652838" progId="">
                        <p:embed/>
                        <p:pic>
                          <p:nvPicPr>
                            <p:cNvPr id="0" name="Object 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1680"/>
                              <a:ext cx="19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52"/>
                <p:cNvGraphicFramePr>
                  <a:graphicFrameLocks noChangeAspect="1"/>
                </p:cNvGraphicFramePr>
                <p:nvPr/>
              </p:nvGraphicFramePr>
              <p:xfrm>
                <a:off x="4800" y="1872"/>
                <a:ext cx="192" cy="158"/>
              </p:xfrm>
              <a:graphic>
                <a:graphicData uri="http://schemas.openxmlformats.org/presentationml/2006/ole">
                  <mc:AlternateContent xmlns:mc="http://schemas.openxmlformats.org/markup-compatibility/2006">
                    <mc:Choice xmlns:v="urn:schemas-microsoft-com:vml" Requires="v">
                      <p:oleObj spid="_x0000_s2127" name="Clip" r:id="rId14" imgW="4152900" imgH="3652838" progId="">
                        <p:embed/>
                      </p:oleObj>
                    </mc:Choice>
                    <mc:Fallback>
                      <p:oleObj name="Clip" r:id="rId14" imgW="4152900" imgH="3652838" progId="">
                        <p:embed/>
                        <p:pic>
                          <p:nvPicPr>
                            <p:cNvPr id="0" name="Object 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1872"/>
                              <a:ext cx="192" cy="1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3"/>
                <p:cNvGraphicFramePr>
                  <a:graphicFrameLocks noChangeAspect="1"/>
                </p:cNvGraphicFramePr>
                <p:nvPr/>
              </p:nvGraphicFramePr>
              <p:xfrm>
                <a:off x="4800" y="2064"/>
                <a:ext cx="192" cy="158"/>
              </p:xfrm>
              <a:graphic>
                <a:graphicData uri="http://schemas.openxmlformats.org/presentationml/2006/ole">
                  <mc:AlternateContent xmlns:mc="http://schemas.openxmlformats.org/markup-compatibility/2006">
                    <mc:Choice xmlns:v="urn:schemas-microsoft-com:vml" Requires="v">
                      <p:oleObj spid="_x0000_s2128" name="Clip" r:id="rId15" imgW="4152900" imgH="3652838" progId="">
                        <p:embed/>
                      </p:oleObj>
                    </mc:Choice>
                    <mc:Fallback>
                      <p:oleObj name="Clip" r:id="rId15" imgW="4152900" imgH="3652838" progId="">
                        <p:embed/>
                        <p:pic>
                          <p:nvPicPr>
                            <p:cNvPr id="0" name="Object 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2064"/>
                              <a:ext cx="192" cy="1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21" name="Text Box 54"/>
                <p:cNvSpPr txBox="1">
                  <a:spLocks noChangeArrowheads="1"/>
                </p:cNvSpPr>
                <p:nvPr/>
              </p:nvSpPr>
              <p:spPr bwMode="auto">
                <a:xfrm>
                  <a:off x="4752" y="2208"/>
                  <a:ext cx="384" cy="152"/>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Retail</a:t>
                  </a:r>
                </a:p>
              </p:txBody>
            </p:sp>
          </p:grpSp>
          <p:sp>
            <p:nvSpPr>
              <p:cNvPr id="2096" name="Text Box 55"/>
              <p:cNvSpPr txBox="1">
                <a:spLocks noChangeArrowheads="1"/>
              </p:cNvSpPr>
              <p:nvPr/>
            </p:nvSpPr>
            <p:spPr bwMode="auto">
              <a:xfrm>
                <a:off x="4944" y="2407"/>
                <a:ext cx="720" cy="177"/>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  </a:t>
                </a:r>
                <a:r>
                  <a:rPr lang="en-US" altLang="en-US" sz="1200" b="1">
                    <a:solidFill>
                      <a:srgbClr val="FF9900"/>
                    </a:solidFill>
                    <a:latin typeface="+mn-lt"/>
                  </a:rPr>
                  <a:t>Consumers</a:t>
                </a:r>
              </a:p>
            </p:txBody>
          </p:sp>
          <p:graphicFrame>
            <p:nvGraphicFramePr>
              <p:cNvPr id="2050" name="Object 56"/>
              <p:cNvGraphicFramePr>
                <a:graphicFrameLocks noChangeAspect="1"/>
              </p:cNvGraphicFramePr>
              <p:nvPr/>
            </p:nvGraphicFramePr>
            <p:xfrm>
              <a:off x="2267" y="1709"/>
              <a:ext cx="1273" cy="1026"/>
            </p:xfrm>
            <a:graphic>
              <a:graphicData uri="http://schemas.openxmlformats.org/presentationml/2006/ole">
                <mc:AlternateContent xmlns:mc="http://schemas.openxmlformats.org/markup-compatibility/2006">
                  <mc:Choice xmlns:v="urn:schemas-microsoft-com:vml" Requires="v">
                    <p:oleObj spid="_x0000_s2129" name="Clip" r:id="rId16" imgW="5281613" imgH="2430463" progId="">
                      <p:embed/>
                    </p:oleObj>
                  </mc:Choice>
                  <mc:Fallback>
                    <p:oleObj name="Clip" r:id="rId16" imgW="5281613" imgH="2430463" progId="">
                      <p:embed/>
                      <p:pic>
                        <p:nvPicPr>
                          <p:cNvPr id="0" name="Object 5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67" y="1709"/>
                            <a:ext cx="1273" cy="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97" name="Picture 57"/>
              <p:cNvPicPr>
                <a:picLocks noChangeAspect="1" noChangeArrowheads="1"/>
              </p:cNvPicPr>
              <p:nvPr/>
            </p:nvPicPr>
            <p:blipFill>
              <a:blip r:embed="rId9" cstate="print"/>
              <a:srcRect/>
              <a:stretch>
                <a:fillRect/>
              </a:stretch>
            </p:blipFill>
            <p:spPr bwMode="auto">
              <a:xfrm>
                <a:off x="3264" y="2309"/>
                <a:ext cx="271" cy="391"/>
              </a:xfrm>
              <a:prstGeom prst="rect">
                <a:avLst/>
              </a:prstGeom>
              <a:noFill/>
              <a:ln w="9525">
                <a:noFill/>
                <a:miter lim="800000"/>
                <a:headEnd/>
                <a:tailEnd/>
              </a:ln>
            </p:spPr>
          </p:pic>
          <p:pic>
            <p:nvPicPr>
              <p:cNvPr id="2098" name="Picture 58" descr="equip">
                <a:hlinkClick r:id="rId18"/>
              </p:cNvPr>
              <p:cNvPicPr>
                <a:picLocks noChangeAspect="1" noChangeArrowheads="1"/>
              </p:cNvPicPr>
              <p:nvPr/>
            </p:nvPicPr>
            <p:blipFill>
              <a:blip r:embed="rId19" cstate="print"/>
              <a:srcRect/>
              <a:stretch>
                <a:fillRect/>
              </a:stretch>
            </p:blipFill>
            <p:spPr bwMode="auto">
              <a:xfrm>
                <a:off x="2352" y="2191"/>
                <a:ext cx="494" cy="542"/>
              </a:xfrm>
              <a:prstGeom prst="rect">
                <a:avLst/>
              </a:prstGeom>
              <a:noFill/>
              <a:ln w="9525">
                <a:noFill/>
                <a:miter lim="800000"/>
                <a:headEnd/>
                <a:tailEnd/>
              </a:ln>
            </p:spPr>
          </p:pic>
          <p:pic>
            <p:nvPicPr>
              <p:cNvPr id="2099" name="Picture 59" descr="image681168x">
                <a:hlinkClick r:id="rId20"/>
              </p:cNvPr>
              <p:cNvPicPr>
                <a:picLocks noChangeAspect="1" noChangeArrowheads="1"/>
              </p:cNvPicPr>
              <p:nvPr/>
            </p:nvPicPr>
            <p:blipFill>
              <a:blip r:embed="rId21" cstate="print"/>
              <a:srcRect/>
              <a:stretch>
                <a:fillRect/>
              </a:stretch>
            </p:blipFill>
            <p:spPr bwMode="auto">
              <a:xfrm>
                <a:off x="2880" y="2197"/>
                <a:ext cx="362" cy="520"/>
              </a:xfrm>
              <a:prstGeom prst="rect">
                <a:avLst/>
              </a:prstGeom>
              <a:noFill/>
              <a:ln w="9525">
                <a:noFill/>
                <a:miter lim="800000"/>
                <a:headEnd/>
                <a:tailEnd/>
              </a:ln>
            </p:spPr>
          </p:pic>
          <p:grpSp>
            <p:nvGrpSpPr>
              <p:cNvPr id="2100" name="Group 60"/>
              <p:cNvGrpSpPr>
                <a:grpSpLocks/>
              </p:cNvGrpSpPr>
              <p:nvPr/>
            </p:nvGrpSpPr>
            <p:grpSpPr bwMode="auto">
              <a:xfrm>
                <a:off x="1056" y="2007"/>
                <a:ext cx="768" cy="671"/>
                <a:chOff x="1104" y="2592"/>
                <a:chExt cx="672" cy="528"/>
              </a:xfrm>
            </p:grpSpPr>
            <p:pic>
              <p:nvPicPr>
                <p:cNvPr id="2119" name="Picture 61"/>
                <p:cNvPicPr>
                  <a:picLocks noChangeAspect="1" noChangeArrowheads="1"/>
                </p:cNvPicPr>
                <p:nvPr/>
              </p:nvPicPr>
              <p:blipFill>
                <a:blip r:embed="rId22" cstate="print"/>
                <a:srcRect/>
                <a:stretch>
                  <a:fillRect/>
                </a:stretch>
              </p:blipFill>
              <p:spPr bwMode="auto">
                <a:xfrm>
                  <a:off x="1104" y="2592"/>
                  <a:ext cx="672" cy="528"/>
                </a:xfrm>
                <a:prstGeom prst="rect">
                  <a:avLst/>
                </a:prstGeom>
                <a:noFill/>
                <a:ln w="9525">
                  <a:noFill/>
                  <a:miter lim="800000"/>
                  <a:headEnd/>
                  <a:tailEnd/>
                </a:ln>
              </p:spPr>
            </p:pic>
            <p:pic>
              <p:nvPicPr>
                <p:cNvPr id="2120" name="Picture 62" descr="image%3Fid%3D523%26rendTypeId%3D4">
                  <a:hlinkClick r:id="rId23"/>
                </p:cNvPr>
                <p:cNvPicPr>
                  <a:picLocks noChangeAspect="1" noChangeArrowheads="1"/>
                </p:cNvPicPr>
                <p:nvPr/>
              </p:nvPicPr>
              <p:blipFill>
                <a:blip r:embed="rId24" cstate="print"/>
                <a:srcRect/>
                <a:stretch>
                  <a:fillRect/>
                </a:stretch>
              </p:blipFill>
              <p:spPr bwMode="auto">
                <a:xfrm>
                  <a:off x="1104" y="2705"/>
                  <a:ext cx="294" cy="271"/>
                </a:xfrm>
                <a:prstGeom prst="rect">
                  <a:avLst/>
                </a:prstGeom>
                <a:noFill/>
                <a:ln w="9525">
                  <a:noFill/>
                  <a:miter lim="800000"/>
                  <a:headEnd/>
                  <a:tailEnd/>
                </a:ln>
              </p:spPr>
            </p:pic>
          </p:grpSp>
          <p:sp>
            <p:nvSpPr>
              <p:cNvPr id="2101" name="Text Box 63"/>
              <p:cNvSpPr txBox="1">
                <a:spLocks noChangeArrowheads="1"/>
              </p:cNvSpPr>
              <p:nvPr/>
            </p:nvSpPr>
            <p:spPr bwMode="auto">
              <a:xfrm>
                <a:off x="1008" y="2640"/>
                <a:ext cx="864" cy="299"/>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solidFill>
                      <a:srgbClr val="FF9900"/>
                    </a:solidFill>
                    <a:latin typeface="+mn-lt"/>
                  </a:rPr>
                  <a:t>Modern Livestock Farm</a:t>
                </a:r>
              </a:p>
            </p:txBody>
          </p:sp>
          <p:grpSp>
            <p:nvGrpSpPr>
              <p:cNvPr id="2102" name="Group 64"/>
              <p:cNvGrpSpPr>
                <a:grpSpLocks/>
              </p:cNvGrpSpPr>
              <p:nvPr/>
            </p:nvGrpSpPr>
            <p:grpSpPr bwMode="auto">
              <a:xfrm>
                <a:off x="0" y="1626"/>
                <a:ext cx="672" cy="1765"/>
                <a:chOff x="0" y="2016"/>
                <a:chExt cx="672" cy="1515"/>
              </a:xfrm>
            </p:grpSpPr>
            <p:pic>
              <p:nvPicPr>
                <p:cNvPr id="2115" name="Picture 65"/>
                <p:cNvPicPr>
                  <a:picLocks noChangeAspect="1" noChangeArrowheads="1"/>
                </p:cNvPicPr>
                <p:nvPr/>
              </p:nvPicPr>
              <p:blipFill>
                <a:blip r:embed="rId25" cstate="print"/>
                <a:srcRect/>
                <a:stretch>
                  <a:fillRect/>
                </a:stretch>
              </p:blipFill>
              <p:spPr bwMode="auto">
                <a:xfrm>
                  <a:off x="96" y="2016"/>
                  <a:ext cx="322" cy="384"/>
                </a:xfrm>
                <a:prstGeom prst="rect">
                  <a:avLst/>
                </a:prstGeom>
                <a:noFill/>
                <a:ln w="9525">
                  <a:noFill/>
                  <a:miter lim="800000"/>
                  <a:headEnd/>
                  <a:tailEnd/>
                </a:ln>
              </p:spPr>
            </p:pic>
            <p:pic>
              <p:nvPicPr>
                <p:cNvPr id="2116" name="Picture 66"/>
                <p:cNvPicPr>
                  <a:picLocks noChangeAspect="1" noChangeArrowheads="1"/>
                </p:cNvPicPr>
                <p:nvPr/>
              </p:nvPicPr>
              <p:blipFill>
                <a:blip r:embed="rId25" cstate="print"/>
                <a:srcRect/>
                <a:stretch>
                  <a:fillRect/>
                </a:stretch>
              </p:blipFill>
              <p:spPr bwMode="auto">
                <a:xfrm>
                  <a:off x="96" y="2448"/>
                  <a:ext cx="322" cy="384"/>
                </a:xfrm>
                <a:prstGeom prst="rect">
                  <a:avLst/>
                </a:prstGeom>
                <a:noFill/>
                <a:ln w="9525">
                  <a:noFill/>
                  <a:miter lim="800000"/>
                  <a:headEnd/>
                  <a:tailEnd/>
                </a:ln>
              </p:spPr>
            </p:pic>
            <p:pic>
              <p:nvPicPr>
                <p:cNvPr id="2117" name="Picture 67"/>
                <p:cNvPicPr>
                  <a:picLocks noChangeAspect="1" noChangeArrowheads="1"/>
                </p:cNvPicPr>
                <p:nvPr/>
              </p:nvPicPr>
              <p:blipFill>
                <a:blip r:embed="rId25" cstate="print"/>
                <a:srcRect/>
                <a:stretch>
                  <a:fillRect/>
                </a:stretch>
              </p:blipFill>
              <p:spPr bwMode="auto">
                <a:xfrm>
                  <a:off x="96" y="2880"/>
                  <a:ext cx="321" cy="384"/>
                </a:xfrm>
                <a:prstGeom prst="rect">
                  <a:avLst/>
                </a:prstGeom>
                <a:noFill/>
                <a:ln w="9525">
                  <a:noFill/>
                  <a:miter lim="800000"/>
                  <a:headEnd/>
                  <a:tailEnd/>
                </a:ln>
              </p:spPr>
            </p:pic>
            <p:sp>
              <p:nvSpPr>
                <p:cNvPr id="2118" name="Text Box 68"/>
                <p:cNvSpPr txBox="1">
                  <a:spLocks noChangeArrowheads="1"/>
                </p:cNvSpPr>
                <p:nvPr/>
              </p:nvSpPr>
              <p:spPr bwMode="auto">
                <a:xfrm>
                  <a:off x="0" y="3360"/>
                  <a:ext cx="672" cy="171"/>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400" b="1">
                      <a:solidFill>
                        <a:srgbClr val="FF9900"/>
                      </a:solidFill>
                      <a:latin typeface="+mn-lt"/>
                    </a:rPr>
                    <a:t>Farmers</a:t>
                  </a:r>
                </a:p>
              </p:txBody>
            </p:sp>
          </p:grpSp>
          <p:sp>
            <p:nvSpPr>
              <p:cNvPr id="2103" name="Line 69"/>
              <p:cNvSpPr>
                <a:spLocks noChangeShapeType="1"/>
              </p:cNvSpPr>
              <p:nvPr/>
            </p:nvSpPr>
            <p:spPr bwMode="auto">
              <a:xfrm>
                <a:off x="624" y="2352"/>
                <a:ext cx="336" cy="0"/>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04" name="Text Box 70"/>
              <p:cNvSpPr txBox="1">
                <a:spLocks noChangeArrowheads="1"/>
              </p:cNvSpPr>
              <p:nvPr/>
            </p:nvSpPr>
            <p:spPr bwMode="auto">
              <a:xfrm>
                <a:off x="576" y="1905"/>
                <a:ext cx="480" cy="300"/>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Cattle +     Fodder</a:t>
                </a:r>
              </a:p>
            </p:txBody>
          </p:sp>
          <p:sp>
            <p:nvSpPr>
              <p:cNvPr id="2105" name="Text Box 71"/>
              <p:cNvSpPr txBox="1">
                <a:spLocks noChangeArrowheads="1"/>
              </p:cNvSpPr>
              <p:nvPr/>
            </p:nvSpPr>
            <p:spPr bwMode="auto">
              <a:xfrm>
                <a:off x="1872" y="2063"/>
                <a:ext cx="384" cy="177"/>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Milk</a:t>
                </a:r>
              </a:p>
            </p:txBody>
          </p:sp>
          <p:sp>
            <p:nvSpPr>
              <p:cNvPr id="2106" name="Text Box 72"/>
              <p:cNvSpPr txBox="1">
                <a:spLocks noChangeArrowheads="1"/>
              </p:cNvSpPr>
              <p:nvPr/>
            </p:nvSpPr>
            <p:spPr bwMode="auto">
              <a:xfrm>
                <a:off x="1728" y="2622"/>
                <a:ext cx="720" cy="177"/>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Feed</a:t>
                </a:r>
              </a:p>
            </p:txBody>
          </p:sp>
          <p:sp>
            <p:nvSpPr>
              <p:cNvPr id="2107" name="Line 73"/>
              <p:cNvSpPr>
                <a:spLocks noChangeShapeType="1"/>
              </p:cNvSpPr>
              <p:nvPr/>
            </p:nvSpPr>
            <p:spPr bwMode="auto">
              <a:xfrm>
                <a:off x="1872" y="2399"/>
                <a:ext cx="336" cy="0"/>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08" name="Line 74"/>
              <p:cNvSpPr>
                <a:spLocks noChangeShapeType="1"/>
              </p:cNvSpPr>
              <p:nvPr/>
            </p:nvSpPr>
            <p:spPr bwMode="auto">
              <a:xfrm flipH="1">
                <a:off x="1872" y="2511"/>
                <a:ext cx="336" cy="0"/>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09" name="Line 75"/>
              <p:cNvSpPr>
                <a:spLocks noChangeShapeType="1"/>
              </p:cNvSpPr>
              <p:nvPr/>
            </p:nvSpPr>
            <p:spPr bwMode="auto">
              <a:xfrm>
                <a:off x="3597" y="2342"/>
                <a:ext cx="448" cy="0"/>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10" name="Text Box 76"/>
              <p:cNvSpPr txBox="1">
                <a:spLocks noChangeArrowheads="1"/>
              </p:cNvSpPr>
              <p:nvPr/>
            </p:nvSpPr>
            <p:spPr bwMode="auto">
              <a:xfrm>
                <a:off x="3552" y="1895"/>
                <a:ext cx="538" cy="299"/>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1200" b="1">
                    <a:latin typeface="+mn-lt"/>
                  </a:rPr>
                  <a:t>Dairy Products</a:t>
                </a:r>
              </a:p>
            </p:txBody>
          </p:sp>
          <p:sp>
            <p:nvSpPr>
              <p:cNvPr id="2111" name="Line 77"/>
              <p:cNvSpPr>
                <a:spLocks noChangeShapeType="1"/>
              </p:cNvSpPr>
              <p:nvPr/>
            </p:nvSpPr>
            <p:spPr bwMode="auto">
              <a:xfrm flipV="1">
                <a:off x="4752" y="2567"/>
                <a:ext cx="672" cy="504"/>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12" name="Line 78"/>
              <p:cNvSpPr>
                <a:spLocks noChangeShapeType="1"/>
              </p:cNvSpPr>
              <p:nvPr/>
            </p:nvSpPr>
            <p:spPr bwMode="auto">
              <a:xfrm>
                <a:off x="4752" y="2183"/>
                <a:ext cx="240" cy="0"/>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13" name="Line 79"/>
              <p:cNvSpPr>
                <a:spLocks noChangeShapeType="1"/>
              </p:cNvSpPr>
              <p:nvPr/>
            </p:nvSpPr>
            <p:spPr bwMode="auto">
              <a:xfrm>
                <a:off x="4992" y="1330"/>
                <a:ext cx="384" cy="517"/>
              </a:xfrm>
              <a:prstGeom prst="line">
                <a:avLst/>
              </a:prstGeom>
              <a:noFill/>
              <a:ln w="28575">
                <a:solidFill>
                  <a:srgbClr val="0000FF"/>
                </a:solidFill>
                <a:round/>
                <a:headEnd/>
                <a:tailEnd type="triangle" w="med" len="med"/>
              </a:ln>
            </p:spPr>
            <p:txBody>
              <a:bodyPr>
                <a:spAutoFit/>
              </a:bodyPr>
              <a:lstStyle/>
              <a:p>
                <a:endParaRPr lang="en-US">
                  <a:latin typeface="+mn-lt"/>
                </a:endParaRPr>
              </a:p>
            </p:txBody>
          </p:sp>
          <p:sp>
            <p:nvSpPr>
              <p:cNvPr id="2114" name="Text Box 80"/>
              <p:cNvSpPr txBox="1">
                <a:spLocks noChangeArrowheads="1"/>
              </p:cNvSpPr>
              <p:nvPr/>
            </p:nvSpPr>
            <p:spPr bwMode="auto">
              <a:xfrm>
                <a:off x="528" y="1594"/>
                <a:ext cx="1728" cy="259"/>
              </a:xfrm>
              <a:prstGeom prst="rect">
                <a:avLst/>
              </a:prstGeom>
              <a:noFill/>
              <a:ln w="12700" algn="ctr">
                <a:noFill/>
                <a:miter lim="800000"/>
                <a:headEnd/>
                <a:tailEnd/>
              </a:ln>
            </p:spPr>
            <p:txBody>
              <a:bodyPr>
                <a:spAutoFit/>
              </a:bodyPr>
              <a:lstStyle/>
              <a:p>
                <a:pPr algn="ctr">
                  <a:lnSpc>
                    <a:spcPct val="110000"/>
                  </a:lnSpc>
                  <a:spcBef>
                    <a:spcPct val="50000"/>
                  </a:spcBef>
                  <a:buClr>
                    <a:srgbClr val="33CC33"/>
                  </a:buClr>
                  <a:buSzPct val="85000"/>
                  <a:buFont typeface="Wingdings" pitchFamily="2" charset="2"/>
                  <a:buNone/>
                </a:pPr>
                <a:r>
                  <a:rPr lang="en-US" altLang="en-US" sz="2000" b="1">
                    <a:solidFill>
                      <a:schemeClr val="accent2"/>
                    </a:solidFill>
                    <a:latin typeface="+mn-lt"/>
                  </a:rPr>
                  <a:t>Product Flow</a:t>
                </a: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2942704" y="365125"/>
            <a:ext cx="5370023" cy="939973"/>
          </a:xfrm>
        </p:spPr>
        <p:txBody>
          <a:bodyPr/>
          <a:lstStyle/>
          <a:p>
            <a:r>
              <a:rPr lang="en-US" altLang="en-US" sz="3600" dirty="0" smtClean="0"/>
              <a:t>Steward Bank - Zimbabwe</a:t>
            </a:r>
          </a:p>
        </p:txBody>
      </p:sp>
      <p:sp>
        <p:nvSpPr>
          <p:cNvPr id="3" name="Content Placeholder 2"/>
          <p:cNvSpPr>
            <a:spLocks noGrp="1"/>
          </p:cNvSpPr>
          <p:nvPr>
            <p:ph idx="1"/>
          </p:nvPr>
        </p:nvSpPr>
        <p:spPr/>
        <p:txBody>
          <a:bodyPr>
            <a:normAutofit/>
          </a:bodyPr>
          <a:lstStyle/>
          <a:p>
            <a:pPr marL="0" indent="0">
              <a:spcBef>
                <a:spcPts val="1200"/>
              </a:spcBef>
              <a:buNone/>
              <a:defRPr/>
            </a:pPr>
            <a:r>
              <a:rPr lang="en-US" sz="2600" dirty="0" smtClean="0"/>
              <a:t>‘Cattle banking’ – In Zimbabwe, Steward Bank has introduced a new strategy to farmers who are mostly rural. Cattle are very important assets in the rural areas despite the challenge of climate change and global warming that have direct negative effects on pastures. </a:t>
            </a:r>
          </a:p>
          <a:p>
            <a:pPr marL="0" indent="0">
              <a:spcBef>
                <a:spcPts val="1200"/>
              </a:spcBef>
              <a:buNone/>
              <a:defRPr/>
            </a:pPr>
            <a:r>
              <a:rPr lang="en-US" sz="2600" dirty="0" smtClean="0"/>
              <a:t>The </a:t>
            </a:r>
            <a:r>
              <a:rPr lang="en-US" sz="2600" dirty="0"/>
              <a:t>production credit facility serves the purpose to finance acquisition of breeding stock like cattle and sheep, dairy cows and sows and boars. The repayment should never exceed productive life of the asset and with a maximum of 7 years for beef and dairy, 5 years for sheep and 3 years for breeding sows</a:t>
            </a:r>
            <a:r>
              <a:rPr lang="en-US" sz="2600" dirty="0" smtClean="0"/>
              <a:t>.  Internet banking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8200" y="365125"/>
            <a:ext cx="10515600" cy="933450"/>
          </a:xfrm>
        </p:spPr>
        <p:txBody>
          <a:bodyPr/>
          <a:lstStyle/>
          <a:p>
            <a:pPr eaLnBrk="1" hangingPunct="1"/>
            <a:r>
              <a:rPr lang="en-US" altLang="en-US" sz="3600" dirty="0" smtClean="0"/>
              <a:t>Livestock Trust bank in </a:t>
            </a:r>
            <a:r>
              <a:rPr lang="en-US" altLang="en-US" sz="3600" dirty="0" err="1" smtClean="0"/>
              <a:t>Zimababwe</a:t>
            </a:r>
            <a:endParaRPr lang="en-US" altLang="en-US" sz="3600" dirty="0" smtClean="0"/>
          </a:p>
        </p:txBody>
      </p:sp>
      <p:sp>
        <p:nvSpPr>
          <p:cNvPr id="3" name="Content Placeholder 2"/>
          <p:cNvSpPr>
            <a:spLocks noGrp="1"/>
          </p:cNvSpPr>
          <p:nvPr>
            <p:ph idx="1"/>
          </p:nvPr>
        </p:nvSpPr>
        <p:spPr>
          <a:xfrm>
            <a:off x="838200" y="1327150"/>
            <a:ext cx="10515600" cy="4849813"/>
          </a:xfrm>
        </p:spPr>
        <p:txBody>
          <a:bodyPr rtlCol="0">
            <a:normAutofit fontScale="70000" lnSpcReduction="20000"/>
          </a:bodyPr>
          <a:lstStyle/>
          <a:p>
            <a:pPr eaLnBrk="1" fontAlgn="auto" hangingPunct="1">
              <a:lnSpc>
                <a:spcPct val="120000"/>
              </a:lnSpc>
              <a:spcBef>
                <a:spcPts val="600"/>
              </a:spcBef>
              <a:spcAft>
                <a:spcPts val="0"/>
              </a:spcAft>
              <a:defRPr/>
            </a:pPr>
            <a:r>
              <a:rPr lang="en-US" dirty="0"/>
              <a:t>Livestock is deposited to the bank for a certificate that can help a client to access a loan from the bank. </a:t>
            </a:r>
            <a:r>
              <a:rPr lang="en-US" dirty="0" smtClean="0"/>
              <a:t>Veterinary </a:t>
            </a:r>
            <a:r>
              <a:rPr lang="en-US" dirty="0"/>
              <a:t>officials </a:t>
            </a:r>
            <a:r>
              <a:rPr lang="en-US" dirty="0" smtClean="0"/>
              <a:t>assess </a:t>
            </a:r>
            <a:r>
              <a:rPr lang="en-US" dirty="0"/>
              <a:t>the cattle and their value in money before a transaction is closed. Key metrics are health, age, weight, and breed. </a:t>
            </a:r>
            <a:endParaRPr lang="en-US" dirty="0" smtClean="0"/>
          </a:p>
          <a:p>
            <a:pPr eaLnBrk="1" fontAlgn="auto" hangingPunct="1">
              <a:lnSpc>
                <a:spcPct val="120000"/>
              </a:lnSpc>
              <a:spcBef>
                <a:spcPts val="600"/>
              </a:spcBef>
              <a:spcAft>
                <a:spcPts val="0"/>
              </a:spcAft>
              <a:defRPr/>
            </a:pPr>
            <a:r>
              <a:rPr lang="en-US" dirty="0" smtClean="0"/>
              <a:t>A </a:t>
            </a:r>
            <a:r>
              <a:rPr lang="en-US" dirty="0"/>
              <a:t>cattle owner can get loans of the commensurate value of cattle deposited to the bank</a:t>
            </a:r>
            <a:r>
              <a:rPr lang="en-US" dirty="0" smtClean="0"/>
              <a:t>. The bank can provide transport.</a:t>
            </a:r>
          </a:p>
          <a:p>
            <a:pPr eaLnBrk="1" fontAlgn="auto" hangingPunct="1">
              <a:lnSpc>
                <a:spcPct val="120000"/>
              </a:lnSpc>
              <a:spcBef>
                <a:spcPts val="600"/>
              </a:spcBef>
              <a:spcAft>
                <a:spcPts val="0"/>
              </a:spcAft>
              <a:defRPr/>
            </a:pPr>
            <a:r>
              <a:rPr lang="en-US" dirty="0" smtClean="0"/>
              <a:t>The </a:t>
            </a:r>
            <a:r>
              <a:rPr lang="en-US" dirty="0"/>
              <a:t>bank pays 10% interest per year on the value of the cattle, which can be paid in cash or additional cows. </a:t>
            </a:r>
            <a:r>
              <a:rPr lang="en-US" dirty="0" smtClean="0"/>
              <a:t>Owners </a:t>
            </a:r>
            <a:r>
              <a:rPr lang="en-US" dirty="0"/>
              <a:t>have the option to get back their cattle after the initial two years or to leave them with the bank for longer. </a:t>
            </a:r>
            <a:endParaRPr lang="en-US" dirty="0" smtClean="0"/>
          </a:p>
          <a:p>
            <a:pPr eaLnBrk="1" fontAlgn="auto" hangingPunct="1">
              <a:lnSpc>
                <a:spcPct val="120000"/>
              </a:lnSpc>
              <a:spcBef>
                <a:spcPts val="600"/>
              </a:spcBef>
              <a:spcAft>
                <a:spcPts val="0"/>
              </a:spcAft>
              <a:defRPr/>
            </a:pPr>
            <a:r>
              <a:rPr lang="en-US" dirty="0" smtClean="0"/>
              <a:t>If </a:t>
            </a:r>
            <a:r>
              <a:rPr lang="en-US" dirty="0"/>
              <a:t>the owner fails to repay the loan, the bank possesses the animal. </a:t>
            </a:r>
            <a:r>
              <a:rPr lang="en-US" dirty="0" smtClean="0"/>
              <a:t>The </a:t>
            </a:r>
            <a:r>
              <a:rPr lang="en-US" dirty="0"/>
              <a:t>bank has the right to slaughter aging cattle to sell beef and replace them with cattle of the same value. </a:t>
            </a:r>
            <a:r>
              <a:rPr lang="en-US" dirty="0" smtClean="0"/>
              <a:t>In </a:t>
            </a:r>
            <a:r>
              <a:rPr lang="en-US" dirty="0"/>
              <a:t>the event that the owner dies, a close family member takes over the payment of the loan. </a:t>
            </a:r>
            <a:endParaRPr lang="en-US" dirty="0" smtClean="0"/>
          </a:p>
          <a:p>
            <a:pPr eaLnBrk="1" fontAlgn="auto" hangingPunct="1">
              <a:lnSpc>
                <a:spcPct val="120000"/>
              </a:lnSpc>
              <a:spcBef>
                <a:spcPts val="600"/>
              </a:spcBef>
              <a:spcAft>
                <a:spcPts val="0"/>
              </a:spcAft>
              <a:defRPr/>
            </a:pPr>
            <a:r>
              <a:rPr lang="en-US" dirty="0" smtClean="0"/>
              <a:t>The </a:t>
            </a:r>
            <a:r>
              <a:rPr lang="en-US" dirty="0"/>
              <a:t>bank carries out breeding </a:t>
            </a:r>
            <a:r>
              <a:rPr lang="en-US" dirty="0" err="1"/>
              <a:t>programmes</a:t>
            </a:r>
            <a:r>
              <a:rPr lang="en-US" dirty="0"/>
              <a:t> and (can negotiate to keep the calves of cows deposited). </a:t>
            </a: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838200" y="240434"/>
            <a:ext cx="10515600" cy="509588"/>
          </a:xfrm>
        </p:spPr>
        <p:txBody>
          <a:bodyPr/>
          <a:lstStyle/>
          <a:p>
            <a:pPr algn="ctr"/>
            <a:r>
              <a:rPr lang="en-US" sz="3600" dirty="0" smtClean="0"/>
              <a:t>Outline</a:t>
            </a:r>
          </a:p>
        </p:txBody>
      </p:sp>
      <p:sp>
        <p:nvSpPr>
          <p:cNvPr id="10243" name="Content Placeholder 2"/>
          <p:cNvSpPr>
            <a:spLocks noGrp="1"/>
          </p:cNvSpPr>
          <p:nvPr>
            <p:ph idx="1"/>
          </p:nvPr>
        </p:nvSpPr>
        <p:spPr>
          <a:xfrm>
            <a:off x="654512" y="1152294"/>
            <a:ext cx="11055350" cy="4351338"/>
          </a:xfrm>
        </p:spPr>
        <p:txBody>
          <a:bodyPr/>
          <a:lstStyle/>
          <a:p>
            <a:pPr>
              <a:buNone/>
            </a:pPr>
            <a:r>
              <a:rPr lang="en-US" b="1" dirty="0" smtClean="0"/>
              <a:t>Models of inclusive value chain financing and investment for livestock</a:t>
            </a:r>
            <a:endParaRPr lang="en-US" sz="2400" dirty="0" smtClean="0"/>
          </a:p>
          <a:p>
            <a:r>
              <a:rPr lang="en-US" dirty="0" smtClean="0"/>
              <a:t>Finance and investment for livestock</a:t>
            </a:r>
          </a:p>
          <a:p>
            <a:pPr lvl="1"/>
            <a:r>
              <a:rPr lang="en-US" dirty="0" smtClean="0"/>
              <a:t>Livestock as a source and use of finance</a:t>
            </a:r>
          </a:p>
          <a:p>
            <a:pPr lvl="1"/>
            <a:r>
              <a:rPr lang="en-US" dirty="0" smtClean="0"/>
              <a:t>Livestock value chains</a:t>
            </a:r>
          </a:p>
          <a:p>
            <a:pPr lvl="1"/>
            <a:r>
              <a:rPr lang="en-US" dirty="0" smtClean="0"/>
              <a:t>Conventional livestock finance</a:t>
            </a:r>
          </a:p>
          <a:p>
            <a:pPr lvl="1"/>
            <a:r>
              <a:rPr lang="en-US" dirty="0" smtClean="0"/>
              <a:t>Bottlenecks restricting finance for the livestock sector</a:t>
            </a:r>
          </a:p>
          <a:p>
            <a:r>
              <a:rPr lang="en-US" dirty="0" smtClean="0"/>
              <a:t>Value chain finance</a:t>
            </a:r>
          </a:p>
          <a:p>
            <a:pPr lvl="1"/>
            <a:r>
              <a:rPr lang="en-US" dirty="0" smtClean="0"/>
              <a:t>Defining agricultural VC finance</a:t>
            </a:r>
          </a:p>
          <a:p>
            <a:pPr lvl="1"/>
            <a:r>
              <a:rPr lang="en-US" dirty="0" smtClean="0"/>
              <a:t>Livestock VC finance</a:t>
            </a:r>
          </a:p>
          <a:p>
            <a:r>
              <a:rPr lang="en-US" dirty="0" smtClean="0"/>
              <a:t>Lessons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13658" y="215497"/>
            <a:ext cx="8785167" cy="831908"/>
          </a:xfrm>
        </p:spPr>
        <p:txBody>
          <a:bodyPr/>
          <a:lstStyle/>
          <a:p>
            <a:pPr eaLnBrk="1" hangingPunct="1"/>
            <a:r>
              <a:rPr lang="en-US" altLang="en-US" sz="3600" dirty="0" err="1" smtClean="0"/>
              <a:t>Cidre</a:t>
            </a:r>
            <a:r>
              <a:rPr lang="en-US" altLang="en-US" sz="3600" dirty="0" smtClean="0"/>
              <a:t> in Bolivia – cattle registries as collateral</a:t>
            </a:r>
          </a:p>
        </p:txBody>
      </p:sp>
      <p:sp>
        <p:nvSpPr>
          <p:cNvPr id="29699" name="TextBox 1"/>
          <p:cNvSpPr txBox="1">
            <a:spLocks noChangeArrowheads="1"/>
          </p:cNvSpPr>
          <p:nvPr/>
        </p:nvSpPr>
        <p:spPr bwMode="auto">
          <a:xfrm>
            <a:off x="1176338" y="1530350"/>
            <a:ext cx="8732837" cy="407988"/>
          </a:xfrm>
          <a:prstGeom prst="rect">
            <a:avLst/>
          </a:prstGeom>
          <a:noFill/>
          <a:ln w="9525">
            <a:noFill/>
            <a:miter lim="800000"/>
            <a:headEnd/>
            <a:tailEnd/>
          </a:ln>
        </p:spPr>
        <p:txBody>
          <a:bodyPr>
            <a:spAutoFit/>
          </a:bodyPr>
          <a:lstStyle/>
          <a:p>
            <a:endParaRPr lang="en-US" altLang="en-US"/>
          </a:p>
        </p:txBody>
      </p:sp>
      <p:graphicFrame>
        <p:nvGraphicFramePr>
          <p:cNvPr id="3" name="Table 2"/>
          <p:cNvGraphicFramePr>
            <a:graphicFrameLocks noGrp="1"/>
          </p:cNvGraphicFramePr>
          <p:nvPr>
            <p:extLst>
              <p:ext uri="{D42A27DB-BD31-4B8C-83A1-F6EECF244321}">
                <p14:modId xmlns:p14="http://schemas.microsoft.com/office/powerpoint/2010/main" val="3563273927"/>
              </p:ext>
            </p:extLst>
          </p:nvPr>
        </p:nvGraphicFramePr>
        <p:xfrm>
          <a:off x="1271587" y="1255222"/>
          <a:ext cx="9477929" cy="5220007"/>
        </p:xfrm>
        <a:graphic>
          <a:graphicData uri="http://schemas.openxmlformats.org/drawingml/2006/table">
            <a:tbl>
              <a:tblPr firstRow="1" firstCol="1" bandRow="1">
                <a:tableStyleId>{5C22544A-7EE6-4342-B048-85BDC9FD1C3A}</a:tableStyleId>
              </a:tblPr>
              <a:tblGrid>
                <a:gridCol w="4048343"/>
                <a:gridCol w="5429586"/>
              </a:tblGrid>
              <a:tr h="339206">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s-ES" sz="2200" kern="1200" dirty="0" err="1">
                          <a:solidFill>
                            <a:schemeClr val="dk1"/>
                          </a:solidFill>
                          <a:latin typeface="+mj-lt"/>
                          <a:ea typeface="+mn-ea"/>
                          <a:cs typeface="+mn-cs"/>
                        </a:rPr>
                        <a:t>Process</a:t>
                      </a:r>
                      <a:endParaRPr lang="en-US" sz="2200" kern="1200" dirty="0">
                        <a:solidFill>
                          <a:schemeClr val="dk1"/>
                        </a:solidFill>
                        <a:latin typeface="+mj-lt"/>
                        <a:ea typeface="+mn-ea"/>
                        <a:cs typeface="+mn-cs"/>
                      </a:endParaRPr>
                    </a:p>
                  </a:txBody>
                  <a:tcPr marL="68580" marR="68580" marT="0" marB="0"/>
                </a:tc>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s-ES" sz="2200" kern="1200" dirty="0" err="1">
                          <a:solidFill>
                            <a:schemeClr val="dk1"/>
                          </a:solidFill>
                          <a:latin typeface="+mj-lt"/>
                          <a:ea typeface="+mn-ea"/>
                          <a:cs typeface="+mn-cs"/>
                        </a:rPr>
                        <a:t>Registry</a:t>
                      </a:r>
                      <a:endParaRPr lang="en-US" sz="2200" kern="1200" dirty="0">
                        <a:solidFill>
                          <a:schemeClr val="dk1"/>
                        </a:solidFill>
                        <a:latin typeface="+mj-lt"/>
                        <a:ea typeface="+mn-ea"/>
                        <a:cs typeface="+mn-cs"/>
                      </a:endParaRPr>
                    </a:p>
                  </a:txBody>
                  <a:tcPr marL="68580" marR="68580" marT="0" marB="0"/>
                </a:tc>
              </a:tr>
              <a:tr h="772637">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s-ES" sz="2200" kern="1200" dirty="0" err="1">
                          <a:solidFill>
                            <a:schemeClr val="dk1"/>
                          </a:solidFill>
                          <a:latin typeface="+mj-lt"/>
                          <a:ea typeface="+mn-ea"/>
                          <a:cs typeface="+mn-cs"/>
                        </a:rPr>
                        <a:t>Demonstrate</a:t>
                      </a:r>
                      <a:r>
                        <a:rPr lang="es-ES" sz="2200" kern="1200" dirty="0">
                          <a:solidFill>
                            <a:schemeClr val="dk1"/>
                          </a:solidFill>
                          <a:latin typeface="+mj-lt"/>
                          <a:ea typeface="+mn-ea"/>
                          <a:cs typeface="+mn-cs"/>
                        </a:rPr>
                        <a:t> </a:t>
                      </a:r>
                      <a:r>
                        <a:rPr lang="es-ES" sz="2200" kern="1200" dirty="0" err="1">
                          <a:solidFill>
                            <a:schemeClr val="dk1"/>
                          </a:solidFill>
                          <a:latin typeface="+mj-lt"/>
                          <a:ea typeface="+mn-ea"/>
                          <a:cs typeface="+mn-cs"/>
                        </a:rPr>
                        <a:t>right</a:t>
                      </a:r>
                      <a:r>
                        <a:rPr lang="es-ES" sz="2200" kern="1200" dirty="0">
                          <a:solidFill>
                            <a:schemeClr val="dk1"/>
                          </a:solidFill>
                          <a:latin typeface="+mj-lt"/>
                          <a:ea typeface="+mn-ea"/>
                          <a:cs typeface="+mn-cs"/>
                        </a:rPr>
                        <a:t> of </a:t>
                      </a:r>
                      <a:r>
                        <a:rPr lang="es-ES" sz="2200" kern="1200" dirty="0" err="1">
                          <a:solidFill>
                            <a:schemeClr val="dk1"/>
                          </a:solidFill>
                          <a:latin typeface="+mj-lt"/>
                          <a:ea typeface="+mn-ea"/>
                          <a:cs typeface="+mn-cs"/>
                        </a:rPr>
                        <a:t>ownership</a:t>
                      </a:r>
                      <a:endParaRPr lang="en-US" sz="2200" kern="1200" dirty="0">
                        <a:solidFill>
                          <a:schemeClr val="dk1"/>
                        </a:solidFill>
                        <a:latin typeface="+mj-lt"/>
                        <a:ea typeface="+mn-ea"/>
                        <a:cs typeface="+mn-cs"/>
                      </a:endParaRPr>
                    </a:p>
                  </a:txBody>
                  <a:tcPr marL="68580" marR="68580" marT="0" marB="0"/>
                </a:tc>
                <a:tc>
                  <a:txBody>
                    <a:bodyPr/>
                    <a:lstStyle/>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Registry of book of farmers’ association</a:t>
                      </a:r>
                    </a:p>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Signing of ownership declaration</a:t>
                      </a:r>
                    </a:p>
                  </a:txBody>
                  <a:tcPr marL="68580" marR="68580" marT="0" marB="0"/>
                </a:tc>
              </a:tr>
              <a:tr h="1451049">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Property documentation</a:t>
                      </a:r>
                    </a:p>
                  </a:txBody>
                  <a:tcPr marL="68580" marR="68580" marT="0" marB="0"/>
                </a:tc>
                <a:tc>
                  <a:txBody>
                    <a:bodyPr/>
                    <a:lstStyle/>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Tag or herd with corresponding number of cattle association</a:t>
                      </a:r>
                    </a:p>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Copy of the signed declaration of the community or a judicial authority</a:t>
                      </a:r>
                    </a:p>
                  </a:txBody>
                  <a:tcPr marL="68580" marR="68580" marT="0" marB="0"/>
                </a:tc>
              </a:tr>
              <a:tr h="772637">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Valuation of the cattle or animals pledged</a:t>
                      </a:r>
                    </a:p>
                  </a:txBody>
                  <a:tcPr marL="68580" marR="68580" marT="0" marB="0"/>
                </a:tc>
                <a:tc>
                  <a:txBody>
                    <a:bodyPr/>
                    <a:lstStyle/>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Technical officer of cattle association</a:t>
                      </a:r>
                    </a:p>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Credit officer</a:t>
                      </a:r>
                    </a:p>
                  </a:txBody>
                  <a:tcPr marL="68580" marR="68580" marT="0" marB="0"/>
                </a:tc>
              </a:tr>
              <a:tr h="1206066">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n-US" sz="2200" kern="1200">
                          <a:solidFill>
                            <a:schemeClr val="dk1"/>
                          </a:solidFill>
                          <a:latin typeface="+mj-lt"/>
                          <a:ea typeface="+mn-ea"/>
                          <a:cs typeface="+mn-cs"/>
                        </a:rPr>
                        <a:t>Management of the Registry and Complaints</a:t>
                      </a:r>
                    </a:p>
                  </a:txBody>
                  <a:tcPr marL="68580" marR="68580" marT="0" marB="0"/>
                </a:tc>
                <a:tc>
                  <a:txBody>
                    <a:bodyPr/>
                    <a:lstStyle/>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err="1">
                          <a:solidFill>
                            <a:schemeClr val="dk1"/>
                          </a:solidFill>
                          <a:latin typeface="+mj-lt"/>
                          <a:ea typeface="+mn-ea"/>
                          <a:cs typeface="+mn-cs"/>
                        </a:rPr>
                        <a:t>Cattlemans</a:t>
                      </a:r>
                      <a:r>
                        <a:rPr lang="en-US" sz="2200" kern="1200" dirty="0">
                          <a:solidFill>
                            <a:schemeClr val="dk1"/>
                          </a:solidFill>
                          <a:latin typeface="+mj-lt"/>
                          <a:ea typeface="+mn-ea"/>
                          <a:cs typeface="+mn-cs"/>
                        </a:rPr>
                        <a:t>’ association</a:t>
                      </a:r>
                    </a:p>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Authorities</a:t>
                      </a:r>
                    </a:p>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Ownership rights</a:t>
                      </a:r>
                    </a:p>
                  </a:txBody>
                  <a:tcPr marL="68580" marR="68580" marT="0" marB="0"/>
                </a:tc>
              </a:tr>
              <a:tr h="678412">
                <a:tc>
                  <a:txBody>
                    <a:bodyPr/>
                    <a:lstStyle/>
                    <a:p>
                      <a:pPr marL="285750" marR="0" indent="-285750" algn="l" defTabSz="914400" rtl="0" eaLnBrk="1" latinLnBrk="0" hangingPunct="1">
                        <a:spcBef>
                          <a:spcPts val="0"/>
                        </a:spcBef>
                        <a:spcAft>
                          <a:spcPts val="600"/>
                        </a:spcAft>
                        <a:buFont typeface="Arial" panose="020B0604020202020204" pitchFamily="34" charset="0"/>
                        <a:buChar char="•"/>
                      </a:pPr>
                      <a:r>
                        <a:rPr lang="en-US" sz="2200" kern="1200">
                          <a:solidFill>
                            <a:schemeClr val="dk1"/>
                          </a:solidFill>
                          <a:latin typeface="+mj-lt"/>
                          <a:ea typeface="+mn-ea"/>
                          <a:cs typeface="+mn-cs"/>
                        </a:rPr>
                        <a:t>Legal execution</a:t>
                      </a:r>
                    </a:p>
                  </a:txBody>
                  <a:tcPr marL="68580" marR="68580" marT="0" marB="0"/>
                </a:tc>
                <a:tc>
                  <a:txBody>
                    <a:bodyPr/>
                    <a:lstStyle/>
                    <a:p>
                      <a:pPr marL="285750" marR="0" lvl="0" indent="-285750" algn="l" defTabSz="914400" rtl="0" eaLnBrk="1" latinLnBrk="0" hangingPunct="1">
                        <a:spcBef>
                          <a:spcPts val="0"/>
                        </a:spcBef>
                        <a:spcAft>
                          <a:spcPts val="600"/>
                        </a:spcAft>
                        <a:buFont typeface="Arial" panose="020B0604020202020204" pitchFamily="34" charset="0"/>
                        <a:buChar char="•"/>
                      </a:pPr>
                      <a:r>
                        <a:rPr lang="en-US" sz="2200" kern="1200" dirty="0">
                          <a:solidFill>
                            <a:schemeClr val="dk1"/>
                          </a:solidFill>
                          <a:latin typeface="+mj-lt"/>
                          <a:ea typeface="+mn-ea"/>
                          <a:cs typeface="+mn-cs"/>
                        </a:rPr>
                        <a:t>Judicial execution according to the Civil Code</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3600" dirty="0" smtClean="0"/>
              <a:t>Risks and tools to mitigate market risks for financing</a:t>
            </a:r>
          </a:p>
        </p:txBody>
      </p:sp>
      <p:sp>
        <p:nvSpPr>
          <p:cNvPr id="44035" name="Rectangle 3"/>
          <p:cNvSpPr>
            <a:spLocks noGrp="1" noChangeArrowheads="1"/>
          </p:cNvSpPr>
          <p:nvPr>
            <p:ph type="body" sz="half" idx="1"/>
          </p:nvPr>
        </p:nvSpPr>
        <p:spPr>
          <a:xfrm>
            <a:off x="4389120" y="1600199"/>
            <a:ext cx="5320146" cy="2973122"/>
          </a:xfrm>
          <a:ln>
            <a:solidFill>
              <a:schemeClr val="accent2">
                <a:lumMod val="75000"/>
              </a:schemeClr>
            </a:solidFill>
          </a:ln>
        </p:spPr>
        <p:txBody>
          <a:bodyPr wrap="square">
            <a:spAutoFit/>
          </a:bodyPr>
          <a:lstStyle/>
          <a:p>
            <a:pPr eaLnBrk="1" hangingPunct="1">
              <a:spcBef>
                <a:spcPct val="0"/>
              </a:spcBef>
              <a:buNone/>
            </a:pPr>
            <a:r>
              <a:rPr lang="en-US" altLang="en-US" sz="2600" u="sng" dirty="0" smtClean="0">
                <a:latin typeface="Calibri" pitchFamily="34" charset="0"/>
              </a:rPr>
              <a:t>Tools</a:t>
            </a:r>
          </a:p>
          <a:p>
            <a:pPr eaLnBrk="1" hangingPunct="1">
              <a:spcBef>
                <a:spcPct val="0"/>
              </a:spcBef>
            </a:pPr>
            <a:r>
              <a:rPr lang="en-US" altLang="en-US" sz="2600" u="sng" dirty="0" smtClean="0">
                <a:latin typeface="Calibri" pitchFamily="34" charset="0"/>
              </a:rPr>
              <a:t>Use of forwards, futures and options</a:t>
            </a:r>
          </a:p>
          <a:p>
            <a:pPr eaLnBrk="1" hangingPunct="1">
              <a:spcBef>
                <a:spcPct val="0"/>
              </a:spcBef>
            </a:pPr>
            <a:r>
              <a:rPr lang="en-US" altLang="en-US" sz="2600" u="sng" dirty="0" smtClean="0">
                <a:latin typeface="Calibri" pitchFamily="34" charset="0"/>
              </a:rPr>
              <a:t>Warehouse receipt finance</a:t>
            </a:r>
          </a:p>
          <a:p>
            <a:pPr eaLnBrk="1" hangingPunct="1">
              <a:spcBef>
                <a:spcPct val="0"/>
              </a:spcBef>
            </a:pPr>
            <a:r>
              <a:rPr lang="en-US" altLang="en-US" sz="2600" u="sng" dirty="0" smtClean="0">
                <a:latin typeface="Calibri" pitchFamily="34" charset="0"/>
              </a:rPr>
              <a:t>Market information services</a:t>
            </a:r>
          </a:p>
          <a:p>
            <a:pPr eaLnBrk="1" hangingPunct="1">
              <a:spcBef>
                <a:spcPct val="0"/>
              </a:spcBef>
            </a:pPr>
            <a:r>
              <a:rPr lang="en-US" altLang="en-US" sz="2600" u="sng" dirty="0" smtClean="0">
                <a:latin typeface="Calibri" pitchFamily="34" charset="0"/>
              </a:rPr>
              <a:t>Contract farming</a:t>
            </a:r>
          </a:p>
          <a:p>
            <a:pPr eaLnBrk="1" hangingPunct="1">
              <a:spcBef>
                <a:spcPct val="0"/>
              </a:spcBef>
            </a:pPr>
            <a:r>
              <a:rPr lang="en-US" altLang="en-US" sz="2600" u="sng" dirty="0" smtClean="0">
                <a:latin typeface="Calibri" pitchFamily="34" charset="0"/>
              </a:rPr>
              <a:t>Insurance</a:t>
            </a:r>
          </a:p>
          <a:p>
            <a:pPr eaLnBrk="1" hangingPunct="1">
              <a:spcBef>
                <a:spcPct val="0"/>
              </a:spcBef>
            </a:pPr>
            <a:r>
              <a:rPr lang="en-US" altLang="en-US" sz="2600" u="sng" dirty="0" smtClean="0">
                <a:latin typeface="Calibri" pitchFamily="34" charset="0"/>
              </a:rPr>
              <a:t>Access to technical assistance</a:t>
            </a:r>
          </a:p>
          <a:p>
            <a:pPr eaLnBrk="1" hangingPunct="1">
              <a:spcBef>
                <a:spcPct val="0"/>
              </a:spcBef>
            </a:pPr>
            <a:r>
              <a:rPr lang="en-US" altLang="en-US" sz="2600" u="sng" dirty="0" smtClean="0">
                <a:latin typeface="Calibri" pitchFamily="34" charset="0"/>
              </a:rPr>
              <a:t>Guarantees</a:t>
            </a:r>
          </a:p>
        </p:txBody>
      </p:sp>
      <p:sp>
        <p:nvSpPr>
          <p:cNvPr id="19460" name="4 Rectángulo"/>
          <p:cNvSpPr>
            <a:spLocks noChangeArrowheads="1"/>
          </p:cNvSpPr>
          <p:nvPr/>
        </p:nvSpPr>
        <p:spPr bwMode="auto">
          <a:xfrm>
            <a:off x="1981200" y="5105400"/>
            <a:ext cx="8215313" cy="1196975"/>
          </a:xfrm>
          <a:prstGeom prst="rect">
            <a:avLst/>
          </a:prstGeom>
          <a:solidFill>
            <a:srgbClr val="FF9900"/>
          </a:solidFill>
          <a:ln w="9525">
            <a:solidFill>
              <a:schemeClr val="tx2"/>
            </a:solidFill>
            <a:miter lim="800000"/>
            <a:headEnd/>
            <a:tailEnd/>
          </a:ln>
        </p:spPr>
        <p:txBody>
          <a:bodyPr>
            <a:spAutoFit/>
          </a:bodyPr>
          <a:lstStyle>
            <a:lvl1pPr marL="358775" indent="-3587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1200"/>
              </a:spcBef>
              <a:spcAft>
                <a:spcPts val="0"/>
              </a:spcAft>
              <a:defRPr/>
            </a:pPr>
            <a:r>
              <a:rPr lang="en-US" altLang="en-US" sz="2000" b="1" i="1" dirty="0">
                <a:solidFill>
                  <a:schemeClr val="bg1"/>
                </a:solidFill>
                <a:latin typeface="Garamond" panose="02020404030301010803" pitchFamily="18" charset="0"/>
              </a:rPr>
              <a:t>	</a:t>
            </a:r>
            <a:r>
              <a:rPr lang="en-US" altLang="en-US" sz="2400" b="1" i="1" dirty="0">
                <a:solidFill>
                  <a:schemeClr val="bg1"/>
                </a:solidFill>
                <a:effectLst>
                  <a:outerShdw blurRad="38100" dist="38100" dir="2700000" algn="tl">
                    <a:srgbClr val="000000"/>
                  </a:outerShdw>
                </a:effectLst>
                <a:latin typeface="Garamond" panose="02020404030301010803" pitchFamily="18" charset="0"/>
              </a:rPr>
              <a:t>Some risk management tools are more practical for agro-industries and wholesalers, but can stabilize prices and reduce risks for all producers and bankers.</a:t>
            </a:r>
          </a:p>
        </p:txBody>
      </p:sp>
      <p:sp>
        <p:nvSpPr>
          <p:cNvPr id="5" name="Rectangle 4"/>
          <p:cNvSpPr/>
          <p:nvPr/>
        </p:nvSpPr>
        <p:spPr>
          <a:xfrm>
            <a:off x="728749" y="1590240"/>
            <a:ext cx="3352799" cy="2092881"/>
          </a:xfrm>
          <a:prstGeom prst="rect">
            <a:avLst/>
          </a:prstGeom>
          <a:ln>
            <a:solidFill>
              <a:schemeClr val="accent2">
                <a:lumMod val="75000"/>
              </a:schemeClr>
            </a:solidFill>
          </a:ln>
        </p:spPr>
        <p:txBody>
          <a:bodyPr wrap="square">
            <a:spAutoFit/>
          </a:bodyPr>
          <a:lstStyle/>
          <a:p>
            <a:pPr eaLnBrk="1" hangingPunct="1"/>
            <a:r>
              <a:rPr lang="en-US" altLang="en-US" sz="2600" u="sng" dirty="0" smtClean="0"/>
              <a:t>Risks</a:t>
            </a:r>
          </a:p>
          <a:p>
            <a:pPr eaLnBrk="1" hangingPunct="1"/>
            <a:r>
              <a:rPr lang="en-US" altLang="en-US" sz="2600" dirty="0" smtClean="0"/>
              <a:t>A. Production Risk</a:t>
            </a:r>
          </a:p>
          <a:p>
            <a:pPr eaLnBrk="1" hangingPunct="1"/>
            <a:r>
              <a:rPr lang="en-US" altLang="en-US" sz="2600" dirty="0" smtClean="0"/>
              <a:t>B. Price Risk</a:t>
            </a:r>
          </a:p>
          <a:p>
            <a:pPr eaLnBrk="1" hangingPunct="1"/>
            <a:r>
              <a:rPr lang="en-US" altLang="en-US" sz="2600" dirty="0" smtClean="0"/>
              <a:t>C. Market Risk</a:t>
            </a:r>
          </a:p>
          <a:p>
            <a:pPr eaLnBrk="1" hangingPunct="1"/>
            <a:r>
              <a:rPr lang="en-US" altLang="en-US" sz="2600" dirty="0" smtClean="0"/>
              <a:t>D. Financial Risk</a:t>
            </a:r>
            <a:endParaRPr lang="en-GB" altLang="en-US" sz="260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560320" y="673330"/>
            <a:ext cx="5652654" cy="646331"/>
          </a:xfrm>
          <a:prstGeom prst="rect">
            <a:avLst/>
          </a:prstGeom>
          <a:noFill/>
        </p:spPr>
        <p:txBody>
          <a:bodyPr wrap="square" rtlCol="0">
            <a:spAutoFit/>
          </a:bodyPr>
          <a:lstStyle/>
          <a:p>
            <a:r>
              <a:rPr lang="en-US" sz="3600" dirty="0" smtClean="0"/>
              <a:t>Livestock Insurance</a:t>
            </a:r>
            <a:endParaRPr lang="en-US" sz="3600" dirty="0"/>
          </a:p>
        </p:txBody>
      </p:sp>
      <p:sp>
        <p:nvSpPr>
          <p:cNvPr id="5" name="Rectangle 4"/>
          <p:cNvSpPr/>
          <p:nvPr/>
        </p:nvSpPr>
        <p:spPr>
          <a:xfrm>
            <a:off x="1446413" y="1795378"/>
            <a:ext cx="9218815" cy="2385268"/>
          </a:xfrm>
          <a:prstGeom prst="rect">
            <a:avLst/>
          </a:prstGeom>
        </p:spPr>
        <p:txBody>
          <a:bodyPr wrap="square">
            <a:spAutoFit/>
          </a:bodyPr>
          <a:lstStyle/>
          <a:p>
            <a:pPr marL="342900" indent="-342900" eaLnBrk="1" hangingPunct="1">
              <a:spcAft>
                <a:spcPts val="600"/>
              </a:spcAft>
              <a:buFont typeface="Calibri" pitchFamily="34" charset="0"/>
              <a:buChar char="•"/>
            </a:pPr>
            <a:r>
              <a:rPr lang="en-GB" altLang="en-US" sz="2400" dirty="0" smtClean="0"/>
              <a:t>Most livestock is covered under the livestock insurance policies adopted in different countries. </a:t>
            </a:r>
          </a:p>
          <a:p>
            <a:pPr marL="342900" indent="-342900" eaLnBrk="1" hangingPunct="1">
              <a:spcAft>
                <a:spcPts val="600"/>
              </a:spcAft>
              <a:buFont typeface="Calibri" pitchFamily="34" charset="0"/>
              <a:buChar char="•"/>
            </a:pPr>
            <a:r>
              <a:rPr lang="en-GB" altLang="en-US" sz="2400" dirty="0" smtClean="0"/>
              <a:t>Under such policies, cover is provided for the sum insured or the market value of the animal/livestock at the time of death (whichever is less). Animals are normally insured for up to 100 percent of their market value.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20"/>
          <p:cNvSpPr txBox="1">
            <a:spLocks noChangeArrowheads="1"/>
          </p:cNvSpPr>
          <p:nvPr/>
        </p:nvSpPr>
        <p:spPr bwMode="auto">
          <a:xfrm>
            <a:off x="780042" y="197928"/>
            <a:ext cx="10437307" cy="954107"/>
          </a:xfrm>
          <a:prstGeom prst="rect">
            <a:avLst/>
          </a:prstGeom>
          <a:noFill/>
          <a:ln w="9525" algn="ctr">
            <a:noFill/>
            <a:miter lim="800000"/>
            <a:headEnd/>
            <a:tailEnd/>
          </a:ln>
        </p:spPr>
        <p:txBody>
          <a:bodyPr wrap="square">
            <a:spAutoFit/>
          </a:bodyPr>
          <a:lstStyle/>
          <a:p>
            <a:pPr eaLnBrk="1" hangingPunct="1"/>
            <a:r>
              <a:rPr lang="en-US" altLang="en-US" sz="2800" b="1" dirty="0" smtClean="0">
                <a:latin typeface="+mn-lt"/>
              </a:rPr>
              <a:t>What is the role of development agencies to support implementation of financing arrangements?</a:t>
            </a:r>
            <a:endParaRPr lang="en-GB" altLang="en-US" sz="2600" b="1" i="1" dirty="0"/>
          </a:p>
        </p:txBody>
      </p:sp>
      <p:grpSp>
        <p:nvGrpSpPr>
          <p:cNvPr id="13" name="Group 12"/>
          <p:cNvGrpSpPr/>
          <p:nvPr/>
        </p:nvGrpSpPr>
        <p:grpSpPr>
          <a:xfrm>
            <a:off x="1711842" y="1225060"/>
            <a:ext cx="8939244" cy="5435600"/>
            <a:chOff x="2309813" y="1341438"/>
            <a:chExt cx="8399462" cy="5435600"/>
          </a:xfrm>
        </p:grpSpPr>
        <p:sp>
          <p:nvSpPr>
            <p:cNvPr id="38914" name="Rectangle 14"/>
            <p:cNvSpPr>
              <a:spLocks noChangeArrowheads="1"/>
            </p:cNvSpPr>
            <p:nvPr/>
          </p:nvSpPr>
          <p:spPr bwMode="auto">
            <a:xfrm>
              <a:off x="2640013" y="1341438"/>
              <a:ext cx="7704137" cy="446087"/>
            </a:xfrm>
            <a:prstGeom prst="rect">
              <a:avLst/>
            </a:prstGeom>
            <a:noFill/>
            <a:ln w="9525">
              <a:noFill/>
              <a:miter lim="800000"/>
              <a:headEnd/>
              <a:tailEnd/>
            </a:ln>
          </p:spPr>
          <p:txBody>
            <a:bodyPr>
              <a:spAutoFit/>
            </a:bodyPr>
            <a:lstStyle/>
            <a:p>
              <a:pPr eaLnBrk="1" hangingPunct="1"/>
              <a:r>
                <a:rPr lang="es-ES" altLang="en-US" sz="2300" b="1" dirty="0" err="1">
                  <a:solidFill>
                    <a:srgbClr val="0066FF"/>
                  </a:solidFill>
                  <a:latin typeface="Arial Narrow" pitchFamily="34" charset="0"/>
                </a:rPr>
                <a:t>Organizing</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the</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value</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chain</a:t>
              </a:r>
              <a:endParaRPr lang="de-DE" altLang="en-US" sz="2300" b="1" dirty="0">
                <a:solidFill>
                  <a:srgbClr val="0066FF"/>
                </a:solidFill>
                <a:latin typeface="Arial Narrow" pitchFamily="34" charset="0"/>
              </a:endParaRPr>
            </a:p>
          </p:txBody>
        </p:sp>
        <p:sp>
          <p:nvSpPr>
            <p:cNvPr id="38915" name="Rectangle 1027"/>
            <p:cNvSpPr txBox="1">
              <a:spLocks noChangeArrowheads="1"/>
            </p:cNvSpPr>
            <p:nvPr/>
          </p:nvSpPr>
          <p:spPr bwMode="auto">
            <a:xfrm>
              <a:off x="2309813" y="1860550"/>
              <a:ext cx="8358187" cy="1582738"/>
            </a:xfrm>
            <a:prstGeom prst="rect">
              <a:avLst/>
            </a:prstGeom>
            <a:noFill/>
            <a:ln w="9525">
              <a:noFill/>
              <a:miter lim="800000"/>
              <a:headEnd/>
              <a:tailEnd/>
            </a:ln>
          </p:spPr>
          <p:txBody>
            <a:bodyPr/>
            <a:lstStyle/>
            <a:p>
              <a:pPr marL="342900" indent="-342900">
                <a:lnSpc>
                  <a:spcPct val="90000"/>
                </a:lnSpc>
                <a:buFontTx/>
                <a:buChar char="•"/>
              </a:pPr>
              <a:r>
                <a:rPr lang="de-DE" altLang="en-US" sz="2000" dirty="0">
                  <a:latin typeface="Arial Narrow" pitchFamily="34" charset="0"/>
                </a:rPr>
                <a:t>Promote integrated business models and contract production</a:t>
              </a:r>
            </a:p>
            <a:p>
              <a:pPr marL="342900" indent="-342900">
                <a:lnSpc>
                  <a:spcPct val="90000"/>
                </a:lnSpc>
                <a:buFontTx/>
                <a:buChar char="•"/>
              </a:pPr>
              <a:r>
                <a:rPr lang="de-DE" altLang="en-US" sz="2000" dirty="0">
                  <a:latin typeface="Arial Narrow" pitchFamily="34" charset="0"/>
                </a:rPr>
                <a:t>Promote </a:t>
              </a:r>
              <a:r>
                <a:rPr lang="en-US" altLang="en-US" sz="2000" dirty="0">
                  <a:latin typeface="Arial Narrow" pitchFamily="34" charset="0"/>
                </a:rPr>
                <a:t>regular market linkages along supply lines</a:t>
              </a:r>
            </a:p>
            <a:p>
              <a:pPr marL="342900" indent="-342900">
                <a:lnSpc>
                  <a:spcPct val="90000"/>
                </a:lnSpc>
                <a:buFontTx/>
                <a:buChar char="•"/>
              </a:pPr>
              <a:r>
                <a:rPr lang="en-US" altLang="en-US" sz="2000" dirty="0">
                  <a:latin typeface="Arial Narrow" pitchFamily="34" charset="0"/>
                </a:rPr>
                <a:t>Providing information on VC structure, markets and business models</a:t>
              </a:r>
              <a:endParaRPr lang="de-DE" altLang="en-US" sz="2000" dirty="0">
                <a:latin typeface="Arial Narrow" pitchFamily="34" charset="0"/>
              </a:endParaRPr>
            </a:p>
          </p:txBody>
        </p:sp>
        <p:sp>
          <p:nvSpPr>
            <p:cNvPr id="38916" name="Rectangle 14"/>
            <p:cNvSpPr>
              <a:spLocks noChangeArrowheads="1"/>
            </p:cNvSpPr>
            <p:nvPr/>
          </p:nvSpPr>
          <p:spPr bwMode="auto">
            <a:xfrm>
              <a:off x="2711450" y="5311775"/>
              <a:ext cx="7056438" cy="446088"/>
            </a:xfrm>
            <a:prstGeom prst="rect">
              <a:avLst/>
            </a:prstGeom>
            <a:noFill/>
            <a:ln w="9525">
              <a:noFill/>
              <a:miter lim="800000"/>
              <a:headEnd/>
              <a:tailEnd/>
            </a:ln>
          </p:spPr>
          <p:txBody>
            <a:bodyPr>
              <a:spAutoFit/>
            </a:bodyPr>
            <a:lstStyle/>
            <a:p>
              <a:pPr eaLnBrk="1" hangingPunct="1"/>
              <a:r>
                <a:rPr lang="es-ES" altLang="en-US" sz="2300" b="1">
                  <a:solidFill>
                    <a:srgbClr val="0066FF"/>
                  </a:solidFill>
                  <a:latin typeface="Arial Narrow" pitchFamily="34" charset="0"/>
                </a:rPr>
                <a:t>Supporting financial service providers / FIs</a:t>
              </a:r>
              <a:endParaRPr lang="de-DE" altLang="en-US" sz="2300" b="1">
                <a:solidFill>
                  <a:srgbClr val="0066FF"/>
                </a:solidFill>
                <a:latin typeface="Arial Narrow" pitchFamily="34" charset="0"/>
              </a:endParaRPr>
            </a:p>
          </p:txBody>
        </p:sp>
        <p:sp>
          <p:nvSpPr>
            <p:cNvPr id="38917" name="Text Box 4"/>
            <p:cNvSpPr txBox="1">
              <a:spLocks noChangeArrowheads="1"/>
            </p:cNvSpPr>
            <p:nvPr/>
          </p:nvSpPr>
          <p:spPr bwMode="auto">
            <a:xfrm>
              <a:off x="2351088" y="5767388"/>
              <a:ext cx="8208962" cy="923925"/>
            </a:xfrm>
            <a:prstGeom prst="rect">
              <a:avLst/>
            </a:prstGeom>
            <a:noFill/>
            <a:ln w="9525">
              <a:noFill/>
              <a:miter lim="800000"/>
              <a:headEnd/>
              <a:tailEnd/>
            </a:ln>
          </p:spPr>
          <p:txBody>
            <a:bodyPr>
              <a:spAutoFit/>
            </a:bodyPr>
            <a:lstStyle/>
            <a:p>
              <a:pPr marL="342900" indent="-342900">
                <a:lnSpc>
                  <a:spcPct val="90000"/>
                </a:lnSpc>
                <a:buFontTx/>
                <a:buChar char="•"/>
              </a:pPr>
              <a:r>
                <a:rPr lang="de-DE" altLang="en-US" sz="2000">
                  <a:latin typeface="Arial Narrow" pitchFamily="34" charset="0"/>
                </a:rPr>
                <a:t>Training in VC concept, agricultural production and markets </a:t>
              </a:r>
            </a:p>
            <a:p>
              <a:pPr marL="342900" indent="-342900">
                <a:lnSpc>
                  <a:spcPct val="90000"/>
                </a:lnSpc>
                <a:buFontTx/>
                <a:buChar char="•"/>
              </a:pPr>
              <a:r>
                <a:rPr lang="en-GB" altLang="en-US" sz="2000">
                  <a:latin typeface="Arial Narrow" pitchFamily="34" charset="0"/>
                </a:rPr>
                <a:t>Develop new financial products </a:t>
              </a:r>
            </a:p>
            <a:p>
              <a:pPr marL="342900" indent="-342900">
                <a:lnSpc>
                  <a:spcPct val="90000"/>
                </a:lnSpc>
                <a:buFontTx/>
                <a:buChar char="•"/>
              </a:pPr>
              <a:r>
                <a:rPr lang="de-DE" altLang="en-US" sz="2000">
                  <a:solidFill>
                    <a:srgbClr val="000000"/>
                  </a:solidFill>
                  <a:latin typeface="Arial Narrow" pitchFamily="34" charset="0"/>
                </a:rPr>
                <a:t>Support introduction of (micro) insurance services</a:t>
              </a:r>
              <a:r>
                <a:rPr lang="en-US" altLang="en-US" sz="2000">
                  <a:latin typeface="Arial Narrow" pitchFamily="34" charset="0"/>
                </a:rPr>
                <a:t> </a:t>
              </a:r>
              <a:endParaRPr lang="en-GB" altLang="en-US" sz="2000">
                <a:latin typeface="Arial Narrow" pitchFamily="34" charset="0"/>
              </a:endParaRPr>
            </a:p>
          </p:txBody>
        </p:sp>
        <p:sp>
          <p:nvSpPr>
            <p:cNvPr id="38920" name="Rectangle 1027"/>
            <p:cNvSpPr txBox="1">
              <a:spLocks noChangeArrowheads="1"/>
            </p:cNvSpPr>
            <p:nvPr/>
          </p:nvSpPr>
          <p:spPr bwMode="auto">
            <a:xfrm>
              <a:off x="2351088" y="3357563"/>
              <a:ext cx="8358187" cy="935037"/>
            </a:xfrm>
            <a:prstGeom prst="rect">
              <a:avLst/>
            </a:prstGeom>
            <a:noFill/>
            <a:ln w="9525">
              <a:noFill/>
              <a:miter lim="800000"/>
              <a:headEnd/>
              <a:tailEnd/>
            </a:ln>
          </p:spPr>
          <p:txBody>
            <a:bodyPr/>
            <a:lstStyle/>
            <a:p>
              <a:pPr marL="342900" indent="-342900">
                <a:lnSpc>
                  <a:spcPct val="90000"/>
                </a:lnSpc>
                <a:buFontTx/>
                <a:buChar char="•"/>
              </a:pPr>
              <a:r>
                <a:rPr lang="en-US" altLang="en-US" sz="2000">
                  <a:latin typeface="Arial Narrow" pitchFamily="34" charset="0"/>
                </a:rPr>
                <a:t>Promoting VC contracts &amp; linkages and farm produce as soft collateral</a:t>
              </a:r>
            </a:p>
            <a:p>
              <a:pPr marL="342900" indent="-342900">
                <a:lnSpc>
                  <a:spcPct val="90000"/>
                </a:lnSpc>
                <a:buFontTx/>
                <a:buChar char="•"/>
              </a:pPr>
              <a:r>
                <a:rPr lang="en-US" altLang="en-US" sz="2000">
                  <a:latin typeface="Arial Narrow" pitchFamily="34" charset="0"/>
                </a:rPr>
                <a:t>Provide critical services reducing transaction cost and risk</a:t>
              </a:r>
            </a:p>
          </p:txBody>
        </p:sp>
        <p:sp>
          <p:nvSpPr>
            <p:cNvPr id="38921" name="Rectangle 14"/>
            <p:cNvSpPr>
              <a:spLocks noChangeArrowheads="1"/>
            </p:cNvSpPr>
            <p:nvPr/>
          </p:nvSpPr>
          <p:spPr bwMode="auto">
            <a:xfrm>
              <a:off x="2711450" y="4149725"/>
              <a:ext cx="7056438" cy="446088"/>
            </a:xfrm>
            <a:prstGeom prst="rect">
              <a:avLst/>
            </a:prstGeom>
            <a:noFill/>
            <a:ln w="9525">
              <a:noFill/>
              <a:miter lim="800000"/>
              <a:headEnd/>
              <a:tailEnd/>
            </a:ln>
          </p:spPr>
          <p:txBody>
            <a:bodyPr>
              <a:spAutoFit/>
            </a:bodyPr>
            <a:lstStyle/>
            <a:p>
              <a:pPr eaLnBrk="1" hangingPunct="1"/>
              <a:r>
                <a:rPr lang="es-ES" altLang="en-US" sz="2300" b="1">
                  <a:solidFill>
                    <a:srgbClr val="0066FF"/>
                  </a:solidFill>
                  <a:latin typeface="Arial Narrow" pitchFamily="34" charset="0"/>
                </a:rPr>
                <a:t>Supporting micro entrepreneurs and farmers </a:t>
              </a:r>
              <a:endParaRPr lang="de-DE" altLang="en-US" sz="2300" b="1">
                <a:solidFill>
                  <a:srgbClr val="0066FF"/>
                </a:solidFill>
                <a:latin typeface="Arial Narrow" pitchFamily="34" charset="0"/>
              </a:endParaRPr>
            </a:p>
          </p:txBody>
        </p:sp>
        <p:sp>
          <p:nvSpPr>
            <p:cNvPr id="38922" name="Text Box 4"/>
            <p:cNvSpPr txBox="1">
              <a:spLocks noChangeArrowheads="1"/>
            </p:cNvSpPr>
            <p:nvPr/>
          </p:nvSpPr>
          <p:spPr bwMode="auto">
            <a:xfrm>
              <a:off x="2351088" y="4605338"/>
              <a:ext cx="8208962" cy="646112"/>
            </a:xfrm>
            <a:prstGeom prst="rect">
              <a:avLst/>
            </a:prstGeom>
            <a:noFill/>
            <a:ln w="9525">
              <a:noFill/>
              <a:miter lim="800000"/>
              <a:headEnd/>
              <a:tailEnd/>
            </a:ln>
          </p:spPr>
          <p:txBody>
            <a:bodyPr>
              <a:spAutoFit/>
            </a:bodyPr>
            <a:lstStyle/>
            <a:p>
              <a:pPr marL="342900" indent="-342900">
                <a:lnSpc>
                  <a:spcPct val="90000"/>
                </a:lnSpc>
                <a:buFontTx/>
                <a:buChar char="•"/>
              </a:pPr>
              <a:r>
                <a:rPr lang="de-DE" altLang="en-US" sz="2000">
                  <a:latin typeface="Arial Narrow" pitchFamily="34" charset="0"/>
                </a:rPr>
                <a:t>Training in entrepreneurship and financial literacy</a:t>
              </a:r>
            </a:p>
            <a:p>
              <a:pPr marL="342900" indent="-342900">
                <a:lnSpc>
                  <a:spcPct val="90000"/>
                </a:lnSpc>
                <a:buFontTx/>
                <a:buChar char="•"/>
              </a:pPr>
              <a:r>
                <a:rPr lang="en-US" altLang="en-US" sz="2000">
                  <a:latin typeface="Arial Narrow" pitchFamily="34" charset="0"/>
                </a:rPr>
                <a:t>Strengthening co-operatives to promote inclusion in business models</a:t>
              </a:r>
              <a:endParaRPr lang="de-DE" altLang="en-US" sz="2000">
                <a:latin typeface="Arial Narrow" pitchFamily="34" charset="0"/>
              </a:endParaRPr>
            </a:p>
          </p:txBody>
        </p:sp>
        <p:sp>
          <p:nvSpPr>
            <p:cNvPr id="38923" name="Rectangle 14"/>
            <p:cNvSpPr>
              <a:spLocks noChangeArrowheads="1"/>
            </p:cNvSpPr>
            <p:nvPr/>
          </p:nvSpPr>
          <p:spPr bwMode="auto">
            <a:xfrm>
              <a:off x="2640013" y="2838450"/>
              <a:ext cx="7704137" cy="446088"/>
            </a:xfrm>
            <a:prstGeom prst="rect">
              <a:avLst/>
            </a:prstGeom>
            <a:noFill/>
            <a:ln w="9525">
              <a:noFill/>
              <a:miter lim="800000"/>
              <a:headEnd/>
              <a:tailEnd/>
            </a:ln>
          </p:spPr>
          <p:txBody>
            <a:bodyPr>
              <a:spAutoFit/>
            </a:bodyPr>
            <a:lstStyle/>
            <a:p>
              <a:pPr eaLnBrk="1" hangingPunct="1"/>
              <a:r>
                <a:rPr lang="es-ES" altLang="en-US" sz="2300" b="1" dirty="0" err="1">
                  <a:solidFill>
                    <a:srgbClr val="0066FF"/>
                  </a:solidFill>
                  <a:latin typeface="Arial Narrow" pitchFamily="34" charset="0"/>
                </a:rPr>
                <a:t>Supporting</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integrated</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arrangements</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biz</a:t>
              </a:r>
              <a:r>
                <a:rPr lang="es-ES" altLang="en-US" sz="2300" b="1" dirty="0">
                  <a:solidFill>
                    <a:srgbClr val="0066FF"/>
                  </a:solidFill>
                  <a:latin typeface="Arial Narrow" pitchFamily="34" charset="0"/>
                </a:rPr>
                <a:t> </a:t>
              </a:r>
              <a:r>
                <a:rPr lang="es-ES" altLang="en-US" sz="2300" b="1" dirty="0" err="1">
                  <a:solidFill>
                    <a:srgbClr val="0066FF"/>
                  </a:solidFill>
                  <a:latin typeface="Arial Narrow" pitchFamily="34" charset="0"/>
                </a:rPr>
                <a:t>development</a:t>
              </a:r>
              <a:r>
                <a:rPr lang="es-ES" altLang="en-US" sz="2300" b="1" dirty="0">
                  <a:solidFill>
                    <a:srgbClr val="0066FF"/>
                  </a:solidFill>
                  <a:latin typeface="Arial Narrow" pitchFamily="34" charset="0"/>
                </a:rPr>
                <a:t> / </a:t>
              </a:r>
              <a:r>
                <a:rPr lang="es-ES" altLang="en-US" sz="2300" b="1" dirty="0" err="1">
                  <a:solidFill>
                    <a:srgbClr val="0066FF"/>
                  </a:solidFill>
                  <a:latin typeface="Arial Narrow" pitchFamily="34" charset="0"/>
                </a:rPr>
                <a:t>finance</a:t>
              </a:r>
              <a:r>
                <a:rPr lang="es-ES" altLang="en-US" sz="2300" b="1" dirty="0">
                  <a:solidFill>
                    <a:srgbClr val="0066FF"/>
                  </a:solidFill>
                  <a:latin typeface="Arial Narrow" pitchFamily="34" charset="0"/>
                </a:rPr>
                <a:t>)</a:t>
              </a:r>
              <a:endParaRPr lang="de-DE" altLang="en-US" sz="2300" b="1" dirty="0">
                <a:solidFill>
                  <a:srgbClr val="0066FF"/>
                </a:solidFill>
                <a:latin typeface="Arial Narrow" pitchFamily="34" charset="0"/>
              </a:endParaRPr>
            </a:p>
          </p:txBody>
        </p:sp>
        <p:pic>
          <p:nvPicPr>
            <p:cNvPr id="38924" name="Picture 31" descr="Icon_8_grau"/>
            <p:cNvPicPr>
              <a:picLocks noChangeAspect="1" noChangeArrowheads="1"/>
            </p:cNvPicPr>
            <p:nvPr/>
          </p:nvPicPr>
          <p:blipFill>
            <a:blip r:embed="rId2" cstate="print">
              <a:lum bright="-14000" contrast="48000"/>
            </a:blip>
            <a:srcRect/>
            <a:stretch>
              <a:fillRect/>
            </a:stretch>
          </p:blipFill>
          <p:spPr bwMode="auto">
            <a:xfrm>
              <a:off x="10128250" y="6308725"/>
              <a:ext cx="468313" cy="468313"/>
            </a:xfrm>
            <a:prstGeom prst="rect">
              <a:avLst/>
            </a:prstGeom>
            <a:noFill/>
            <a:ln w="9525">
              <a:noFill/>
              <a:miter lim="800000"/>
              <a:headEnd/>
              <a:tailEnd/>
            </a:ln>
          </p:spPr>
        </p:pic>
      </p:grpSp>
    </p:spTree>
    <p:extLst>
      <p:ext uri="{BB962C8B-B14F-4D97-AF65-F5344CB8AC3E}">
        <p14:creationId xmlns:p14="http://schemas.microsoft.com/office/powerpoint/2010/main" val="3164059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823595"/>
          </a:xfrm>
        </p:spPr>
        <p:txBody>
          <a:bodyPr/>
          <a:lstStyle/>
          <a:p>
            <a:r>
              <a:rPr lang="en-US" sz="3600" b="1" dirty="0" smtClean="0"/>
              <a:t>FAO Risk Avoidance Support</a:t>
            </a:r>
          </a:p>
        </p:txBody>
      </p:sp>
      <p:sp>
        <p:nvSpPr>
          <p:cNvPr id="30723" name="Content Placeholder 2"/>
          <p:cNvSpPr>
            <a:spLocks noGrp="1"/>
          </p:cNvSpPr>
          <p:nvPr>
            <p:ph idx="1"/>
          </p:nvPr>
        </p:nvSpPr>
        <p:spPr>
          <a:xfrm>
            <a:off x="838200" y="1382713"/>
            <a:ext cx="10515600" cy="5018087"/>
          </a:xfrm>
        </p:spPr>
        <p:txBody>
          <a:bodyPr/>
          <a:lstStyle/>
          <a:p>
            <a:pPr marL="0" indent="0">
              <a:buNone/>
            </a:pPr>
            <a:r>
              <a:rPr lang="en-US" b="1" u="sng" dirty="0" smtClean="0"/>
              <a:t>The FAO H5N1 HPAI project</a:t>
            </a:r>
            <a:r>
              <a:rPr lang="en-US" u="sng" dirty="0" smtClean="0"/>
              <a:t> (</a:t>
            </a:r>
            <a:r>
              <a:rPr lang="en-US" dirty="0" smtClean="0"/>
              <a:t>Highly Pathogenic Asian Avian Influenza A (H5N1) from poultry</a:t>
            </a:r>
          </a:p>
          <a:p>
            <a:pPr indent="4763">
              <a:buNone/>
            </a:pPr>
            <a:r>
              <a:rPr lang="en-US" sz="2400" dirty="0" smtClean="0"/>
              <a:t>Safeguard the livelihoods and the food and nutrition security of the populations of West and Central Africa and to preserve human lives, through. </a:t>
            </a:r>
          </a:p>
          <a:p>
            <a:pPr marL="457200" indent="-223838"/>
            <a:r>
              <a:rPr lang="en-US" sz="2400" i="1" dirty="0" smtClean="0"/>
              <a:t>Strengthening the preparedness and response capacities of local Governments to prepare and respond to H5N1 HPAI and other AI virus subtypes; </a:t>
            </a:r>
          </a:p>
          <a:p>
            <a:pPr marL="457200" indent="-223838"/>
            <a:r>
              <a:rPr lang="en-US" sz="2400" i="1" dirty="0" smtClean="0"/>
              <a:t>Enhancing cross-</a:t>
            </a:r>
            <a:r>
              <a:rPr lang="en-US" sz="2400" i="1" dirty="0" err="1" smtClean="0"/>
              <a:t>sectoral</a:t>
            </a:r>
            <a:r>
              <a:rPr lang="en-US" sz="2400" i="1" dirty="0" smtClean="0"/>
              <a:t> and regional coordination for immediate and effective prevention and control of HPAI in West and Central Africa, </a:t>
            </a:r>
          </a:p>
          <a:p>
            <a:pPr marL="457200" indent="-223838"/>
            <a:r>
              <a:rPr lang="en-US" sz="2400" i="1" dirty="0" smtClean="0"/>
              <a:t>Identifying and mapping out risk factors for virus introduction and spread in the region; (iv)Improving risk-based surveillance in zones most at risk; and </a:t>
            </a:r>
          </a:p>
          <a:p>
            <a:pPr marL="457200" indent="-223838"/>
            <a:r>
              <a:rPr lang="en-US" sz="2400" i="1" dirty="0" smtClean="0"/>
              <a:t>Supporting surge teams for rapid response activities.</a:t>
            </a:r>
            <a:endParaRPr lang="en-US" sz="2400" dirty="0" smtClean="0"/>
          </a:p>
          <a:p>
            <a:endParaRPr lang="en-US" dirty="0" smtClean="0"/>
          </a:p>
        </p:txBody>
      </p:sp>
    </p:spTree>
    <p:extLst>
      <p:ext uri="{BB962C8B-B14F-4D97-AF65-F5344CB8AC3E}">
        <p14:creationId xmlns:p14="http://schemas.microsoft.com/office/powerpoint/2010/main" val="1221064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108749"/>
            <a:ext cx="11926110" cy="1007902"/>
          </a:xfrm>
        </p:spPr>
        <p:txBody>
          <a:bodyPr/>
          <a:lstStyle/>
          <a:p>
            <a:r>
              <a:rPr lang="en-GB" sz="3600" dirty="0"/>
              <a:t>Designing Value Chain Financing Solutions: Steps in the Process</a:t>
            </a:r>
            <a:endParaRPr lang="en-US" sz="3600" dirty="0"/>
          </a:p>
        </p:txBody>
      </p:sp>
      <p:grpSp>
        <p:nvGrpSpPr>
          <p:cNvPr id="4" name="Group 2"/>
          <p:cNvGrpSpPr>
            <a:grpSpLocks/>
          </p:cNvGrpSpPr>
          <p:nvPr/>
        </p:nvGrpSpPr>
        <p:grpSpPr bwMode="auto">
          <a:xfrm>
            <a:off x="1498060" y="1116652"/>
            <a:ext cx="8853527" cy="5601734"/>
            <a:chOff x="242887" y="1165830"/>
            <a:chExt cx="7740650" cy="4709787"/>
          </a:xfrm>
        </p:grpSpPr>
        <p:sp>
          <p:nvSpPr>
            <p:cNvPr id="5" name="Text Box 2"/>
            <p:cNvSpPr txBox="1">
              <a:spLocks noChangeArrowheads="1"/>
            </p:cNvSpPr>
            <p:nvPr/>
          </p:nvSpPr>
          <p:spPr bwMode="auto">
            <a:xfrm>
              <a:off x="260350" y="1165830"/>
              <a:ext cx="1571625" cy="1031285"/>
            </a:xfrm>
            <a:prstGeom prst="rect">
              <a:avLst/>
            </a:prstGeom>
            <a:solidFill>
              <a:srgbClr val="4F81BD"/>
            </a:solidFill>
            <a:ln w="9525">
              <a:solidFill>
                <a:srgbClr val="993300"/>
              </a:solidFill>
              <a:miter lim="800000"/>
              <a:headEnd/>
              <a:tailEnd/>
            </a:ln>
          </p:spPr>
          <p:txBody>
            <a:bodyPr anchor="ctr">
              <a:spAutoFit/>
            </a:bodyPr>
            <a:lstStyle/>
            <a:p>
              <a:pPr eaLnBrk="0" hangingPunct="0">
                <a:spcBef>
                  <a:spcPts val="1200"/>
                </a:spcBef>
              </a:pPr>
              <a:r>
                <a:rPr lang="en-US" altLang="en-US" sz="1600" b="1" dirty="0">
                  <a:solidFill>
                    <a:srgbClr val="FFFFFF"/>
                  </a:solidFill>
                  <a:latin typeface="Calibri" pitchFamily="34" charset="0"/>
                  <a:ea typeface="MS PGothic" pitchFamily="34" charset="-128"/>
                  <a:cs typeface="Arial" charset="0"/>
                </a:rPr>
                <a:t>Phase 1</a:t>
              </a:r>
            </a:p>
            <a:p>
              <a:pPr eaLnBrk="0" hangingPunct="0">
                <a:lnSpc>
                  <a:spcPct val="90000"/>
                </a:lnSpc>
              </a:pPr>
              <a:r>
                <a:rPr lang="en-US" altLang="en-US" sz="1600" b="1" dirty="0" smtClean="0">
                  <a:solidFill>
                    <a:srgbClr val="FFFFFF"/>
                  </a:solidFill>
                  <a:latin typeface="Calibri" pitchFamily="34" charset="0"/>
                  <a:ea typeface="MS PGothic" pitchFamily="34" charset="-128"/>
                  <a:cs typeface="Arial" charset="0"/>
                </a:rPr>
                <a:t>Conduct AgVC  </a:t>
              </a:r>
              <a:r>
                <a:rPr lang="en-US" altLang="en-US" sz="1600" b="1" dirty="0">
                  <a:solidFill>
                    <a:srgbClr val="FFFFFF"/>
                  </a:solidFill>
                  <a:latin typeface="Calibri" pitchFamily="34" charset="0"/>
                  <a:ea typeface="MS PGothic" pitchFamily="34" charset="-128"/>
                  <a:cs typeface="Arial" charset="0"/>
                </a:rPr>
                <a:t>Analysis</a:t>
              </a:r>
            </a:p>
            <a:p>
              <a:pPr eaLnBrk="0" hangingPunct="0">
                <a:lnSpc>
                  <a:spcPct val="90000"/>
                </a:lnSpc>
              </a:pPr>
              <a:endParaRPr lang="en-US" altLang="en-US" sz="1800" b="1" dirty="0">
                <a:solidFill>
                  <a:srgbClr val="FFFFFF"/>
                </a:solidFill>
                <a:latin typeface="Calibri" pitchFamily="34" charset="0"/>
                <a:ea typeface="MS PGothic" pitchFamily="34" charset="-128"/>
                <a:cs typeface="Arial" charset="0"/>
              </a:endParaRPr>
            </a:p>
          </p:txBody>
        </p:sp>
        <p:sp>
          <p:nvSpPr>
            <p:cNvPr id="6" name="AutoShape 4"/>
            <p:cNvSpPr>
              <a:spLocks noChangeArrowheads="1"/>
            </p:cNvSpPr>
            <p:nvPr/>
          </p:nvSpPr>
          <p:spPr bwMode="auto">
            <a:xfrm>
              <a:off x="1831975" y="1428660"/>
              <a:ext cx="295275" cy="533319"/>
            </a:xfrm>
            <a:prstGeom prst="rightArrow">
              <a:avLst>
                <a:gd name="adj1" fmla="val 50000"/>
                <a:gd name="adj2" fmla="val 25000"/>
              </a:avLst>
            </a:prstGeom>
            <a:solidFill>
              <a:srgbClr val="4F81BD"/>
            </a:solidFill>
            <a:ln w="9525">
              <a:solidFill>
                <a:srgbClr val="990000"/>
              </a:solidFill>
              <a:miter lim="800000"/>
              <a:headEnd/>
              <a:tailEnd/>
            </a:ln>
          </p:spPr>
          <p:txBody>
            <a:bodyPr wrap="none" anchor="ctr"/>
            <a:lstStyle/>
            <a:p>
              <a:pPr eaLnBrk="0" hangingPunct="0"/>
              <a:endParaRPr lang="en-US" altLang="en-US" sz="1800" b="1" dirty="0">
                <a:solidFill>
                  <a:srgbClr val="FFFFFF"/>
                </a:solidFill>
                <a:latin typeface="Calibri" pitchFamily="34" charset="0"/>
                <a:ea typeface="MS PGothic" pitchFamily="34" charset="-128"/>
                <a:cs typeface="Arial" charset="0"/>
              </a:endParaRPr>
            </a:p>
          </p:txBody>
        </p:sp>
        <p:sp>
          <p:nvSpPr>
            <p:cNvPr id="7" name="Text Box 3"/>
            <p:cNvSpPr txBox="1">
              <a:spLocks noChangeArrowheads="1"/>
            </p:cNvSpPr>
            <p:nvPr/>
          </p:nvSpPr>
          <p:spPr bwMode="auto">
            <a:xfrm>
              <a:off x="2127250" y="1193720"/>
              <a:ext cx="1714500" cy="1003200"/>
            </a:xfrm>
            <a:prstGeom prst="rect">
              <a:avLst/>
            </a:prstGeom>
            <a:solidFill>
              <a:srgbClr val="4F81BD"/>
            </a:solidFill>
            <a:ln w="9525">
              <a:solidFill>
                <a:srgbClr val="993300"/>
              </a:solidFill>
              <a:miter lim="800000"/>
              <a:headEnd/>
              <a:tailEnd/>
            </a:ln>
          </p:spPr>
          <p:txBody>
            <a:bodyPr>
              <a:spAutoFit/>
            </a:bodyPr>
            <a:lstStyle/>
            <a:p>
              <a:pPr eaLnBrk="0" hangingPunct="0">
                <a:spcBef>
                  <a:spcPct val="50000"/>
                </a:spcBef>
              </a:pPr>
              <a:r>
                <a:rPr lang="en-US" altLang="en-US" sz="1600" b="1" dirty="0">
                  <a:solidFill>
                    <a:srgbClr val="FFFFFF"/>
                  </a:solidFill>
                  <a:latin typeface="Calibri" pitchFamily="34" charset="0"/>
                  <a:ea typeface="MS PGothic" pitchFamily="34" charset="-128"/>
                  <a:cs typeface="Arial" charset="0"/>
                </a:rPr>
                <a:t>Phase 2</a:t>
              </a:r>
            </a:p>
            <a:p>
              <a:pPr eaLnBrk="0" hangingPunct="0">
                <a:lnSpc>
                  <a:spcPct val="90000"/>
                </a:lnSpc>
              </a:pPr>
              <a:r>
                <a:rPr lang="en-US" altLang="en-US" sz="1600" b="1" dirty="0" smtClean="0">
                  <a:solidFill>
                    <a:srgbClr val="FFFFFF"/>
                  </a:solidFill>
                  <a:latin typeface="Calibri" pitchFamily="34" charset="0"/>
                  <a:ea typeface="MS PGothic" pitchFamily="34" charset="-128"/>
                  <a:cs typeface="Arial" charset="0"/>
                </a:rPr>
                <a:t>Analyse </a:t>
              </a:r>
              <a:r>
                <a:rPr lang="en-US" altLang="en-US" sz="1600" b="1" dirty="0">
                  <a:solidFill>
                    <a:srgbClr val="FFFFFF"/>
                  </a:solidFill>
                  <a:latin typeface="Calibri" pitchFamily="34" charset="0"/>
                  <a:ea typeface="MS PGothic" pitchFamily="34" charset="-128"/>
                  <a:cs typeface="Arial" charset="0"/>
                </a:rPr>
                <a:t>interests and capacities of actors</a:t>
              </a:r>
            </a:p>
          </p:txBody>
        </p:sp>
        <p:sp>
          <p:nvSpPr>
            <p:cNvPr id="8" name="AutoShape 7"/>
            <p:cNvSpPr>
              <a:spLocks noChangeArrowheads="1"/>
            </p:cNvSpPr>
            <p:nvPr/>
          </p:nvSpPr>
          <p:spPr bwMode="auto">
            <a:xfrm>
              <a:off x="3813175" y="1376280"/>
              <a:ext cx="288925" cy="533319"/>
            </a:xfrm>
            <a:prstGeom prst="rightArrow">
              <a:avLst>
                <a:gd name="adj1" fmla="val 50000"/>
                <a:gd name="adj2" fmla="val 25000"/>
              </a:avLst>
            </a:prstGeom>
            <a:solidFill>
              <a:srgbClr val="4F81BD"/>
            </a:solidFill>
            <a:ln w="9525">
              <a:solidFill>
                <a:srgbClr val="990000"/>
              </a:solidFill>
              <a:miter lim="800000"/>
              <a:headEnd/>
              <a:tailEnd/>
            </a:ln>
          </p:spPr>
          <p:txBody>
            <a:bodyPr wrap="none" anchor="ctr"/>
            <a:lstStyle/>
            <a:p>
              <a:pPr eaLnBrk="0" hangingPunct="0"/>
              <a:endParaRPr lang="en-US" altLang="en-US" sz="1800" b="1" dirty="0">
                <a:solidFill>
                  <a:srgbClr val="FFFFFF"/>
                </a:solidFill>
                <a:latin typeface="Calibri" pitchFamily="34" charset="0"/>
                <a:ea typeface="MS PGothic" pitchFamily="34" charset="-128"/>
                <a:cs typeface="Arial" charset="0"/>
              </a:endParaRPr>
            </a:p>
          </p:txBody>
        </p:sp>
        <p:sp>
          <p:nvSpPr>
            <p:cNvPr id="9" name="Text Box 6"/>
            <p:cNvSpPr txBox="1">
              <a:spLocks noChangeArrowheads="1"/>
            </p:cNvSpPr>
            <p:nvPr/>
          </p:nvSpPr>
          <p:spPr bwMode="auto">
            <a:xfrm>
              <a:off x="4087813" y="1206444"/>
              <a:ext cx="1829466" cy="1003200"/>
            </a:xfrm>
            <a:prstGeom prst="rect">
              <a:avLst/>
            </a:prstGeom>
            <a:solidFill>
              <a:srgbClr val="4F81BD"/>
            </a:solidFill>
            <a:ln w="9525">
              <a:solidFill>
                <a:srgbClr val="993300"/>
              </a:solidFill>
              <a:miter lim="800000"/>
              <a:headEnd/>
              <a:tailEnd/>
            </a:ln>
          </p:spPr>
          <p:txBody>
            <a:bodyPr>
              <a:spAutoFit/>
            </a:bodyPr>
            <a:lstStyle/>
            <a:p>
              <a:pPr eaLnBrk="0" hangingPunct="0">
                <a:spcBef>
                  <a:spcPct val="50000"/>
                </a:spcBef>
              </a:pPr>
              <a:r>
                <a:rPr lang="en-US" altLang="en-US" sz="1600" b="1" dirty="0">
                  <a:solidFill>
                    <a:srgbClr val="FFFFFF"/>
                  </a:solidFill>
                  <a:latin typeface="Calibri" pitchFamily="34" charset="0"/>
                  <a:ea typeface="MS PGothic" pitchFamily="34" charset="-128"/>
                  <a:cs typeface="Arial" charset="0"/>
                </a:rPr>
                <a:t>Phase 3</a:t>
              </a:r>
            </a:p>
            <a:p>
              <a:pPr eaLnBrk="0" hangingPunct="0">
                <a:lnSpc>
                  <a:spcPct val="90000"/>
                </a:lnSpc>
              </a:pPr>
              <a:r>
                <a:rPr lang="en-US" altLang="en-US" sz="1600" b="1" dirty="0">
                  <a:solidFill>
                    <a:srgbClr val="FFFFFF"/>
                  </a:solidFill>
                  <a:latin typeface="Calibri" pitchFamily="34" charset="0"/>
                  <a:ea typeface="MS PGothic" pitchFamily="34" charset="-128"/>
                  <a:cs typeface="Arial" charset="0"/>
                </a:rPr>
                <a:t>Design financing strategy</a:t>
              </a:r>
            </a:p>
            <a:p>
              <a:pPr eaLnBrk="0" hangingPunct="0">
                <a:lnSpc>
                  <a:spcPct val="90000"/>
                </a:lnSpc>
              </a:pPr>
              <a:endParaRPr lang="en-US" altLang="en-US" sz="1600" b="1" dirty="0">
                <a:solidFill>
                  <a:srgbClr val="FFFFFF"/>
                </a:solidFill>
                <a:latin typeface="Calibri" pitchFamily="34" charset="0"/>
                <a:ea typeface="MS PGothic" pitchFamily="34" charset="-128"/>
                <a:cs typeface="Arial" charset="0"/>
              </a:endParaRPr>
            </a:p>
          </p:txBody>
        </p:sp>
        <p:sp>
          <p:nvSpPr>
            <p:cNvPr id="10" name="AutoShape 7"/>
            <p:cNvSpPr>
              <a:spLocks noChangeArrowheads="1"/>
            </p:cNvSpPr>
            <p:nvPr/>
          </p:nvSpPr>
          <p:spPr bwMode="auto">
            <a:xfrm>
              <a:off x="5846622" y="1376280"/>
              <a:ext cx="288925" cy="533319"/>
            </a:xfrm>
            <a:prstGeom prst="rightArrow">
              <a:avLst>
                <a:gd name="adj1" fmla="val 50000"/>
                <a:gd name="adj2" fmla="val 25000"/>
              </a:avLst>
            </a:prstGeom>
            <a:solidFill>
              <a:srgbClr val="4F81BD"/>
            </a:solidFill>
            <a:ln w="9525">
              <a:solidFill>
                <a:srgbClr val="990000"/>
              </a:solidFill>
              <a:miter lim="800000"/>
              <a:headEnd/>
              <a:tailEnd/>
            </a:ln>
          </p:spPr>
          <p:txBody>
            <a:bodyPr wrap="none" anchor="ctr"/>
            <a:lstStyle/>
            <a:p>
              <a:pPr eaLnBrk="0" hangingPunct="0"/>
              <a:endParaRPr lang="en-US" altLang="en-US" sz="1800" b="1" dirty="0">
                <a:solidFill>
                  <a:srgbClr val="FFFFFF"/>
                </a:solidFill>
                <a:latin typeface="Calibri" pitchFamily="34" charset="0"/>
                <a:ea typeface="MS PGothic" pitchFamily="34" charset="-128"/>
                <a:cs typeface="Arial" charset="0"/>
              </a:endParaRPr>
            </a:p>
          </p:txBody>
        </p:sp>
        <p:sp>
          <p:nvSpPr>
            <p:cNvPr id="11" name="Text Box 6"/>
            <p:cNvSpPr txBox="1">
              <a:spLocks noChangeArrowheads="1"/>
            </p:cNvSpPr>
            <p:nvPr/>
          </p:nvSpPr>
          <p:spPr bwMode="auto">
            <a:xfrm>
              <a:off x="6135547" y="1216418"/>
              <a:ext cx="1847850" cy="1007909"/>
            </a:xfrm>
            <a:prstGeom prst="rect">
              <a:avLst/>
            </a:prstGeom>
            <a:solidFill>
              <a:srgbClr val="4F81BD"/>
            </a:solidFill>
            <a:ln w="9525">
              <a:solidFill>
                <a:srgbClr val="993300"/>
              </a:solidFill>
              <a:miter lim="800000"/>
              <a:headEnd/>
              <a:tailEnd/>
            </a:ln>
          </p:spPr>
          <p:txBody>
            <a:bodyPr>
              <a:spAutoFit/>
            </a:bodyPr>
            <a:lstStyle/>
            <a:p>
              <a:pPr eaLnBrk="0" hangingPunct="0">
                <a:spcBef>
                  <a:spcPct val="50000"/>
                </a:spcBef>
              </a:pPr>
              <a:r>
                <a:rPr lang="en-US" altLang="en-US" sz="1600" b="1" dirty="0">
                  <a:solidFill>
                    <a:srgbClr val="FFFFFF"/>
                  </a:solidFill>
                  <a:latin typeface="Calibri" pitchFamily="34" charset="0"/>
                  <a:ea typeface="MS PGothic" pitchFamily="34" charset="-128"/>
                  <a:cs typeface="Arial" charset="0"/>
                </a:rPr>
                <a:t>Phase 4</a:t>
              </a:r>
            </a:p>
            <a:p>
              <a:pPr eaLnBrk="0" hangingPunct="0">
                <a:lnSpc>
                  <a:spcPct val="90000"/>
                </a:lnSpc>
              </a:pPr>
              <a:r>
                <a:rPr lang="en-US" altLang="en-US" sz="1600" b="1" dirty="0">
                  <a:solidFill>
                    <a:srgbClr val="FFFFFF"/>
                  </a:solidFill>
                  <a:latin typeface="Calibri" pitchFamily="34" charset="0"/>
                  <a:ea typeface="MS PGothic" pitchFamily="34" charset="-128"/>
                  <a:cs typeface="Arial" charset="0"/>
                </a:rPr>
                <a:t>Implement and monitor the strategy</a:t>
              </a:r>
            </a:p>
          </p:txBody>
        </p:sp>
        <p:sp>
          <p:nvSpPr>
            <p:cNvPr id="12" name="Text Box 13"/>
            <p:cNvSpPr txBox="1">
              <a:spLocks noChangeArrowheads="1"/>
            </p:cNvSpPr>
            <p:nvPr/>
          </p:nvSpPr>
          <p:spPr bwMode="auto">
            <a:xfrm>
              <a:off x="260350" y="2373079"/>
              <a:ext cx="1571625" cy="830871"/>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1</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Map the chain &amp; </a:t>
              </a:r>
              <a:r>
                <a:rPr lang="en-US" altLang="en-US" sz="1200" b="1" dirty="0" smtClean="0">
                  <a:solidFill>
                    <a:srgbClr val="FFFFFF"/>
                  </a:solidFill>
                  <a:latin typeface="Calibri" pitchFamily="34" charset="0"/>
                  <a:ea typeface="MS PGothic" pitchFamily="34" charset="-128"/>
                  <a:cs typeface="Arial" charset="0"/>
                </a:rPr>
                <a:t>analyse </a:t>
              </a:r>
              <a:r>
                <a:rPr lang="en-US" altLang="en-US" sz="1200" b="1" dirty="0">
                  <a:solidFill>
                    <a:srgbClr val="FFFFFF"/>
                  </a:solidFill>
                  <a:latin typeface="Calibri" pitchFamily="34" charset="0"/>
                  <a:ea typeface="MS PGothic" pitchFamily="34" charset="-128"/>
                  <a:cs typeface="Arial" charset="0"/>
                </a:rPr>
                <a:t>strategies</a:t>
              </a:r>
            </a:p>
          </p:txBody>
        </p:sp>
        <p:sp>
          <p:nvSpPr>
            <p:cNvPr id="13" name="Text Box 13"/>
            <p:cNvSpPr txBox="1">
              <a:spLocks noChangeArrowheads="1"/>
            </p:cNvSpPr>
            <p:nvPr/>
          </p:nvSpPr>
          <p:spPr bwMode="auto">
            <a:xfrm>
              <a:off x="242887" y="3590170"/>
              <a:ext cx="1571626" cy="1015846"/>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2</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Map the flow of internal and external finance</a:t>
              </a:r>
            </a:p>
          </p:txBody>
        </p:sp>
        <p:sp>
          <p:nvSpPr>
            <p:cNvPr id="14" name="Text Box 13"/>
            <p:cNvSpPr txBox="1">
              <a:spLocks noChangeArrowheads="1"/>
            </p:cNvSpPr>
            <p:nvPr/>
          </p:nvSpPr>
          <p:spPr bwMode="auto">
            <a:xfrm>
              <a:off x="242887" y="4812353"/>
              <a:ext cx="1571626" cy="1015509"/>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3</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Identify and prioritize the critical gaps in financing flows</a:t>
              </a:r>
            </a:p>
          </p:txBody>
        </p:sp>
        <p:sp>
          <p:nvSpPr>
            <p:cNvPr id="15" name="Text Box 13"/>
            <p:cNvSpPr txBox="1">
              <a:spLocks noChangeArrowheads="1"/>
            </p:cNvSpPr>
            <p:nvPr/>
          </p:nvSpPr>
          <p:spPr bwMode="auto">
            <a:xfrm>
              <a:off x="2098675" y="2373080"/>
              <a:ext cx="1714500" cy="1015893"/>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1</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Diagnose interests and capacities of </a:t>
              </a:r>
              <a:r>
                <a:rPr lang="en-US" altLang="en-US" sz="1200" b="1" dirty="0" smtClean="0">
                  <a:solidFill>
                    <a:srgbClr val="FFFFFF"/>
                  </a:solidFill>
                  <a:latin typeface="Calibri" pitchFamily="34" charset="0"/>
                  <a:ea typeface="MS PGothic" pitchFamily="34" charset="-128"/>
                  <a:cs typeface="Arial" charset="0"/>
                </a:rPr>
                <a:t>AgVC </a:t>
              </a:r>
              <a:r>
                <a:rPr lang="en-US" altLang="en-US" sz="1200" b="1" dirty="0">
                  <a:solidFill>
                    <a:srgbClr val="FFFFFF"/>
                  </a:solidFill>
                  <a:latin typeface="Calibri" pitchFamily="34" charset="0"/>
                  <a:ea typeface="MS PGothic" pitchFamily="34" charset="-128"/>
                  <a:cs typeface="Arial" charset="0"/>
                </a:rPr>
                <a:t>actors</a:t>
              </a:r>
            </a:p>
          </p:txBody>
        </p:sp>
        <p:sp>
          <p:nvSpPr>
            <p:cNvPr id="16" name="Text Box 13"/>
            <p:cNvSpPr txBox="1">
              <a:spLocks noChangeArrowheads="1"/>
            </p:cNvSpPr>
            <p:nvPr/>
          </p:nvSpPr>
          <p:spPr bwMode="auto">
            <a:xfrm>
              <a:off x="2103438" y="3590507"/>
              <a:ext cx="1714500" cy="1015509"/>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2</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Diagnose interests and capacities of financial service providers</a:t>
              </a:r>
            </a:p>
          </p:txBody>
        </p:sp>
        <p:sp>
          <p:nvSpPr>
            <p:cNvPr id="17" name="Text Box 13"/>
            <p:cNvSpPr txBox="1">
              <a:spLocks noChangeArrowheads="1"/>
            </p:cNvSpPr>
            <p:nvPr/>
          </p:nvSpPr>
          <p:spPr bwMode="auto">
            <a:xfrm>
              <a:off x="2089150" y="4951038"/>
              <a:ext cx="1752600" cy="833312"/>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3</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Identify constraints to financing</a:t>
              </a:r>
            </a:p>
          </p:txBody>
        </p:sp>
        <p:sp>
          <p:nvSpPr>
            <p:cNvPr id="18" name="Text Box 13"/>
            <p:cNvSpPr txBox="1">
              <a:spLocks noChangeArrowheads="1"/>
            </p:cNvSpPr>
            <p:nvPr/>
          </p:nvSpPr>
          <p:spPr bwMode="auto">
            <a:xfrm>
              <a:off x="4160837" y="2373079"/>
              <a:ext cx="1785937" cy="1015846"/>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1</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Design alternative mechanisms of financial linkages</a:t>
              </a:r>
            </a:p>
          </p:txBody>
        </p:sp>
        <p:sp>
          <p:nvSpPr>
            <p:cNvPr id="19" name="Text Box 13"/>
            <p:cNvSpPr txBox="1">
              <a:spLocks noChangeArrowheads="1"/>
            </p:cNvSpPr>
            <p:nvPr/>
          </p:nvSpPr>
          <p:spPr bwMode="auto">
            <a:xfrm>
              <a:off x="4131342" y="3590170"/>
              <a:ext cx="1785937" cy="1015846"/>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2</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Identify allies and explore potential partnerships</a:t>
              </a:r>
            </a:p>
          </p:txBody>
        </p:sp>
        <p:sp>
          <p:nvSpPr>
            <p:cNvPr id="20" name="Text Box 13"/>
            <p:cNvSpPr txBox="1">
              <a:spLocks noChangeArrowheads="1"/>
            </p:cNvSpPr>
            <p:nvPr/>
          </p:nvSpPr>
          <p:spPr bwMode="auto">
            <a:xfrm>
              <a:off x="4131201" y="4994550"/>
              <a:ext cx="1785937" cy="833312"/>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3</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Design a financing strategy and model</a:t>
              </a:r>
            </a:p>
          </p:txBody>
        </p:sp>
        <p:sp>
          <p:nvSpPr>
            <p:cNvPr id="21" name="Text Box 13"/>
            <p:cNvSpPr txBox="1">
              <a:spLocks noChangeArrowheads="1"/>
            </p:cNvSpPr>
            <p:nvPr/>
          </p:nvSpPr>
          <p:spPr bwMode="auto">
            <a:xfrm>
              <a:off x="6197599" y="2419110"/>
              <a:ext cx="1785938" cy="833311"/>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1</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Formalize working agreements </a:t>
              </a:r>
            </a:p>
          </p:txBody>
        </p:sp>
        <p:sp>
          <p:nvSpPr>
            <p:cNvPr id="22" name="Text Box 13"/>
            <p:cNvSpPr txBox="1">
              <a:spLocks noChangeArrowheads="1"/>
            </p:cNvSpPr>
            <p:nvPr/>
          </p:nvSpPr>
          <p:spPr bwMode="auto">
            <a:xfrm>
              <a:off x="6197599" y="3513524"/>
              <a:ext cx="1785938" cy="1198381"/>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2</a:t>
              </a:r>
            </a:p>
            <a:p>
              <a:pPr eaLnBrk="0" hangingPunct="0">
                <a:spcBef>
                  <a:spcPct val="50000"/>
                </a:spcBef>
              </a:pPr>
              <a:r>
                <a:rPr lang="en-US" altLang="en-US" sz="1200" b="1" dirty="0">
                  <a:solidFill>
                    <a:srgbClr val="FFFFFF"/>
                  </a:solidFill>
                  <a:latin typeface="Calibri" pitchFamily="34" charset="0"/>
                  <a:ea typeface="MS PGothic" pitchFamily="34" charset="-128"/>
                  <a:cs typeface="Arial" charset="0"/>
                </a:rPr>
                <a:t>Design action plans (activities, responsibilities, deadlines, etc.)</a:t>
              </a:r>
            </a:p>
          </p:txBody>
        </p:sp>
        <p:sp>
          <p:nvSpPr>
            <p:cNvPr id="23" name="Text Box 13"/>
            <p:cNvSpPr txBox="1">
              <a:spLocks noChangeArrowheads="1"/>
            </p:cNvSpPr>
            <p:nvPr/>
          </p:nvSpPr>
          <p:spPr bwMode="auto">
            <a:xfrm>
              <a:off x="6197599" y="4859771"/>
              <a:ext cx="1785938" cy="1015846"/>
            </a:xfrm>
            <a:prstGeom prst="rect">
              <a:avLst/>
            </a:prstGeom>
            <a:solidFill>
              <a:srgbClr val="C0504D"/>
            </a:solidFill>
            <a:ln w="9525">
              <a:solidFill>
                <a:srgbClr val="993300"/>
              </a:solidFill>
              <a:miter lim="800000"/>
              <a:headEnd/>
              <a:tailEnd/>
            </a:ln>
          </p:spPr>
          <p:txBody>
            <a:bodyPr>
              <a:spAutoFit/>
            </a:bodyPr>
            <a:lstStyle/>
            <a:p>
              <a:pPr eaLnBrk="0" hangingPunct="0">
                <a:spcBef>
                  <a:spcPct val="50000"/>
                </a:spcBef>
              </a:pPr>
              <a:r>
                <a:rPr lang="en-US" altLang="en-US" sz="1800" b="1" dirty="0">
                  <a:solidFill>
                    <a:srgbClr val="FFFFFF"/>
                  </a:solidFill>
                  <a:latin typeface="Calibri" pitchFamily="34" charset="0"/>
                  <a:ea typeface="MS PGothic" pitchFamily="34" charset="-128"/>
                  <a:cs typeface="Arial" charset="0"/>
                </a:rPr>
                <a:t>Step 3</a:t>
              </a:r>
            </a:p>
            <a:p>
              <a:pPr eaLnBrk="0" hangingPunct="0">
                <a:spcBef>
                  <a:spcPct val="50000"/>
                </a:spcBef>
              </a:pPr>
              <a:r>
                <a:rPr lang="en-US" altLang="en-US" sz="1200" b="1" dirty="0" smtClean="0">
                  <a:solidFill>
                    <a:srgbClr val="FFFFFF"/>
                  </a:solidFill>
                  <a:latin typeface="Calibri" pitchFamily="34" charset="0"/>
                  <a:ea typeface="MS PGothic" pitchFamily="34" charset="-128"/>
                  <a:cs typeface="Arial" charset="0"/>
                </a:rPr>
                <a:t>Evaluate </a:t>
              </a:r>
              <a:r>
                <a:rPr lang="en-US" altLang="en-US" sz="1200" b="1" dirty="0">
                  <a:solidFill>
                    <a:srgbClr val="FFFFFF"/>
                  </a:solidFill>
                  <a:latin typeface="Calibri" pitchFamily="34" charset="0"/>
                  <a:ea typeface="MS PGothic" pitchFamily="34" charset="-128"/>
                  <a:cs typeface="Arial" charset="0"/>
                </a:rPr>
                <a:t>the implementation  and model</a:t>
              </a:r>
            </a:p>
          </p:txBody>
        </p:sp>
      </p:grpSp>
    </p:spTree>
    <p:extLst>
      <p:ext uri="{BB962C8B-B14F-4D97-AF65-F5344CB8AC3E}">
        <p14:creationId xmlns:p14="http://schemas.microsoft.com/office/powerpoint/2010/main" val="698775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3"/>
          <p:cNvSpPr txBox="1">
            <a:spLocks/>
          </p:cNvSpPr>
          <p:nvPr/>
        </p:nvSpPr>
        <p:spPr bwMode="auto">
          <a:xfrm>
            <a:off x="897775" y="1114310"/>
            <a:ext cx="10548850" cy="5472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2575" marR="0" lvl="0" indent="-282575" algn="l" defTabSz="914400" rtl="0" eaLnBrk="1" fontAlgn="base" latinLnBrk="0" hangingPunct="1">
              <a:lnSpc>
                <a:spcPct val="90000"/>
              </a:lnSpc>
              <a:spcBef>
                <a:spcPts val="1000"/>
              </a:spcBef>
              <a:spcAft>
                <a:spcPts val="600"/>
              </a:spcAft>
              <a:buClrTx/>
              <a:buSzTx/>
              <a:tabLst/>
              <a:defRPr/>
            </a:pPr>
            <a:r>
              <a:rPr kumimoji="0" lang="en-US" altLang="en-US" sz="2300" b="1" i="0" u="none" strike="noStrike" kern="1200" cap="none" spc="0" normalizeH="0" baseline="0" noProof="0" dirty="0" smtClean="0">
                <a:ln>
                  <a:noFill/>
                </a:ln>
                <a:solidFill>
                  <a:schemeClr val="tx1"/>
                </a:solidFill>
                <a:effectLst/>
                <a:uLnTx/>
                <a:uFillTx/>
                <a:latin typeface="+mn-lt"/>
                <a:ea typeface="+mn-ea"/>
                <a:cs typeface="+mn-cs"/>
              </a:rPr>
              <a:t>1. Standards and certification</a:t>
            </a:r>
          </a:p>
          <a:p>
            <a:pPr marL="282575" marR="0" lvl="0" algn="l" defTabSz="914400" rtl="0" eaLnBrk="1" fontAlgn="base" latinLnBrk="0" hangingPunct="1">
              <a:lnSpc>
                <a:spcPct val="90000"/>
              </a:lnSpc>
              <a:spcBef>
                <a:spcPts val="1000"/>
              </a:spcBef>
              <a:spcAft>
                <a:spcPts val="60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Quality and safety standards has emerged as a major driver in the integration of agricultural value chains has come from the introduction of quality and safety standards and the demands for strict compliance by buyers of </a:t>
            </a:r>
            <a:r>
              <a:rPr kumimoji="0" lang="en-US" altLang="en-US" sz="2400" b="0" i="0" u="none" strike="noStrike" kern="1200" cap="none" spc="0" normalizeH="0" baseline="0" noProof="0" dirty="0" err="1" smtClean="0">
                <a:ln>
                  <a:noFill/>
                </a:ln>
                <a:solidFill>
                  <a:schemeClr val="tx1"/>
                </a:solidFill>
                <a:effectLst/>
                <a:uLnTx/>
                <a:uFillTx/>
                <a:latin typeface="+mn-lt"/>
                <a:ea typeface="+mn-ea"/>
                <a:cs typeface="+mn-cs"/>
              </a:rPr>
              <a:t>agri</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-food products. </a:t>
            </a:r>
          </a:p>
          <a:p>
            <a:pPr marL="282575" indent="-282575" eaLnBrk="1" hangingPunct="1">
              <a:lnSpc>
                <a:spcPct val="90000"/>
              </a:lnSpc>
              <a:spcBef>
                <a:spcPts val="1000"/>
              </a:spcBef>
              <a:spcAft>
                <a:spcPts val="600"/>
              </a:spcAft>
            </a:pPr>
            <a:r>
              <a:rPr lang="en-US" altLang="en-US" sz="2300" b="1" dirty="0">
                <a:latin typeface="+mn-lt"/>
              </a:rPr>
              <a:t>2. Regulation and enforcement</a:t>
            </a:r>
          </a:p>
          <a:p>
            <a:pPr marL="282575" marR="0" lvl="0" algn="l" defTabSz="914400" rtl="0" eaLnBrk="1" fontAlgn="base" latinLnBrk="0" hangingPunct="1">
              <a:lnSpc>
                <a:spcPct val="90000"/>
              </a:lnSpc>
              <a:spcBef>
                <a:spcPts val="1000"/>
              </a:spcBef>
              <a:spcAft>
                <a:spcPts val="600"/>
              </a:spcAft>
              <a:buClrTx/>
              <a:buSzTx/>
              <a:tabLst/>
              <a:defRPr/>
            </a:pPr>
            <a:r>
              <a:rPr lang="en-GB" altLang="en-US" sz="2400" dirty="0">
                <a:latin typeface="+mn-lt"/>
              </a:rPr>
              <a:t>Regulation for supporting </a:t>
            </a:r>
            <a:r>
              <a:rPr lang="en-GB" altLang="en-US" sz="2400" dirty="0" err="1">
                <a:latin typeface="+mn-lt"/>
              </a:rPr>
              <a:t>AgVCF</a:t>
            </a:r>
            <a:r>
              <a:rPr lang="en-GB" altLang="en-US" sz="2400" dirty="0">
                <a:latin typeface="+mn-lt"/>
              </a:rPr>
              <a:t> is two-fold. It is important for setting the guiding principles for agribusiness as well as for the rules that govern finance.  </a:t>
            </a:r>
          </a:p>
          <a:p>
            <a:pPr marL="282575" marR="0" lvl="0" indent="-282575" defTabSz="914400" eaLnBrk="1" latinLnBrk="0" hangingPunct="1">
              <a:lnSpc>
                <a:spcPct val="90000"/>
              </a:lnSpc>
              <a:spcBef>
                <a:spcPts val="1000"/>
              </a:spcBef>
              <a:spcAft>
                <a:spcPts val="600"/>
              </a:spcAft>
              <a:buClrTx/>
              <a:buSzTx/>
              <a:tabLst/>
              <a:defRPr/>
            </a:pPr>
            <a:r>
              <a:rPr lang="en-US" altLang="en-US" sz="2300" b="1" dirty="0">
                <a:latin typeface="+mn-lt"/>
              </a:rPr>
              <a:t>3. Macro-economic and social context</a:t>
            </a:r>
          </a:p>
          <a:p>
            <a:pPr marL="282575" marR="0" lvl="0" algn="l" defTabSz="914400" rtl="0" eaLnBrk="1" fontAlgn="base" latinLnBrk="0" hangingPunct="1">
              <a:lnSpc>
                <a:spcPct val="90000"/>
              </a:lnSpc>
              <a:spcBef>
                <a:spcPts val="1000"/>
              </a:spcBef>
              <a:spcAft>
                <a:spcPts val="600"/>
              </a:spcAft>
              <a:buClrTx/>
              <a:buSzTx/>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Financing in agriculture has been susceptible to political interests, to which </a:t>
            </a:r>
            <a:r>
              <a:rPr kumimoji="0" lang="en-US" altLang="en-US" sz="2400" b="0" i="0" u="none" strike="noStrike" kern="1200" cap="none" spc="0" normalizeH="0" baseline="0" noProof="0" dirty="0" err="1" smtClean="0">
                <a:ln>
                  <a:noFill/>
                </a:ln>
                <a:solidFill>
                  <a:schemeClr val="tx1"/>
                </a:solidFill>
                <a:effectLst/>
                <a:uLnTx/>
                <a:uFillTx/>
                <a:latin typeface="+mn-lt"/>
                <a:ea typeface="+mn-ea"/>
                <a:cs typeface="+mn-cs"/>
              </a:rPr>
              <a:t>AgVCF</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is not immune. However, financing along the chain, secured by the product, is less affected by loans being forgiven or interest rate specifications, since these are commonly imbedded into the marketing contracts</a:t>
            </a: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itle 1"/>
          <p:cNvSpPr>
            <a:spLocks noGrp="1"/>
          </p:cNvSpPr>
          <p:nvPr>
            <p:ph type="title"/>
          </p:nvPr>
        </p:nvSpPr>
        <p:spPr>
          <a:xfrm>
            <a:off x="1837113" y="247015"/>
            <a:ext cx="9236884" cy="539750"/>
          </a:xfrm>
        </p:spPr>
        <p:txBody>
          <a:bodyPr/>
          <a:lstStyle/>
          <a:p>
            <a:pPr eaLnBrk="1" hangingPunct="1"/>
            <a:r>
              <a:rPr lang="en-US" altLang="en-US" sz="3600" dirty="0" smtClean="0">
                <a:solidFill>
                  <a:schemeClr val="tx1"/>
                </a:solidFill>
              </a:rPr>
              <a:t>Enabling environment for livestock finance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2"/>
          <p:cNvSpPr>
            <a:spLocks noGrp="1"/>
          </p:cNvSpPr>
          <p:nvPr>
            <p:ph type="title"/>
          </p:nvPr>
        </p:nvSpPr>
        <p:spPr>
          <a:xfrm>
            <a:off x="939339" y="293370"/>
            <a:ext cx="10199716" cy="961852"/>
          </a:xfrm>
        </p:spPr>
        <p:txBody>
          <a:bodyPr rtlCol="0">
            <a:noAutofit/>
          </a:bodyPr>
          <a:lstStyle/>
          <a:p>
            <a:pPr eaLnBrk="1" fontAlgn="auto" hangingPunct="1">
              <a:spcAft>
                <a:spcPts val="0"/>
              </a:spcAft>
              <a:defRPr/>
            </a:pPr>
            <a:r>
              <a:rPr lang="en-US" altLang="en-US" sz="3600" dirty="0"/>
              <a:t>What is </a:t>
            </a:r>
            <a:r>
              <a:rPr lang="en-US" altLang="en-US" sz="3600" dirty="0" smtClean="0"/>
              <a:t>the role of the livestock industry regarding climate </a:t>
            </a:r>
            <a:r>
              <a:rPr lang="en-US" altLang="en-US" sz="3600" dirty="0"/>
              <a:t>smart agriculture?</a:t>
            </a:r>
          </a:p>
        </p:txBody>
      </p:sp>
      <p:sp>
        <p:nvSpPr>
          <p:cNvPr id="4" name="TextBox 9"/>
          <p:cNvSpPr txBox="1">
            <a:spLocks noChangeArrowheads="1"/>
          </p:cNvSpPr>
          <p:nvPr>
            <p:custDataLst>
              <p:tags r:id="rId1"/>
            </p:custDataLst>
          </p:nvPr>
        </p:nvSpPr>
        <p:spPr bwMode="auto">
          <a:xfrm>
            <a:off x="2208213" y="1530350"/>
            <a:ext cx="2178050" cy="414338"/>
          </a:xfrm>
          <a:prstGeom prst="rect">
            <a:avLst/>
          </a:prstGeom>
          <a:noFill/>
          <a:ln w="9525">
            <a:noFill/>
            <a:miter lim="800000"/>
            <a:headEnd/>
            <a:tailEnd/>
          </a:ln>
        </p:spPr>
        <p:txBody>
          <a:bodyPr lIns="0" tIns="0" rIns="0" bIns="0">
            <a:spAutoFit/>
          </a:bodyPr>
          <a:lstStyle/>
          <a:p>
            <a:pPr algn="ctr" eaLnBrk="1" fontAlgn="auto" hangingPunct="1">
              <a:lnSpc>
                <a:spcPct val="112000"/>
              </a:lnSpc>
              <a:spcBef>
                <a:spcPts val="0"/>
              </a:spcBef>
              <a:spcAft>
                <a:spcPts val="0"/>
              </a:spcAft>
              <a:defRPr/>
            </a:pPr>
            <a:r>
              <a:rPr lang="en-US" altLang="en-US" sz="1200" b="1" dirty="0">
                <a:solidFill>
                  <a:srgbClr val="000000"/>
                </a:solidFill>
                <a:latin typeface="+mj-lt"/>
              </a:rPr>
              <a:t>SUSTAINABLY INCREASING PRODUCTIVITY AND INCOME</a:t>
            </a:r>
          </a:p>
        </p:txBody>
      </p:sp>
      <p:sp>
        <p:nvSpPr>
          <p:cNvPr id="5" name="TextBox 9"/>
          <p:cNvSpPr txBox="1">
            <a:spLocks noChangeArrowheads="1"/>
          </p:cNvSpPr>
          <p:nvPr>
            <p:custDataLst>
              <p:tags r:id="rId2"/>
            </p:custDataLst>
          </p:nvPr>
        </p:nvSpPr>
        <p:spPr bwMode="auto">
          <a:xfrm>
            <a:off x="4835525" y="1541463"/>
            <a:ext cx="2520950" cy="414337"/>
          </a:xfrm>
          <a:prstGeom prst="rect">
            <a:avLst/>
          </a:prstGeom>
          <a:noFill/>
          <a:ln w="9525">
            <a:noFill/>
            <a:miter lim="800000"/>
            <a:headEnd/>
            <a:tailEnd/>
          </a:ln>
        </p:spPr>
        <p:txBody>
          <a:bodyPr lIns="0" tIns="0" rIns="0" bIns="0">
            <a:spAutoFit/>
          </a:bodyPr>
          <a:lstStyle/>
          <a:p>
            <a:pPr algn="ctr" eaLnBrk="1" fontAlgn="auto" hangingPunct="1">
              <a:lnSpc>
                <a:spcPct val="112000"/>
              </a:lnSpc>
              <a:spcBef>
                <a:spcPts val="0"/>
              </a:spcBef>
              <a:spcAft>
                <a:spcPts val="0"/>
              </a:spcAft>
              <a:defRPr/>
            </a:pPr>
            <a:r>
              <a:rPr lang="en-US" altLang="en-US" sz="1200" b="1" dirty="0">
                <a:solidFill>
                  <a:srgbClr val="000000"/>
                </a:solidFill>
                <a:latin typeface="+mj-lt"/>
              </a:rPr>
              <a:t>ADAPTING AND BUILDING RESILIENCE TO CLIMATE CHANGE</a:t>
            </a:r>
          </a:p>
        </p:txBody>
      </p:sp>
      <p:sp>
        <p:nvSpPr>
          <p:cNvPr id="6" name="TextBox 5"/>
          <p:cNvSpPr txBox="1">
            <a:spLocks noChangeArrowheads="1"/>
          </p:cNvSpPr>
          <p:nvPr>
            <p:custDataLst>
              <p:tags r:id="rId3"/>
            </p:custDataLst>
          </p:nvPr>
        </p:nvSpPr>
        <p:spPr bwMode="auto">
          <a:xfrm>
            <a:off x="7858125" y="1541463"/>
            <a:ext cx="2506663" cy="414337"/>
          </a:xfrm>
          <a:prstGeom prst="rect">
            <a:avLst/>
          </a:prstGeom>
          <a:noFill/>
          <a:ln w="9525">
            <a:noFill/>
            <a:miter lim="800000"/>
            <a:headEnd/>
            <a:tailEnd/>
          </a:ln>
        </p:spPr>
        <p:txBody>
          <a:bodyPr lIns="0" tIns="0" rIns="0" bIns="0">
            <a:spAutoFit/>
          </a:bodyPr>
          <a:lstStyle/>
          <a:p>
            <a:pPr algn="ctr" eaLnBrk="1" fontAlgn="auto" hangingPunct="1">
              <a:lnSpc>
                <a:spcPct val="112000"/>
              </a:lnSpc>
              <a:spcBef>
                <a:spcPts val="0"/>
              </a:spcBef>
              <a:spcAft>
                <a:spcPts val="0"/>
              </a:spcAft>
              <a:defRPr/>
            </a:pPr>
            <a:r>
              <a:rPr lang="en-US" altLang="en-US" sz="1200" b="1" dirty="0">
                <a:solidFill>
                  <a:srgbClr val="000000"/>
                </a:solidFill>
                <a:latin typeface="+mj-lt"/>
              </a:rPr>
              <a:t>REDUCING AND/OR REMOVING GREENHOUSE GASES EMISSIONS</a:t>
            </a:r>
          </a:p>
        </p:txBody>
      </p:sp>
      <p:pic>
        <p:nvPicPr>
          <p:cNvPr id="47110" name="Picture 2" descr="Q:\CommArea\NR\ClimateChange\CSA Sourcebook\2.png"/>
          <p:cNvPicPr>
            <a:picLocks noChangeAspect="1" noChangeArrowheads="1"/>
          </p:cNvPicPr>
          <p:nvPr/>
        </p:nvPicPr>
        <p:blipFill>
          <a:blip r:embed="rId5" cstate="print"/>
          <a:srcRect/>
          <a:stretch>
            <a:fillRect/>
          </a:stretch>
        </p:blipFill>
        <p:spPr bwMode="auto">
          <a:xfrm>
            <a:off x="4984750" y="2024063"/>
            <a:ext cx="2224088" cy="2224087"/>
          </a:xfrm>
          <a:prstGeom prst="rect">
            <a:avLst/>
          </a:prstGeom>
          <a:noFill/>
          <a:ln w="9525">
            <a:noFill/>
            <a:miter lim="800000"/>
            <a:headEnd/>
            <a:tailEnd/>
          </a:ln>
        </p:spPr>
      </p:pic>
      <p:pic>
        <p:nvPicPr>
          <p:cNvPr id="47111" name="Picture 3" descr="Q:\CommArea\NR\ClimateChange\CSA Sourcebook\3.png"/>
          <p:cNvPicPr>
            <a:picLocks noChangeAspect="1" noChangeArrowheads="1"/>
          </p:cNvPicPr>
          <p:nvPr/>
        </p:nvPicPr>
        <p:blipFill>
          <a:blip r:embed="rId6" cstate="print"/>
          <a:srcRect/>
          <a:stretch>
            <a:fillRect/>
          </a:stretch>
        </p:blipFill>
        <p:spPr bwMode="auto">
          <a:xfrm>
            <a:off x="7972425" y="2020888"/>
            <a:ext cx="2300288" cy="2300287"/>
          </a:xfrm>
          <a:prstGeom prst="rect">
            <a:avLst/>
          </a:prstGeom>
          <a:noFill/>
          <a:ln w="9525">
            <a:noFill/>
            <a:miter lim="800000"/>
            <a:headEnd/>
            <a:tailEnd/>
          </a:ln>
        </p:spPr>
      </p:pic>
      <p:pic>
        <p:nvPicPr>
          <p:cNvPr id="47112" name="Picture 4" descr="Q:\CommArea\NR\ClimateChange\CSA Sourcebook\1.png"/>
          <p:cNvPicPr>
            <a:picLocks noChangeAspect="1" noChangeArrowheads="1"/>
          </p:cNvPicPr>
          <p:nvPr/>
        </p:nvPicPr>
        <p:blipFill>
          <a:blip r:embed="rId7" cstate="print"/>
          <a:srcRect/>
          <a:stretch>
            <a:fillRect/>
          </a:stretch>
        </p:blipFill>
        <p:spPr bwMode="auto">
          <a:xfrm>
            <a:off x="2135188" y="2070100"/>
            <a:ext cx="2178050" cy="2178050"/>
          </a:xfrm>
          <a:prstGeom prst="rect">
            <a:avLst/>
          </a:prstGeom>
          <a:noFill/>
          <a:ln w="9525">
            <a:noFill/>
            <a:miter lim="800000"/>
            <a:headEnd/>
            <a:tailEnd/>
          </a:ln>
        </p:spPr>
      </p:pic>
      <p:sp>
        <p:nvSpPr>
          <p:cNvPr id="47113" name="TextBox 9"/>
          <p:cNvSpPr txBox="1">
            <a:spLocks noChangeArrowheads="1"/>
          </p:cNvSpPr>
          <p:nvPr/>
        </p:nvSpPr>
        <p:spPr bwMode="auto">
          <a:xfrm>
            <a:off x="2982913" y="5688013"/>
            <a:ext cx="185737" cy="369887"/>
          </a:xfrm>
          <a:prstGeom prst="rect">
            <a:avLst/>
          </a:prstGeom>
          <a:noFill/>
          <a:ln w="9525">
            <a:noFill/>
            <a:miter lim="800000"/>
            <a:headEnd/>
            <a:tailEnd/>
          </a:ln>
        </p:spPr>
        <p:txBody>
          <a:bodyPr wrap="none">
            <a:spAutoFit/>
          </a:bodyPr>
          <a:lstStyle/>
          <a:p>
            <a:pPr eaLnBrk="1" hangingPunct="1"/>
            <a:endParaRPr lang="en-US" altLang="en-US"/>
          </a:p>
        </p:txBody>
      </p:sp>
      <p:sp>
        <p:nvSpPr>
          <p:cNvPr id="2" name="TextBox 1"/>
          <p:cNvSpPr txBox="1"/>
          <p:nvPr/>
        </p:nvSpPr>
        <p:spPr>
          <a:xfrm>
            <a:off x="1513898" y="4450080"/>
            <a:ext cx="9076517" cy="1368829"/>
          </a:xfrm>
          <a:prstGeom prst="rect">
            <a:avLst/>
          </a:prstGeom>
        </p:spPr>
        <p:txBody>
          <a:bodyPr anchor="ctr">
            <a:normAutofit/>
          </a:bodyPr>
          <a:lstStyle/>
          <a:p>
            <a:pPr eaLnBrk="1" fontAlgn="auto" hangingPunct="1">
              <a:spcBef>
                <a:spcPts val="0"/>
              </a:spcBef>
              <a:spcAft>
                <a:spcPts val="0"/>
              </a:spcAft>
              <a:defRPr/>
            </a:pPr>
            <a:r>
              <a:rPr lang="en-US" sz="2200" dirty="0">
                <a:latin typeface="Arial" charset="0"/>
                <a:cs typeface="Arial" charset="0"/>
              </a:rPr>
              <a:t>An approach to developing the technical, policy and investment conditions to achieve sustainable agricultural development for food security under climate change. </a:t>
            </a:r>
            <a:endParaRPr lang="en-US" sz="2200" b="1" dirty="0">
              <a:latin typeface="+mj-lt"/>
              <a:ea typeface="+mj-ea"/>
              <a:cs typeface="+mj-cs"/>
            </a:endParaRPr>
          </a:p>
        </p:txBody>
      </p:sp>
      <p:sp>
        <p:nvSpPr>
          <p:cNvPr id="47115" name="Slide Number Placeholder 3"/>
          <p:cNvSpPr txBox="1">
            <a:spLocks/>
          </p:cNvSpPr>
          <p:nvPr/>
        </p:nvSpPr>
        <p:spPr bwMode="auto">
          <a:xfrm>
            <a:off x="8077200" y="6356350"/>
            <a:ext cx="2133600" cy="365125"/>
          </a:xfrm>
          <a:prstGeom prst="rect">
            <a:avLst/>
          </a:prstGeom>
          <a:noFill/>
          <a:ln w="9525">
            <a:noFill/>
            <a:miter lim="800000"/>
            <a:headEnd/>
            <a:tailEnd/>
          </a:ln>
        </p:spPr>
        <p:txBody>
          <a:bodyPr anchor="ctr"/>
          <a:lstStyle/>
          <a:p>
            <a:pPr algn="ctr" eaLnBrk="1" hangingPunct="1"/>
            <a:fld id="{06696D96-9847-4413-8BFF-02C1D3497D03}" type="slidenum">
              <a:rPr lang="en-GB" sz="1200">
                <a:solidFill>
                  <a:srgbClr val="898989"/>
                </a:solidFill>
                <a:latin typeface="Arial" pitchFamily="34" charset="0"/>
              </a:rPr>
              <a:pPr algn="ctr" eaLnBrk="1" hangingPunct="1"/>
              <a:t>27</a:t>
            </a:fld>
            <a:endParaRPr lang="en-GB" sz="1200">
              <a:solidFill>
                <a:srgbClr val="898989"/>
              </a:solidFill>
              <a:latin typeface="Arial" pitchFamily="34" charset="0"/>
            </a:endParaRPr>
          </a:p>
        </p:txBody>
      </p:sp>
      <p:sp>
        <p:nvSpPr>
          <p:cNvPr id="12" name="TextBox 11"/>
          <p:cNvSpPr txBox="1"/>
          <p:nvPr/>
        </p:nvSpPr>
        <p:spPr>
          <a:xfrm>
            <a:off x="1596042" y="5860472"/>
            <a:ext cx="8969433" cy="523220"/>
          </a:xfrm>
          <a:prstGeom prst="rect">
            <a:avLst/>
          </a:prstGeom>
          <a:noFill/>
        </p:spPr>
        <p:txBody>
          <a:bodyPr wrap="square" rtlCol="0">
            <a:spAutoFit/>
          </a:bodyPr>
          <a:lstStyle/>
          <a:p>
            <a:r>
              <a:rPr lang="en-US" sz="2800" dirty="0" smtClean="0">
                <a:solidFill>
                  <a:srgbClr val="7B1C15"/>
                </a:solidFill>
                <a:latin typeface="Brush Script MT" pitchFamily="66" charset="0"/>
              </a:rPr>
              <a:t>What can financing climate change adaptation do for the livestock industry?</a:t>
            </a:r>
            <a:endParaRPr lang="en-US" sz="2800" dirty="0">
              <a:solidFill>
                <a:srgbClr val="7B1C15"/>
              </a:solidFill>
              <a:latin typeface="Brush Script MT"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Lessons and recommendations</a:t>
            </a:r>
            <a:br>
              <a:rPr lang="en-US" smtClean="0"/>
            </a:br>
            <a:endParaRPr lang="en-US" smtClean="0"/>
          </a:p>
        </p:txBody>
      </p:sp>
      <p:sp>
        <p:nvSpPr>
          <p:cNvPr id="49155" name="Rectangle 3"/>
          <p:cNvSpPr>
            <a:spLocks noChangeArrowheads="1"/>
          </p:cNvSpPr>
          <p:nvPr/>
        </p:nvSpPr>
        <p:spPr bwMode="auto">
          <a:xfrm>
            <a:off x="792163" y="1463675"/>
            <a:ext cx="10485437" cy="3570208"/>
          </a:xfrm>
          <a:prstGeom prst="rect">
            <a:avLst/>
          </a:prstGeom>
          <a:noFill/>
          <a:ln w="9525">
            <a:noFill/>
            <a:miter lim="800000"/>
            <a:headEnd/>
            <a:tailEnd/>
          </a:ln>
        </p:spPr>
        <p:txBody>
          <a:bodyPr>
            <a:spAutoFit/>
          </a:bodyPr>
          <a:lstStyle/>
          <a:p>
            <a:pPr marL="341313" lvl="1" indent="-282575">
              <a:spcAft>
                <a:spcPts val="600"/>
              </a:spcAft>
              <a:buFont typeface="Arial" pitchFamily="34" charset="0"/>
              <a:buChar char="•"/>
            </a:pPr>
            <a:r>
              <a:rPr lang="en-US" sz="2800" dirty="0" smtClean="0"/>
              <a:t>What </a:t>
            </a:r>
            <a:r>
              <a:rPr lang="en-US" sz="2800" dirty="0"/>
              <a:t>have we learned?</a:t>
            </a:r>
          </a:p>
          <a:p>
            <a:pPr marL="341313" lvl="1" indent="-282575">
              <a:spcAft>
                <a:spcPts val="600"/>
              </a:spcAft>
              <a:buFont typeface="Arial" pitchFamily="34" charset="0"/>
              <a:buChar char="•"/>
            </a:pPr>
            <a:r>
              <a:rPr lang="en-US" sz="2800" dirty="0"/>
              <a:t>Recommendations</a:t>
            </a:r>
          </a:p>
          <a:p>
            <a:pPr marL="798513" lvl="3" indent="-282575">
              <a:spcAft>
                <a:spcPts val="600"/>
              </a:spcAft>
              <a:buFont typeface="Courier New" pitchFamily="49" charset="0"/>
              <a:buChar char="o"/>
            </a:pPr>
            <a:r>
              <a:rPr lang="en-US" sz="2800" dirty="0" smtClean="0"/>
              <a:t>Governments and policy makers</a:t>
            </a:r>
          </a:p>
          <a:p>
            <a:pPr marL="798513" lvl="3" indent="-282575">
              <a:spcAft>
                <a:spcPts val="600"/>
              </a:spcAft>
              <a:buFont typeface="Courier New" pitchFamily="49" charset="0"/>
              <a:buChar char="o"/>
            </a:pPr>
            <a:r>
              <a:rPr lang="en-US" sz="2800" dirty="0" smtClean="0"/>
              <a:t>Development agencies</a:t>
            </a:r>
          </a:p>
          <a:p>
            <a:pPr marL="798513" lvl="3" indent="-282575">
              <a:spcAft>
                <a:spcPts val="600"/>
              </a:spcAft>
              <a:buFont typeface="Courier New" pitchFamily="49" charset="0"/>
              <a:buChar char="o"/>
            </a:pPr>
            <a:r>
              <a:rPr lang="en-US" sz="2800" dirty="0" smtClean="0"/>
              <a:t>Financial institutions</a:t>
            </a:r>
          </a:p>
          <a:p>
            <a:pPr marL="798513" lvl="3" indent="-282575">
              <a:spcAft>
                <a:spcPts val="600"/>
              </a:spcAft>
              <a:buFont typeface="Courier New" pitchFamily="49" charset="0"/>
              <a:buChar char="o"/>
            </a:pPr>
            <a:r>
              <a:rPr lang="en-US" sz="2800" dirty="0" smtClean="0"/>
              <a:t>Researchers</a:t>
            </a:r>
            <a:endParaRPr lang="en-US" sz="2800" dirty="0" smtClean="0"/>
          </a:p>
          <a:p>
            <a:pPr marL="798513" lvl="3" indent="-282575">
              <a:spcAft>
                <a:spcPts val="600"/>
              </a:spcAft>
              <a:buFont typeface="Courier New" pitchFamily="49" charset="0"/>
              <a:buChar char="o"/>
            </a:pPr>
            <a:r>
              <a:rPr lang="en-US" sz="2800" dirty="0" smtClean="0"/>
              <a:t>Farmers and farmer organizations</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7"/>
          <p:cNvPicPr>
            <a:picLocks noChangeAspect="1"/>
          </p:cNvPicPr>
          <p:nvPr/>
        </p:nvPicPr>
        <p:blipFill>
          <a:blip r:embed="rId2" cstate="print"/>
          <a:srcRect/>
          <a:stretch>
            <a:fillRect/>
          </a:stretch>
        </p:blipFill>
        <p:spPr bwMode="auto">
          <a:xfrm>
            <a:off x="8071659" y="4303496"/>
            <a:ext cx="2879725" cy="2159794"/>
          </a:xfrm>
          <a:prstGeom prst="rect">
            <a:avLst/>
          </a:prstGeom>
          <a:noFill/>
          <a:ln w="9525">
            <a:noFill/>
            <a:miter lim="800000"/>
            <a:headEnd/>
            <a:tailEnd/>
          </a:ln>
        </p:spPr>
      </p:pic>
      <p:sp>
        <p:nvSpPr>
          <p:cNvPr id="35842" name="Title 1"/>
          <p:cNvSpPr>
            <a:spLocks noGrp="1"/>
          </p:cNvSpPr>
          <p:nvPr>
            <p:ph type="title"/>
          </p:nvPr>
        </p:nvSpPr>
        <p:spPr>
          <a:xfrm>
            <a:off x="838200" y="365126"/>
            <a:ext cx="10515600" cy="673966"/>
          </a:xfrm>
        </p:spPr>
        <p:txBody>
          <a:bodyPr/>
          <a:lstStyle/>
          <a:p>
            <a:r>
              <a:rPr lang="en-US" altLang="en-US" dirty="0" smtClean="0"/>
              <a:t>Paraguay Indigenous Foundation</a:t>
            </a:r>
          </a:p>
        </p:txBody>
      </p:sp>
      <p:pic>
        <p:nvPicPr>
          <p:cNvPr id="35844" name="Picture 4"/>
          <p:cNvPicPr>
            <a:picLocks noChangeAspect="1"/>
          </p:cNvPicPr>
          <p:nvPr/>
        </p:nvPicPr>
        <p:blipFill>
          <a:blip r:embed="rId3" cstate="print"/>
          <a:srcRect/>
          <a:stretch>
            <a:fillRect/>
          </a:stretch>
        </p:blipFill>
        <p:spPr bwMode="auto">
          <a:xfrm>
            <a:off x="3675872" y="1083910"/>
            <a:ext cx="4852987" cy="3639740"/>
          </a:xfrm>
          <a:prstGeom prst="rect">
            <a:avLst/>
          </a:prstGeom>
          <a:noFill/>
          <a:ln w="9525">
            <a:noFill/>
            <a:miter lim="800000"/>
            <a:headEnd/>
            <a:tailEnd/>
          </a:ln>
        </p:spPr>
      </p:pic>
      <p:pic>
        <p:nvPicPr>
          <p:cNvPr id="6" name="Content Placeholder 3"/>
          <p:cNvPicPr>
            <a:picLocks noGrp="1" noChangeAspect="1"/>
          </p:cNvPicPr>
          <p:nvPr>
            <p:ph idx="1"/>
          </p:nvPr>
        </p:nvPicPr>
        <p:blipFill>
          <a:blip r:embed="rId4" cstate="print"/>
          <a:srcRect/>
          <a:stretch>
            <a:fillRect/>
          </a:stretch>
        </p:blipFill>
        <p:spPr>
          <a:xfrm>
            <a:off x="9044247" y="1075025"/>
            <a:ext cx="2101330" cy="2801773"/>
          </a:xfrm>
        </p:spPr>
      </p:pic>
      <p:pic>
        <p:nvPicPr>
          <p:cNvPr id="7" name="Picture 4"/>
          <p:cNvPicPr>
            <a:picLocks noChangeAspect="1"/>
          </p:cNvPicPr>
          <p:nvPr/>
        </p:nvPicPr>
        <p:blipFill>
          <a:blip r:embed="rId5" cstate="print"/>
          <a:srcRect/>
          <a:stretch>
            <a:fillRect/>
          </a:stretch>
        </p:blipFill>
        <p:spPr bwMode="auto">
          <a:xfrm>
            <a:off x="664095" y="1137458"/>
            <a:ext cx="2023687" cy="3035530"/>
          </a:xfrm>
          <a:prstGeom prst="rect">
            <a:avLst/>
          </a:prstGeom>
          <a:noFill/>
          <a:ln w="9525">
            <a:noFill/>
            <a:miter lim="800000"/>
            <a:headEnd/>
            <a:tailEnd/>
          </a:ln>
        </p:spPr>
      </p:pic>
      <p:pic>
        <p:nvPicPr>
          <p:cNvPr id="8" name="Content Placeholder 3"/>
          <p:cNvPicPr>
            <a:picLocks noChangeAspect="1"/>
          </p:cNvPicPr>
          <p:nvPr/>
        </p:nvPicPr>
        <p:blipFill>
          <a:blip r:embed="rId6" cstate="print"/>
          <a:srcRect/>
          <a:stretch>
            <a:fillRect/>
          </a:stretch>
        </p:blipFill>
        <p:spPr bwMode="auto">
          <a:xfrm>
            <a:off x="1582492" y="3885824"/>
            <a:ext cx="2261714" cy="2814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63750" y="836613"/>
            <a:ext cx="4824413" cy="576262"/>
          </a:xfrm>
        </p:spPr>
        <p:txBody>
          <a:bodyPr/>
          <a:lstStyle/>
          <a:p>
            <a:pPr eaLnBrk="1" hangingPunct="1"/>
            <a:r>
              <a:rPr lang="en-US" altLang="en-US" sz="2800" smtClean="0">
                <a:solidFill>
                  <a:schemeClr val="bg1"/>
                </a:solidFill>
              </a:rPr>
              <a:t>Enhancing Rural Livelihoods</a:t>
            </a:r>
            <a:endParaRPr lang="en-GB" altLang="en-US" sz="2800" smtClean="0">
              <a:solidFill>
                <a:schemeClr val="bg1"/>
              </a:solidFill>
            </a:endParaRPr>
          </a:p>
        </p:txBody>
      </p:sp>
      <p:sp>
        <p:nvSpPr>
          <p:cNvPr id="11267" name="Rectangle 3"/>
          <p:cNvSpPr>
            <a:spLocks noChangeArrowheads="1"/>
          </p:cNvSpPr>
          <p:nvPr/>
        </p:nvSpPr>
        <p:spPr bwMode="auto">
          <a:xfrm>
            <a:off x="7608888" y="3860800"/>
            <a:ext cx="2590800" cy="720725"/>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000" b="1">
                <a:latin typeface="Arial" pitchFamily="34" charset="0"/>
              </a:rPr>
              <a:t>Policy &amp; program</a:t>
            </a:r>
          </a:p>
          <a:p>
            <a:pPr algn="ctr" eaLnBrk="1" hangingPunct="1"/>
            <a:r>
              <a:rPr lang="en-US" altLang="en-US" sz="2000" b="1">
                <a:latin typeface="Arial" pitchFamily="34" charset="0"/>
              </a:rPr>
              <a:t>decision support</a:t>
            </a:r>
            <a:endParaRPr lang="en-GB" altLang="en-US" sz="2000" b="1">
              <a:latin typeface="Arial" pitchFamily="34" charset="0"/>
            </a:endParaRPr>
          </a:p>
        </p:txBody>
      </p:sp>
      <p:sp>
        <p:nvSpPr>
          <p:cNvPr id="11268" name="Rectangle 4"/>
          <p:cNvSpPr>
            <a:spLocks noChangeArrowheads="1"/>
          </p:cNvSpPr>
          <p:nvPr/>
        </p:nvSpPr>
        <p:spPr bwMode="auto">
          <a:xfrm>
            <a:off x="7608888" y="2781300"/>
            <a:ext cx="2592387" cy="720725"/>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altLang="en-US" b="1">
              <a:latin typeface="Arial" pitchFamily="34" charset="0"/>
            </a:endParaRPr>
          </a:p>
          <a:p>
            <a:pPr algn="ctr" eaLnBrk="1" hangingPunct="1"/>
            <a:r>
              <a:rPr lang="en-US" altLang="en-US" sz="2000" b="1">
                <a:latin typeface="Arial" pitchFamily="34" charset="0"/>
              </a:rPr>
              <a:t>Marketing system</a:t>
            </a:r>
          </a:p>
          <a:p>
            <a:pPr algn="ctr" eaLnBrk="1" hangingPunct="1"/>
            <a:r>
              <a:rPr lang="en-US" altLang="en-US" sz="2000" b="1">
                <a:latin typeface="Arial" pitchFamily="34" charset="0"/>
              </a:rPr>
              <a:t>development</a:t>
            </a:r>
          </a:p>
          <a:p>
            <a:pPr algn="ctr" eaLnBrk="1" hangingPunct="1"/>
            <a:endParaRPr lang="en-GB" altLang="en-US" sz="2000" b="1">
              <a:latin typeface="Arial" pitchFamily="34" charset="0"/>
            </a:endParaRPr>
          </a:p>
        </p:txBody>
      </p:sp>
      <p:sp>
        <p:nvSpPr>
          <p:cNvPr id="11269" name="Rectangle 5"/>
          <p:cNvSpPr>
            <a:spLocks noChangeArrowheads="1"/>
          </p:cNvSpPr>
          <p:nvPr/>
        </p:nvSpPr>
        <p:spPr bwMode="auto">
          <a:xfrm>
            <a:off x="7608888" y="1700213"/>
            <a:ext cx="2590800" cy="719137"/>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000" b="1">
                <a:latin typeface="Arial" pitchFamily="34" charset="0"/>
              </a:rPr>
              <a:t>Human &amp; institutional</a:t>
            </a:r>
          </a:p>
          <a:p>
            <a:pPr algn="ctr" eaLnBrk="1" hangingPunct="1"/>
            <a:r>
              <a:rPr lang="en-US" altLang="en-US" sz="2000" b="1">
                <a:latin typeface="Arial" pitchFamily="34" charset="0"/>
              </a:rPr>
              <a:t>capacity building</a:t>
            </a:r>
            <a:endParaRPr lang="en-GB" altLang="en-US" sz="2000" b="1">
              <a:latin typeface="Arial" pitchFamily="34" charset="0"/>
            </a:endParaRPr>
          </a:p>
        </p:txBody>
      </p:sp>
      <p:sp>
        <p:nvSpPr>
          <p:cNvPr id="11270" name="Oval 6"/>
          <p:cNvSpPr>
            <a:spLocks noChangeArrowheads="1"/>
          </p:cNvSpPr>
          <p:nvPr/>
        </p:nvSpPr>
        <p:spPr bwMode="auto">
          <a:xfrm>
            <a:off x="2855913" y="1700213"/>
            <a:ext cx="3889375" cy="2592387"/>
          </a:xfrm>
          <a:prstGeom prst="ellipse">
            <a:avLst/>
          </a:prstGeom>
          <a:solidFill>
            <a:srgbClr val="00FF00"/>
          </a:solidFill>
          <a:ln w="9525">
            <a:solidFill>
              <a:schemeClr val="tx1"/>
            </a:solidFill>
            <a:round/>
            <a:headEnd/>
            <a:tailEnd/>
          </a:ln>
        </p:spPr>
        <p:txBody>
          <a:bodyPr wrap="none" anchor="ctr"/>
          <a:lstStyle/>
          <a:p>
            <a:pPr algn="ctr" eaLnBrk="1" hangingPunct="1"/>
            <a:r>
              <a:rPr lang="en-US" altLang="en-US" sz="2400" b="1">
                <a:solidFill>
                  <a:srgbClr val="003300"/>
                </a:solidFill>
                <a:latin typeface="Arial" pitchFamily="34" charset="0"/>
              </a:rPr>
              <a:t>Improve rural incomes</a:t>
            </a:r>
          </a:p>
          <a:p>
            <a:pPr algn="ctr" eaLnBrk="1" hangingPunct="1"/>
            <a:r>
              <a:rPr lang="en-US" altLang="en-US" sz="2400" b="1">
                <a:solidFill>
                  <a:srgbClr val="003300"/>
                </a:solidFill>
                <a:latin typeface="Arial" pitchFamily="34" charset="0"/>
              </a:rPr>
              <a:t> through market-oriented, </a:t>
            </a:r>
          </a:p>
          <a:p>
            <a:pPr algn="ctr" eaLnBrk="1" hangingPunct="1"/>
            <a:r>
              <a:rPr lang="en-US" altLang="en-US" sz="2400" b="1">
                <a:solidFill>
                  <a:srgbClr val="003300"/>
                </a:solidFill>
                <a:latin typeface="Arial" pitchFamily="34" charset="0"/>
              </a:rPr>
              <a:t>profitable and resilient</a:t>
            </a:r>
          </a:p>
          <a:p>
            <a:pPr algn="ctr" eaLnBrk="1" hangingPunct="1"/>
            <a:r>
              <a:rPr lang="en-US" altLang="en-US" sz="2400" b="1">
                <a:solidFill>
                  <a:srgbClr val="003300"/>
                </a:solidFill>
                <a:latin typeface="Arial" pitchFamily="34" charset="0"/>
              </a:rPr>
              <a:t>enterprises</a:t>
            </a:r>
            <a:endParaRPr lang="en-GB" altLang="en-US" sz="2400" b="1">
              <a:solidFill>
                <a:srgbClr val="003300"/>
              </a:solidFill>
              <a:latin typeface="Arial" pitchFamily="34" charset="0"/>
            </a:endParaRPr>
          </a:p>
        </p:txBody>
      </p:sp>
      <p:sp>
        <p:nvSpPr>
          <p:cNvPr id="11271" name="WordArt 10"/>
          <p:cNvSpPr>
            <a:spLocks noChangeArrowheads="1" noChangeShapeType="1" noTextEdit="1"/>
          </p:cNvSpPr>
          <p:nvPr/>
        </p:nvSpPr>
        <p:spPr bwMode="auto">
          <a:xfrm>
            <a:off x="1992313" y="4221163"/>
            <a:ext cx="1655762" cy="387350"/>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Rural Income</a:t>
            </a:r>
          </a:p>
        </p:txBody>
      </p:sp>
      <p:sp>
        <p:nvSpPr>
          <p:cNvPr id="11272" name="WordArt 11"/>
          <p:cNvSpPr>
            <a:spLocks noChangeArrowheads="1" noChangeShapeType="1" noTextEdit="1"/>
          </p:cNvSpPr>
          <p:nvPr/>
        </p:nvSpPr>
        <p:spPr bwMode="auto">
          <a:xfrm>
            <a:off x="1992313" y="5084763"/>
            <a:ext cx="1871662" cy="458787"/>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Food Security</a:t>
            </a:r>
          </a:p>
        </p:txBody>
      </p:sp>
      <p:sp>
        <p:nvSpPr>
          <p:cNvPr id="11273" name="WordArt 12"/>
          <p:cNvSpPr>
            <a:spLocks noChangeArrowheads="1" noChangeShapeType="1" noTextEdit="1"/>
          </p:cNvSpPr>
          <p:nvPr/>
        </p:nvSpPr>
        <p:spPr bwMode="auto">
          <a:xfrm>
            <a:off x="2495550" y="5661025"/>
            <a:ext cx="1638300" cy="314325"/>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Resilience</a:t>
            </a:r>
          </a:p>
        </p:txBody>
      </p:sp>
      <p:sp>
        <p:nvSpPr>
          <p:cNvPr id="11274" name="WordArt 13"/>
          <p:cNvSpPr>
            <a:spLocks noChangeArrowheads="1" noChangeShapeType="1" noTextEdit="1"/>
          </p:cNvSpPr>
          <p:nvPr/>
        </p:nvSpPr>
        <p:spPr bwMode="auto">
          <a:xfrm>
            <a:off x="4583113" y="5445125"/>
            <a:ext cx="2881312" cy="576263"/>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Agricultural Products</a:t>
            </a:r>
          </a:p>
        </p:txBody>
      </p:sp>
      <p:sp>
        <p:nvSpPr>
          <p:cNvPr id="11275" name="Line 14"/>
          <p:cNvSpPr>
            <a:spLocks noChangeShapeType="1"/>
          </p:cNvSpPr>
          <p:nvPr/>
        </p:nvSpPr>
        <p:spPr bwMode="auto">
          <a:xfrm flipH="1">
            <a:off x="2640013" y="3860800"/>
            <a:ext cx="504825" cy="287338"/>
          </a:xfrm>
          <a:prstGeom prst="line">
            <a:avLst/>
          </a:prstGeom>
          <a:noFill/>
          <a:ln w="63500">
            <a:solidFill>
              <a:srgbClr val="FF0000"/>
            </a:solidFill>
            <a:round/>
            <a:headEnd/>
            <a:tailEnd type="triangle" w="med" len="med"/>
          </a:ln>
        </p:spPr>
        <p:txBody>
          <a:bodyPr/>
          <a:lstStyle/>
          <a:p>
            <a:endParaRPr lang="en-US"/>
          </a:p>
        </p:txBody>
      </p:sp>
      <p:sp>
        <p:nvSpPr>
          <p:cNvPr id="11276" name="Line 15"/>
          <p:cNvSpPr>
            <a:spLocks noChangeShapeType="1"/>
          </p:cNvSpPr>
          <p:nvPr/>
        </p:nvSpPr>
        <p:spPr bwMode="auto">
          <a:xfrm flipH="1">
            <a:off x="3648075" y="4437063"/>
            <a:ext cx="431800" cy="504825"/>
          </a:xfrm>
          <a:prstGeom prst="line">
            <a:avLst/>
          </a:prstGeom>
          <a:noFill/>
          <a:ln w="63500">
            <a:solidFill>
              <a:srgbClr val="FF0000"/>
            </a:solidFill>
            <a:round/>
            <a:headEnd/>
            <a:tailEnd type="triangle" w="med" len="med"/>
          </a:ln>
        </p:spPr>
        <p:txBody>
          <a:bodyPr/>
          <a:lstStyle/>
          <a:p>
            <a:endParaRPr lang="en-US"/>
          </a:p>
        </p:txBody>
      </p:sp>
      <p:sp>
        <p:nvSpPr>
          <p:cNvPr id="11277" name="Line 16"/>
          <p:cNvSpPr>
            <a:spLocks noChangeShapeType="1"/>
          </p:cNvSpPr>
          <p:nvPr/>
        </p:nvSpPr>
        <p:spPr bwMode="auto">
          <a:xfrm flipH="1">
            <a:off x="4079875" y="4581525"/>
            <a:ext cx="431800" cy="936625"/>
          </a:xfrm>
          <a:prstGeom prst="line">
            <a:avLst/>
          </a:prstGeom>
          <a:noFill/>
          <a:ln w="63500">
            <a:solidFill>
              <a:srgbClr val="FF0000"/>
            </a:solidFill>
            <a:round/>
            <a:headEnd/>
            <a:tailEnd type="triangle" w="med" len="med"/>
          </a:ln>
        </p:spPr>
        <p:txBody>
          <a:bodyPr/>
          <a:lstStyle/>
          <a:p>
            <a:endParaRPr lang="en-US"/>
          </a:p>
        </p:txBody>
      </p:sp>
      <p:sp>
        <p:nvSpPr>
          <p:cNvPr id="11278" name="Line 17"/>
          <p:cNvSpPr>
            <a:spLocks noChangeShapeType="1"/>
          </p:cNvSpPr>
          <p:nvPr/>
        </p:nvSpPr>
        <p:spPr bwMode="auto">
          <a:xfrm>
            <a:off x="5735638" y="4292600"/>
            <a:ext cx="287337" cy="431800"/>
          </a:xfrm>
          <a:prstGeom prst="line">
            <a:avLst/>
          </a:prstGeom>
          <a:noFill/>
          <a:ln w="63500">
            <a:solidFill>
              <a:srgbClr val="FF0000"/>
            </a:solidFill>
            <a:round/>
            <a:headEnd/>
            <a:tailEnd type="triangle" w="med" len="med"/>
          </a:ln>
        </p:spPr>
        <p:txBody>
          <a:bodyPr/>
          <a:lstStyle/>
          <a:p>
            <a:endParaRPr lang="en-US"/>
          </a:p>
        </p:txBody>
      </p:sp>
      <p:sp>
        <p:nvSpPr>
          <p:cNvPr id="85010" name="Rectangle 18"/>
          <p:cNvSpPr>
            <a:spLocks noChangeArrowheads="1"/>
          </p:cNvSpPr>
          <p:nvPr/>
        </p:nvSpPr>
        <p:spPr bwMode="auto">
          <a:xfrm>
            <a:off x="7608888" y="4941888"/>
            <a:ext cx="2590800" cy="720725"/>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altLang="en-US" sz="2200" b="1">
                <a:latin typeface="Arial" pitchFamily="34" charset="0"/>
              </a:rPr>
              <a:t>Financial services</a:t>
            </a:r>
            <a:endParaRPr lang="en-GB" altLang="en-US" sz="2200" b="1">
              <a:latin typeface="Arial" pitchFamily="34" charset="0"/>
            </a:endParaRPr>
          </a:p>
        </p:txBody>
      </p:sp>
      <p:sp>
        <p:nvSpPr>
          <p:cNvPr id="11280" name="Text Box 19"/>
          <p:cNvSpPr txBox="1">
            <a:spLocks noChangeArrowheads="1"/>
          </p:cNvSpPr>
          <p:nvPr/>
        </p:nvSpPr>
        <p:spPr bwMode="auto">
          <a:xfrm>
            <a:off x="5840413" y="5300663"/>
            <a:ext cx="615950" cy="433387"/>
          </a:xfrm>
          <a:prstGeom prst="rect">
            <a:avLst/>
          </a:prstGeom>
          <a:noFill/>
          <a:ln w="9525" algn="ctr">
            <a:noFill/>
            <a:miter lim="800000"/>
            <a:headEnd/>
            <a:tailEnd/>
          </a:ln>
        </p:spPr>
        <p:txBody>
          <a:bodyPr vert="eaVert">
            <a:spAutoFit/>
          </a:bodyPr>
          <a:lstStyle/>
          <a:p>
            <a:pPr eaLnBrk="1" hangingPunct="1">
              <a:spcBef>
                <a:spcPct val="50000"/>
              </a:spcBef>
            </a:pPr>
            <a:endParaRPr lang="en-GB" altLang="en-US" sz="2800" i="1">
              <a:solidFill>
                <a:schemeClr val="tx2"/>
              </a:solidFill>
              <a:latin typeface="Arial" pitchFamily="34" charset="0"/>
            </a:endParaRPr>
          </a:p>
        </p:txBody>
      </p:sp>
      <p:sp>
        <p:nvSpPr>
          <p:cNvPr id="11281" name="WordArt 20"/>
          <p:cNvSpPr>
            <a:spLocks noChangeArrowheads="1" noChangeShapeType="1" noTextEdit="1"/>
          </p:cNvSpPr>
          <p:nvPr/>
        </p:nvSpPr>
        <p:spPr bwMode="auto">
          <a:xfrm>
            <a:off x="4872038" y="4797425"/>
            <a:ext cx="1944687" cy="431800"/>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Arial Black"/>
              </a:rPr>
              <a:t>Food and Other</a:t>
            </a:r>
          </a:p>
        </p:txBody>
      </p:sp>
      <p:sp>
        <p:nvSpPr>
          <p:cNvPr id="18" name="Rectangle 2"/>
          <p:cNvSpPr txBox="1">
            <a:spLocks noChangeArrowheads="1"/>
          </p:cNvSpPr>
          <p:nvPr/>
        </p:nvSpPr>
        <p:spPr bwMode="auto">
          <a:xfrm>
            <a:off x="2851266" y="364923"/>
            <a:ext cx="5621454" cy="576262"/>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defRPr/>
            </a:pPr>
            <a:r>
              <a:rPr lang="en-US" altLang="en-US" sz="3600" kern="0" dirty="0">
                <a:solidFill>
                  <a:schemeClr val="tx1"/>
                </a:solidFill>
              </a:rPr>
              <a:t>Enhancing Rural Livelihoods</a:t>
            </a:r>
            <a:endParaRPr lang="en-GB" altLang="en-US" sz="3600" kern="0"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838200" y="531380"/>
            <a:ext cx="10515600" cy="798657"/>
          </a:xfrm>
        </p:spPr>
        <p:txBody>
          <a:bodyPr/>
          <a:lstStyle/>
          <a:p>
            <a:r>
              <a:rPr lang="en-US" altLang="en-US" dirty="0" smtClean="0"/>
              <a:t>Vanuatu, South Pacific – cattle and coconuts</a:t>
            </a:r>
          </a:p>
        </p:txBody>
      </p:sp>
      <p:pic>
        <p:nvPicPr>
          <p:cNvPr id="36869" name="Picture 5"/>
          <p:cNvPicPr>
            <a:picLocks noChangeAspect="1"/>
          </p:cNvPicPr>
          <p:nvPr/>
        </p:nvPicPr>
        <p:blipFill>
          <a:blip r:embed="rId2" cstate="print"/>
          <a:srcRect/>
          <a:stretch>
            <a:fillRect/>
          </a:stretch>
        </p:blipFill>
        <p:spPr bwMode="auto">
          <a:xfrm>
            <a:off x="6260020" y="2061557"/>
            <a:ext cx="5297442" cy="3973484"/>
          </a:xfrm>
          <a:prstGeom prst="rect">
            <a:avLst/>
          </a:prstGeom>
          <a:noFill/>
          <a:ln w="9525">
            <a:noFill/>
            <a:miter lim="800000"/>
            <a:headEnd/>
            <a:tailEnd/>
          </a:ln>
        </p:spPr>
      </p:pic>
      <p:pic>
        <p:nvPicPr>
          <p:cNvPr id="36870" name="Picture 6"/>
          <p:cNvPicPr>
            <a:picLocks noChangeAspect="1"/>
          </p:cNvPicPr>
          <p:nvPr/>
        </p:nvPicPr>
        <p:blipFill>
          <a:blip r:embed="rId3" cstate="print"/>
          <a:srcRect/>
          <a:stretch>
            <a:fillRect/>
          </a:stretch>
        </p:blipFill>
        <p:spPr bwMode="auto">
          <a:xfrm>
            <a:off x="764771" y="2069061"/>
            <a:ext cx="5310130" cy="39819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279650" y="4292600"/>
            <a:ext cx="2160588" cy="366713"/>
          </a:xfrm>
          <a:prstGeom prst="rect">
            <a:avLst/>
          </a:prstGeom>
          <a:noFill/>
          <a:ln w="9525">
            <a:noFill/>
            <a:miter lim="800000"/>
            <a:headEnd/>
            <a:tailEnd/>
          </a:ln>
        </p:spPr>
        <p:txBody>
          <a:bodyPr>
            <a:spAutoFit/>
          </a:bodyPr>
          <a:lstStyle/>
          <a:p>
            <a:pPr eaLnBrk="1" hangingPunct="1">
              <a:spcBef>
                <a:spcPct val="50000"/>
              </a:spcBef>
            </a:pPr>
            <a:endParaRPr lang="en-GB" altLang="en-US">
              <a:latin typeface="Arial" pitchFamily="34" charset="0"/>
            </a:endParaRPr>
          </a:p>
        </p:txBody>
      </p:sp>
      <p:pic>
        <p:nvPicPr>
          <p:cNvPr id="50179" name="Picture 4" descr="rflc_logo_113px"/>
          <p:cNvPicPr>
            <a:picLocks noChangeAspect="1" noChangeArrowheads="1"/>
          </p:cNvPicPr>
          <p:nvPr/>
        </p:nvPicPr>
        <p:blipFill>
          <a:blip r:embed="rId2" cstate="print"/>
          <a:srcRect/>
          <a:stretch>
            <a:fillRect/>
          </a:stretch>
        </p:blipFill>
        <p:spPr bwMode="auto">
          <a:xfrm>
            <a:off x="793750" y="4265613"/>
            <a:ext cx="1439863" cy="1439862"/>
          </a:xfrm>
          <a:prstGeom prst="rect">
            <a:avLst/>
          </a:prstGeom>
          <a:noFill/>
          <a:ln w="9525">
            <a:noFill/>
            <a:miter lim="800000"/>
            <a:headEnd/>
            <a:tailEnd/>
          </a:ln>
        </p:spPr>
      </p:pic>
      <p:sp>
        <p:nvSpPr>
          <p:cNvPr id="325637" name="Rectangle 5"/>
          <p:cNvSpPr>
            <a:spLocks noChangeArrowheads="1"/>
          </p:cNvSpPr>
          <p:nvPr/>
        </p:nvSpPr>
        <p:spPr bwMode="auto">
          <a:xfrm>
            <a:off x="2536825" y="3781425"/>
            <a:ext cx="8769350" cy="1828800"/>
          </a:xfrm>
          <a:prstGeom prst="rect">
            <a:avLst/>
          </a:prstGeom>
          <a:noFill/>
          <a:ln>
            <a:noFill/>
          </a:ln>
          <a:effectLst/>
          <a:extLst/>
        </p:spPr>
        <p:txBody>
          <a:bodyPr>
            <a:spAutoFit/>
          </a:bodyPr>
          <a:lstStyle/>
          <a:p>
            <a:pPr lvl="1" eaLnBrk="1" fontAlgn="auto" hangingPunct="1">
              <a:spcBef>
                <a:spcPct val="20000"/>
              </a:spcBef>
              <a:spcAft>
                <a:spcPts val="0"/>
              </a:spcAft>
              <a:buFont typeface="Arial" panose="020B0604020202020204" pitchFamily="34" charset="0"/>
              <a:buNone/>
              <a:defRPr/>
            </a:pPr>
            <a:endParaRPr lang="en-GB" altLang="en-US" sz="2800" dirty="0">
              <a:latin typeface="Arial" panose="020B0604020202020204" pitchFamily="34" charset="0"/>
              <a:cs typeface="Arial" panose="020B0604020202020204" pitchFamily="34" charset="0"/>
            </a:endParaRPr>
          </a:p>
          <a:p>
            <a:pPr lvl="1" eaLnBrk="1" fontAlgn="auto" hangingPunct="1">
              <a:spcBef>
                <a:spcPts val="0"/>
              </a:spcBef>
              <a:spcAft>
                <a:spcPts val="0"/>
              </a:spcAft>
              <a:defRPr/>
            </a:pPr>
            <a:r>
              <a:rPr lang="en-US" altLang="en-US" sz="2800" b="1" dirty="0">
                <a:solidFill>
                  <a:srgbClr val="990000"/>
                </a:solidFill>
                <a:effectLst>
                  <a:outerShdw blurRad="38100" dist="38100" dir="2700000" algn="tl">
                    <a:srgbClr val="000000"/>
                  </a:outerShdw>
                </a:effectLst>
                <a:latin typeface="Arial" panose="020B0604020202020204" pitchFamily="34" charset="0"/>
                <a:cs typeface="Arial" panose="020B0604020202020204" pitchFamily="34" charset="0"/>
              </a:rPr>
              <a:t>Rural Finance and Investment Learning Centre</a:t>
            </a:r>
          </a:p>
          <a:p>
            <a:pPr lvl="1" eaLnBrk="1" fontAlgn="auto" hangingPunct="1">
              <a:spcBef>
                <a:spcPts val="0"/>
              </a:spcBef>
              <a:spcAft>
                <a:spcPts val="0"/>
              </a:spcAft>
              <a:defRPr/>
            </a:pPr>
            <a:r>
              <a:rPr lang="en-US" altLang="en-US" sz="28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hlinkClick r:id="rId3"/>
              </a:rPr>
              <a:t>www.ruralfinanceandinvestment.org</a:t>
            </a:r>
            <a:endParaRPr lang="en-US" altLang="en-US" sz="2800" dirty="0">
              <a:latin typeface="Arial" panose="020B0604020202020204" pitchFamily="34" charset="0"/>
              <a:cs typeface="Arial" panose="020B0604020202020204" pitchFamily="34" charset="0"/>
            </a:endParaRPr>
          </a:p>
          <a:p>
            <a:pPr lvl="1" eaLnBrk="1" fontAlgn="auto" hangingPunct="1">
              <a:spcBef>
                <a:spcPct val="20000"/>
              </a:spcBef>
              <a:spcAft>
                <a:spcPts val="0"/>
              </a:spcAft>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sp>
        <p:nvSpPr>
          <p:cNvPr id="50181" name="WordArt 7"/>
          <p:cNvSpPr>
            <a:spLocks noChangeArrowheads="1" noChangeShapeType="1"/>
          </p:cNvSpPr>
          <p:nvPr/>
        </p:nvSpPr>
        <p:spPr bwMode="auto">
          <a:xfrm>
            <a:off x="3478213" y="708025"/>
            <a:ext cx="5545137" cy="935038"/>
          </a:xfrm>
          <a:prstGeom prst="rect">
            <a:avLst/>
          </a:prstGeom>
        </p:spPr>
        <p:txBody>
          <a:bodyPr wrap="none" fromWordArt="1">
            <a:prstTxWarp prst="textDeflate">
              <a:avLst>
                <a:gd name="adj" fmla="val 26227"/>
              </a:avLst>
            </a:prstTxWarp>
          </a:bodyPr>
          <a:lstStyle/>
          <a:p>
            <a:pPr algn="ctr"/>
            <a:r>
              <a:rPr lang="en-US" b="1" kern="10">
                <a:ln w="9525">
                  <a:solidFill>
                    <a:srgbClr val="000000"/>
                  </a:solidFill>
                  <a:round/>
                  <a:headEnd/>
                  <a:tailEnd/>
                </a:ln>
                <a:solidFill>
                  <a:schemeClr val="accent2"/>
                </a:solidFill>
                <a:latin typeface="Times New Roman"/>
                <a:cs typeface="Times New Roman"/>
              </a:rPr>
              <a:t>THANK  YOU</a:t>
            </a:r>
          </a:p>
        </p:txBody>
      </p:sp>
      <p:sp>
        <p:nvSpPr>
          <p:cNvPr id="10" name="TextBox 9"/>
          <p:cNvSpPr txBox="1"/>
          <p:nvPr/>
        </p:nvSpPr>
        <p:spPr>
          <a:xfrm>
            <a:off x="2768600" y="2693988"/>
            <a:ext cx="6981825" cy="522287"/>
          </a:xfrm>
          <a:prstGeom prst="rect">
            <a:avLst/>
          </a:prstGeom>
          <a:noFill/>
        </p:spPr>
        <p:txBody>
          <a:bodyPr>
            <a:spAutoFit/>
          </a:bodyPr>
          <a:lstStyle/>
          <a:p>
            <a:pPr>
              <a:defRPr/>
            </a:pPr>
            <a:r>
              <a:rPr lang="en-US" altLang="en-US" sz="2800" b="1" dirty="0">
                <a:solidFill>
                  <a:srgbClr val="990000"/>
                </a:solidFill>
                <a:effectLst>
                  <a:outerShdw blurRad="38100" dist="38100" dir="2700000" algn="tl">
                    <a:srgbClr val="000000"/>
                  </a:outerShdw>
                </a:effectLst>
                <a:latin typeface="Arial" panose="020B0604020202020204" pitchFamily="34" charset="0"/>
                <a:cs typeface="Arial" panose="020B0604020202020204" pitchFamily="34" charset="0"/>
              </a:rPr>
              <a:t>Calvin Miller   </a:t>
            </a:r>
            <a:r>
              <a:rPr lang="en-US" altLang="en-US" sz="2800" dirty="0">
                <a:latin typeface="Arial" panose="020B0604020202020204" pitchFamily="34" charset="0"/>
                <a:cs typeface="Arial" panose="020B0604020202020204" pitchFamily="34" charset="0"/>
                <a:hlinkClick r:id="rId4"/>
              </a:rPr>
              <a:t>calvinjmiller@gmail.com</a:t>
            </a:r>
            <a:r>
              <a:rPr lang="en-US" altLang="en-US" sz="2800" dirty="0">
                <a:latin typeface="Arial" panose="020B0604020202020204" pitchFamily="34" charset="0"/>
                <a:cs typeface="Arial" panose="020B0604020202020204" pitchFamily="34" charset="0"/>
                <a:hlinkClick r:id="rId3"/>
              </a:rPr>
              <a:t> </a:t>
            </a:r>
          </a:p>
        </p:txBody>
      </p:sp>
      <p:pic>
        <p:nvPicPr>
          <p:cNvPr id="50183" name="Picture 5"/>
          <p:cNvPicPr>
            <a:picLocks noChangeAspect="1"/>
          </p:cNvPicPr>
          <p:nvPr/>
        </p:nvPicPr>
        <p:blipFill>
          <a:blip r:embed="rId5" cstate="print"/>
          <a:srcRect/>
          <a:stretch>
            <a:fillRect/>
          </a:stretch>
        </p:blipFill>
        <p:spPr bwMode="auto">
          <a:xfrm>
            <a:off x="533400" y="796925"/>
            <a:ext cx="1944688" cy="2919413"/>
          </a:xfrm>
          <a:prstGeom prst="rect">
            <a:avLst/>
          </a:prstGeom>
          <a:noFill/>
          <a:ln w="9525">
            <a:noFill/>
            <a:miter lim="800000"/>
            <a:headEnd/>
            <a:tailEnd/>
          </a:ln>
        </p:spPr>
      </p:pic>
      <p:sp>
        <p:nvSpPr>
          <p:cNvPr id="8" name="Rectangle 7"/>
          <p:cNvSpPr/>
          <p:nvPr/>
        </p:nvSpPr>
        <p:spPr>
          <a:xfrm>
            <a:off x="2974975" y="5310188"/>
            <a:ext cx="7585075" cy="954087"/>
          </a:xfrm>
          <a:prstGeom prst="rect">
            <a:avLst/>
          </a:prstGeom>
        </p:spPr>
        <p:txBody>
          <a:bodyPr>
            <a:spAutoFit/>
          </a:bodyPr>
          <a:lstStyle/>
          <a:p>
            <a:pPr marL="45720" eaLnBrk="1" fontAlgn="auto" hangingPunct="1">
              <a:spcAft>
                <a:spcPts val="0"/>
              </a:spcAft>
              <a:buFont typeface="Arial" pitchFamily="34" charset="0"/>
              <a:buNone/>
              <a:defRPr/>
            </a:pPr>
            <a:r>
              <a:rPr lang="en-US" altLang="en-US" sz="2800" b="1" dirty="0">
                <a:solidFill>
                  <a:srgbClr val="990000"/>
                </a:solidFill>
                <a:effectLst>
                  <a:outerShdw blurRad="38100" dist="38100" dir="2700000" algn="tl">
                    <a:srgbClr val="000000"/>
                  </a:outerShdw>
                </a:effectLst>
                <a:latin typeface="Arial" panose="020B0604020202020204" pitchFamily="34" charset="0"/>
                <a:cs typeface="Arial" panose="020B0604020202020204" pitchFamily="34" charset="0"/>
              </a:rPr>
              <a:t>Contract Farming Resource Center</a:t>
            </a:r>
          </a:p>
          <a:p>
            <a:pPr lvl="1" eaLnBrk="1" fontAlgn="auto" hangingPunct="1">
              <a:spcBef>
                <a:spcPts val="0"/>
              </a:spcBef>
              <a:spcAft>
                <a:spcPts val="0"/>
              </a:spcAft>
              <a:buFont typeface="Arial" pitchFamily="34" charset="0"/>
              <a:buNone/>
              <a:defRPr/>
            </a:pPr>
            <a:r>
              <a:rPr lang="en-US" altLang="en-US" sz="2800" dirty="0">
                <a:latin typeface="Arial" panose="020B0604020202020204" pitchFamily="34" charset="0"/>
                <a:cs typeface="Arial" panose="020B0604020202020204" pitchFamily="34" charset="0"/>
                <a:hlinkClick r:id="rId6"/>
              </a:rPr>
              <a:t>www.fao.org/ag/ags/contract-farming/en/</a:t>
            </a:r>
            <a:r>
              <a:rPr lang="en-US" altLang="en-US" sz="2800" dirty="0">
                <a:latin typeface="Arial" panose="020B0604020202020204" pitchFamily="34" charset="0"/>
                <a:cs typeface="Arial" panose="020B0604020202020204" pitchFamily="34" charset="0"/>
                <a:hlinkClick r:id="rId3"/>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365125"/>
            <a:ext cx="10515600" cy="1048039"/>
          </a:xfrm>
        </p:spPr>
        <p:txBody>
          <a:bodyPr/>
          <a:lstStyle/>
          <a:p>
            <a:r>
              <a:rPr lang="en-US" altLang="en-US" sz="3600" dirty="0" smtClean="0"/>
              <a:t>Livestock investment and finance</a:t>
            </a:r>
          </a:p>
        </p:txBody>
      </p:sp>
      <p:sp>
        <p:nvSpPr>
          <p:cNvPr id="13315" name="Content Placeholder 2"/>
          <p:cNvSpPr>
            <a:spLocks noGrp="1"/>
          </p:cNvSpPr>
          <p:nvPr>
            <p:ph idx="1"/>
          </p:nvPr>
        </p:nvSpPr>
        <p:spPr/>
        <p:txBody>
          <a:bodyPr/>
          <a:lstStyle/>
          <a:p>
            <a:pPr>
              <a:buNone/>
            </a:pPr>
            <a:r>
              <a:rPr lang="en-US" altLang="en-US" dirty="0" smtClean="0"/>
              <a:t>The role of livestock</a:t>
            </a:r>
          </a:p>
          <a:p>
            <a:pPr marL="515938" lvl="1" indent="-282575">
              <a:spcBef>
                <a:spcPts val="600"/>
              </a:spcBef>
            </a:pPr>
            <a:r>
              <a:rPr lang="en-US" altLang="en-US" dirty="0" smtClean="0"/>
              <a:t>A store of value – savings bank</a:t>
            </a:r>
          </a:p>
          <a:p>
            <a:pPr marL="515938" lvl="1" indent="-282575">
              <a:spcBef>
                <a:spcPts val="600"/>
              </a:spcBef>
            </a:pPr>
            <a:r>
              <a:rPr lang="en-US" altLang="en-US" dirty="0" smtClean="0"/>
              <a:t>A source of cash flow leveling</a:t>
            </a:r>
          </a:p>
          <a:p>
            <a:pPr marL="515938" lvl="1" indent="-282575">
              <a:spcBef>
                <a:spcPts val="600"/>
              </a:spcBef>
            </a:pPr>
            <a:r>
              <a:rPr lang="en-US" altLang="en-US" dirty="0" smtClean="0"/>
              <a:t>An intrinsic social status representation of wealth</a:t>
            </a:r>
          </a:p>
          <a:p>
            <a:pPr marL="515938" lvl="1" indent="-282575">
              <a:spcBef>
                <a:spcPts val="600"/>
              </a:spcBef>
            </a:pPr>
            <a:r>
              <a:rPr lang="en-US" altLang="en-US" dirty="0" smtClean="0"/>
              <a:t>A household insurance and risk </a:t>
            </a:r>
            <a:r>
              <a:rPr lang="en-US" altLang="en-US" dirty="0" err="1" smtClean="0"/>
              <a:t>mitigator</a:t>
            </a:r>
            <a:endParaRPr lang="en-US" altLang="en-US" dirty="0" smtClean="0"/>
          </a:p>
          <a:p>
            <a:pPr marL="515938" lvl="1" indent="-282575">
              <a:spcBef>
                <a:spcPts val="600"/>
              </a:spcBef>
            </a:pPr>
            <a:r>
              <a:rPr lang="en-US" altLang="en-US" dirty="0" smtClean="0"/>
              <a:t>A business investment and income generator</a:t>
            </a:r>
          </a:p>
          <a:p>
            <a:pPr marL="515938" lvl="1" indent="-282575">
              <a:spcBef>
                <a:spcPts val="600"/>
              </a:spcBef>
            </a:pPr>
            <a:r>
              <a:rPr lang="en-US" altLang="en-US" dirty="0" smtClean="0"/>
              <a:t>A source of value addition and complement to crop farming – labor, manure, residue recycling, cooking fuel</a:t>
            </a:r>
          </a:p>
          <a:p>
            <a:pPr marL="515938" lvl="1" indent="-282575">
              <a:spcBef>
                <a:spcPts val="600"/>
              </a:spcBef>
            </a:pPr>
            <a:r>
              <a:rPr lang="en-US" altLang="en-US" dirty="0" smtClean="0"/>
              <a:t>A critical source of food and income generation for women and families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p:cNvSpPr/>
          <p:nvPr/>
        </p:nvSpPr>
        <p:spPr>
          <a:xfrm>
            <a:off x="3848792" y="1853738"/>
            <a:ext cx="4131426" cy="3682537"/>
          </a:xfrm>
          <a:prstGeom prst="ellipse">
            <a:avLst/>
          </a:prstGeom>
          <a:solidFill>
            <a:schemeClr val="accent2">
              <a:lumMod val="60000"/>
              <a:lumOff val="40000"/>
              <a:alpha val="28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2"/>
          <p:cNvSpPr>
            <a:spLocks noGrp="1" noChangeArrowheads="1"/>
          </p:cNvSpPr>
          <p:nvPr>
            <p:ph type="title"/>
          </p:nvPr>
        </p:nvSpPr>
        <p:spPr>
          <a:xfrm>
            <a:off x="2354233" y="124692"/>
            <a:ext cx="7715250" cy="1055716"/>
          </a:xfrm>
        </p:spPr>
        <p:txBody>
          <a:bodyPr/>
          <a:lstStyle/>
          <a:p>
            <a:pPr eaLnBrk="1" hangingPunct="1"/>
            <a:r>
              <a:rPr lang="en-US" altLang="zh-TW" sz="3600" dirty="0" smtClean="0"/>
              <a:t>Key Challenges for </a:t>
            </a:r>
            <a:r>
              <a:rPr lang="en-US" altLang="zh-TW" sz="3600" dirty="0" smtClean="0"/>
              <a:t>Livestock </a:t>
            </a:r>
            <a:r>
              <a:rPr lang="en-US" altLang="zh-TW" sz="3600" dirty="0" smtClean="0"/>
              <a:t>Finance</a:t>
            </a:r>
            <a:endParaRPr lang="en-GB" altLang="en-US" sz="3600" dirty="0" smtClean="0">
              <a:ea typeface="PMingLiU" pitchFamily="18" charset="-120"/>
            </a:endParaRPr>
          </a:p>
        </p:txBody>
      </p:sp>
      <p:sp>
        <p:nvSpPr>
          <p:cNvPr id="104451" name="Rectangle 3"/>
          <p:cNvSpPr>
            <a:spLocks noGrp="1" noChangeArrowheads="1"/>
          </p:cNvSpPr>
          <p:nvPr>
            <p:ph type="body" idx="1"/>
          </p:nvPr>
        </p:nvSpPr>
        <p:spPr>
          <a:xfrm>
            <a:off x="334702" y="1379394"/>
            <a:ext cx="3530716" cy="1771130"/>
          </a:xfrm>
          <a:ln>
            <a:solidFill>
              <a:srgbClr val="FF0000"/>
            </a:solidFill>
          </a:ln>
        </p:spPr>
        <p:txBody>
          <a:bodyPr/>
          <a:lstStyle/>
          <a:p>
            <a:pPr eaLnBrk="1" hangingPunct="1">
              <a:buFont typeface="Wingdings" pitchFamily="2" charset="2"/>
              <a:buNone/>
            </a:pPr>
            <a:r>
              <a:rPr lang="en-US" altLang="en-US" sz="2000" b="1" i="1" u="sng" dirty="0" smtClean="0"/>
              <a:t>Vulnerability Constraints</a:t>
            </a:r>
            <a:endParaRPr lang="en-US" altLang="en-US" sz="2000" b="1" u="sng" dirty="0" smtClean="0"/>
          </a:p>
          <a:p>
            <a:pPr eaLnBrk="1" hangingPunct="1">
              <a:buClr>
                <a:srgbClr val="FF0000"/>
              </a:buClr>
            </a:pPr>
            <a:r>
              <a:rPr lang="en-US" altLang="en-US" sz="2000" dirty="0" smtClean="0"/>
              <a:t>Production Risk</a:t>
            </a:r>
          </a:p>
          <a:p>
            <a:pPr eaLnBrk="1" hangingPunct="1">
              <a:buClr>
                <a:srgbClr val="FF0000"/>
              </a:buClr>
            </a:pPr>
            <a:r>
              <a:rPr lang="en-US" altLang="en-US" sz="2000" dirty="0" smtClean="0"/>
              <a:t>Market Risk</a:t>
            </a:r>
          </a:p>
          <a:p>
            <a:pPr eaLnBrk="1" hangingPunct="1">
              <a:buClr>
                <a:srgbClr val="FF0000"/>
              </a:buClr>
            </a:pPr>
            <a:r>
              <a:rPr lang="en-US" altLang="en-US" sz="2000" dirty="0" smtClean="0"/>
              <a:t>Credit Risk</a:t>
            </a:r>
            <a:endParaRPr lang="en-US" altLang="en-US" sz="2000" i="1" dirty="0" smtClean="0"/>
          </a:p>
        </p:txBody>
      </p:sp>
      <p:sp>
        <p:nvSpPr>
          <p:cNvPr id="104455" name="Rectangle 7"/>
          <p:cNvSpPr>
            <a:spLocks noChangeArrowheads="1"/>
          </p:cNvSpPr>
          <p:nvPr/>
        </p:nvSpPr>
        <p:spPr bwMode="auto">
          <a:xfrm>
            <a:off x="293140" y="3883718"/>
            <a:ext cx="3539028" cy="2143009"/>
          </a:xfrm>
          <a:prstGeom prst="rect">
            <a:avLst/>
          </a:prstGeom>
          <a:noFill/>
          <a:ln w="9525">
            <a:solidFill>
              <a:srgbClr val="91731F"/>
            </a:solidFill>
            <a:miter lim="800000"/>
            <a:headEnd/>
            <a:tailEnd/>
          </a:ln>
        </p:spPr>
        <p:txBody>
          <a:bodyPr vert="horz" wrap="square" lIns="91440" tIns="45720" rIns="91440" bIns="45720" numCol="1" anchor="t" anchorCtr="0" compatLnSpc="1">
            <a:prstTxWarp prst="textNoShape">
              <a:avLst/>
            </a:prstTxWarp>
          </a:bodyPr>
          <a:lstStyle/>
          <a:p>
            <a:pPr marL="228600" indent="-228600" eaLnBrk="1" hangingPunct="1">
              <a:lnSpc>
                <a:spcPct val="90000"/>
              </a:lnSpc>
              <a:spcBef>
                <a:spcPts val="1000"/>
              </a:spcBef>
            </a:pPr>
            <a:r>
              <a:rPr lang="en-US" altLang="en-US" sz="2000" b="1" i="1" u="sng" dirty="0">
                <a:latin typeface="+mn-lt"/>
              </a:rPr>
              <a:t>Operational Constraints</a:t>
            </a:r>
          </a:p>
          <a:p>
            <a:pPr marL="228600" indent="-228600" eaLnBrk="1" hangingPunct="1">
              <a:lnSpc>
                <a:spcPct val="90000"/>
              </a:lnSpc>
              <a:spcBef>
                <a:spcPts val="1000"/>
              </a:spcBef>
              <a:buClr>
                <a:srgbClr val="716209"/>
              </a:buClr>
              <a:buSzPct val="90000"/>
              <a:buFont typeface="Arial" pitchFamily="34" charset="0"/>
              <a:buChar char="•"/>
            </a:pPr>
            <a:r>
              <a:rPr lang="en-US" altLang="en-US" sz="2000" dirty="0" smtClean="0">
                <a:latin typeface="+mn-lt"/>
              </a:rPr>
              <a:t>Unstable, slow returns </a:t>
            </a:r>
            <a:r>
              <a:rPr lang="en-US" altLang="en-US" sz="2000" dirty="0">
                <a:latin typeface="+mn-lt"/>
              </a:rPr>
              <a:t>on investment</a:t>
            </a:r>
          </a:p>
          <a:p>
            <a:pPr marL="228600" indent="-228600" eaLnBrk="1" hangingPunct="1">
              <a:lnSpc>
                <a:spcPct val="90000"/>
              </a:lnSpc>
              <a:spcBef>
                <a:spcPts val="1000"/>
              </a:spcBef>
              <a:buClr>
                <a:srgbClr val="716209"/>
              </a:buClr>
              <a:buSzPct val="90000"/>
              <a:buFont typeface="Arial" pitchFamily="34" charset="0"/>
              <a:buChar char="•"/>
            </a:pPr>
            <a:r>
              <a:rPr lang="en-US" altLang="en-US" sz="2000" dirty="0">
                <a:latin typeface="+mn-lt"/>
              </a:rPr>
              <a:t>Low levels of assets </a:t>
            </a:r>
            <a:r>
              <a:rPr lang="en-US" altLang="en-US" sz="2000" dirty="0" smtClean="0">
                <a:latin typeface="+mn-lt"/>
              </a:rPr>
              <a:t>and investment</a:t>
            </a:r>
            <a:endParaRPr lang="en-US" altLang="en-US" sz="2000" dirty="0">
              <a:latin typeface="+mn-lt"/>
            </a:endParaRPr>
          </a:p>
          <a:p>
            <a:pPr marL="228600" indent="-228600" eaLnBrk="1" hangingPunct="1">
              <a:lnSpc>
                <a:spcPct val="90000"/>
              </a:lnSpc>
              <a:spcBef>
                <a:spcPts val="1000"/>
              </a:spcBef>
              <a:buClr>
                <a:srgbClr val="716209"/>
              </a:buClr>
              <a:buSzPct val="90000"/>
              <a:buFont typeface="Arial" pitchFamily="34" charset="0"/>
              <a:buChar char="•"/>
            </a:pPr>
            <a:r>
              <a:rPr lang="en-US" altLang="en-US" sz="2000" dirty="0">
                <a:latin typeface="+mn-lt"/>
              </a:rPr>
              <a:t>High costs of services</a:t>
            </a:r>
          </a:p>
        </p:txBody>
      </p:sp>
      <p:sp>
        <p:nvSpPr>
          <p:cNvPr id="5" name="Rectangle 3"/>
          <p:cNvSpPr txBox="1">
            <a:spLocks noChangeArrowheads="1"/>
          </p:cNvSpPr>
          <p:nvPr/>
        </p:nvSpPr>
        <p:spPr bwMode="auto">
          <a:xfrm>
            <a:off x="7946969" y="1376018"/>
            <a:ext cx="3832166" cy="1832695"/>
          </a:xfrm>
          <a:prstGeom prst="rect">
            <a:avLst/>
          </a:prstGeom>
          <a:noFill/>
          <a:ln w="9525">
            <a:solidFill>
              <a:srgbClr val="00B050"/>
            </a:solid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90000"/>
              </a:lnSpc>
              <a:spcBef>
                <a:spcPts val="1000"/>
              </a:spcBef>
              <a:spcAft>
                <a:spcPct val="0"/>
              </a:spcAft>
              <a:buClrTx/>
              <a:buSzTx/>
              <a:buFont typeface="Wingdings" pitchFamily="2" charset="2"/>
              <a:buNone/>
              <a:tabLst/>
              <a:defRPr/>
            </a:pPr>
            <a:r>
              <a:rPr kumimoji="0" lang="en-US" altLang="en-US" sz="2000" b="1" i="1" u="sng" strike="noStrike" kern="1200" cap="none" spc="0" normalizeH="0" baseline="0" noProof="0" dirty="0" smtClean="0">
                <a:ln>
                  <a:noFill/>
                </a:ln>
                <a:solidFill>
                  <a:schemeClr val="tx1"/>
                </a:solidFill>
                <a:effectLst/>
                <a:uLnTx/>
                <a:uFillTx/>
                <a:latin typeface="+mn-lt"/>
                <a:ea typeface="+mn-ea"/>
                <a:cs typeface="+mn-cs"/>
              </a:rPr>
              <a:t>Capacity Constraints</a:t>
            </a:r>
          </a:p>
          <a:p>
            <a:pPr marL="228600" marR="0" lvl="0" indent="-228600" algn="l" defTabSz="914400" rtl="0" eaLnBrk="1" fontAlgn="base" latinLnBrk="0" hangingPunct="1">
              <a:lnSpc>
                <a:spcPct val="90000"/>
              </a:lnSpc>
              <a:spcBef>
                <a:spcPts val="1000"/>
              </a:spcBef>
              <a:spcAft>
                <a:spcPct val="0"/>
              </a:spcAft>
              <a:buClr>
                <a:schemeClr val="accent6">
                  <a:lumMod val="75000"/>
                </a:schemeClr>
              </a:buClr>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mn-lt"/>
                <a:ea typeface="+mn-ea"/>
                <a:cs typeface="+mn-cs"/>
              </a:rPr>
              <a:t>Technical capacity risk</a:t>
            </a:r>
          </a:p>
          <a:p>
            <a:pPr marL="228600" marR="0" lvl="0" indent="-228600" algn="l" defTabSz="914400" rtl="0" eaLnBrk="1" fontAlgn="base" latinLnBrk="0" hangingPunct="1">
              <a:lnSpc>
                <a:spcPct val="90000"/>
              </a:lnSpc>
              <a:spcBef>
                <a:spcPts val="1000"/>
              </a:spcBef>
              <a:spcAft>
                <a:spcPct val="0"/>
              </a:spcAft>
              <a:buClr>
                <a:schemeClr val="accent6">
                  <a:lumMod val="75000"/>
                </a:schemeClr>
              </a:buClr>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mn-lt"/>
                <a:ea typeface="+mn-ea"/>
                <a:cs typeface="+mn-cs"/>
              </a:rPr>
              <a:t>Social risk</a:t>
            </a:r>
          </a:p>
          <a:p>
            <a:pPr marL="228600" indent="-228600" eaLnBrk="1" hangingPunct="1">
              <a:lnSpc>
                <a:spcPct val="90000"/>
              </a:lnSpc>
              <a:spcBef>
                <a:spcPts val="1000"/>
              </a:spcBef>
              <a:buClr>
                <a:schemeClr val="accent6">
                  <a:lumMod val="75000"/>
                </a:schemeClr>
              </a:buClr>
              <a:buFont typeface="Arial" pitchFamily="34" charset="0"/>
              <a:buChar char="•"/>
            </a:pPr>
            <a:r>
              <a:rPr lang="en-US" altLang="en-US" sz="2000" dirty="0">
                <a:latin typeface="+mn-lt"/>
              </a:rPr>
              <a:t>Institutional </a:t>
            </a:r>
            <a:r>
              <a:rPr lang="en-US" altLang="en-US" sz="2000" dirty="0" smtClean="0">
                <a:latin typeface="+mn-lt"/>
              </a:rPr>
              <a:t>capacity </a:t>
            </a:r>
            <a:r>
              <a:rPr lang="en-US" altLang="en-US" sz="2000" dirty="0">
                <a:latin typeface="+mn-lt"/>
              </a:rPr>
              <a:t>r</a:t>
            </a:r>
            <a:r>
              <a:rPr lang="en-US" altLang="en-US" sz="2000" dirty="0" smtClean="0">
                <a:latin typeface="+mn-lt"/>
              </a:rPr>
              <a:t>isk</a:t>
            </a:r>
            <a:endParaRPr lang="en-US" altLang="en-US" sz="2000" dirty="0">
              <a:latin typeface="+mn-lt"/>
            </a:endParaRPr>
          </a:p>
        </p:txBody>
      </p:sp>
      <p:sp>
        <p:nvSpPr>
          <p:cNvPr id="6" name="Rectangle 10"/>
          <p:cNvSpPr>
            <a:spLocks noChangeArrowheads="1"/>
          </p:cNvSpPr>
          <p:nvPr/>
        </p:nvSpPr>
        <p:spPr bwMode="auto">
          <a:xfrm>
            <a:off x="7938657" y="4096473"/>
            <a:ext cx="3832165" cy="1862048"/>
          </a:xfrm>
          <a:prstGeom prst="rect">
            <a:avLst/>
          </a:prstGeom>
          <a:noFill/>
          <a:ln w="9525">
            <a:solidFill>
              <a:schemeClr val="accent1">
                <a:lumMod val="75000"/>
              </a:schemeClr>
            </a:solidFill>
            <a:miter lim="800000"/>
            <a:headEnd/>
            <a:tailEnd/>
          </a:ln>
        </p:spPr>
        <p:txBody>
          <a:bodyPr wrap="square">
            <a:spAutoFit/>
          </a:bodyPr>
          <a:lstStyle/>
          <a:p>
            <a:pPr marL="228600" indent="-228600" eaLnBrk="1" hangingPunct="1">
              <a:lnSpc>
                <a:spcPct val="90000"/>
              </a:lnSpc>
              <a:spcBef>
                <a:spcPts val="1000"/>
              </a:spcBef>
            </a:pPr>
            <a:r>
              <a:rPr lang="en-US" altLang="en-US" sz="2000" b="1" i="1" u="sng" dirty="0">
                <a:latin typeface="+mn-lt"/>
              </a:rPr>
              <a:t>Economic Environment Constraints </a:t>
            </a:r>
          </a:p>
          <a:p>
            <a:pPr marL="228600" indent="-228600" eaLnBrk="1" hangingPunct="1">
              <a:lnSpc>
                <a:spcPct val="90000"/>
              </a:lnSpc>
              <a:spcBef>
                <a:spcPts val="1000"/>
              </a:spcBef>
              <a:buClr>
                <a:schemeClr val="hlink"/>
              </a:buClr>
              <a:buSzPct val="90000"/>
              <a:buFont typeface="Calibri" pitchFamily="34" charset="0"/>
              <a:buChar char="•"/>
            </a:pPr>
            <a:r>
              <a:rPr lang="en-US" altLang="en-US" sz="2000" dirty="0" smtClean="0">
                <a:latin typeface="+mn-lt"/>
              </a:rPr>
              <a:t> Political </a:t>
            </a:r>
            <a:r>
              <a:rPr lang="en-US" altLang="en-US" sz="2000" dirty="0">
                <a:latin typeface="+mn-lt"/>
              </a:rPr>
              <a:t>and </a:t>
            </a:r>
            <a:r>
              <a:rPr lang="en-US" altLang="en-US" sz="2000" dirty="0" smtClean="0">
                <a:latin typeface="+mn-lt"/>
              </a:rPr>
              <a:t>social interference </a:t>
            </a:r>
            <a:endParaRPr lang="en-US" altLang="en-US" sz="2000" dirty="0">
              <a:latin typeface="+mn-lt"/>
            </a:endParaRPr>
          </a:p>
          <a:p>
            <a:pPr marL="228600" indent="-228600" eaLnBrk="1" hangingPunct="1">
              <a:lnSpc>
                <a:spcPct val="90000"/>
              </a:lnSpc>
              <a:spcBef>
                <a:spcPts val="1000"/>
              </a:spcBef>
              <a:buClr>
                <a:schemeClr val="hlink"/>
              </a:buClr>
              <a:buSzPct val="90000"/>
              <a:buFont typeface="Calibri" pitchFamily="34" charset="0"/>
              <a:buChar char="•"/>
            </a:pPr>
            <a:r>
              <a:rPr lang="en-US" altLang="en-US" sz="2000" dirty="0">
                <a:latin typeface="+mn-lt"/>
              </a:rPr>
              <a:t> </a:t>
            </a:r>
            <a:r>
              <a:rPr lang="en-US" altLang="en-US" sz="2000" dirty="0" smtClean="0">
                <a:latin typeface="+mn-lt"/>
              </a:rPr>
              <a:t>Regulatory, safety and quality risks</a:t>
            </a:r>
          </a:p>
          <a:p>
            <a:pPr marL="228600" indent="-228600" eaLnBrk="1" hangingPunct="1">
              <a:lnSpc>
                <a:spcPct val="90000"/>
              </a:lnSpc>
              <a:spcBef>
                <a:spcPts val="1000"/>
              </a:spcBef>
              <a:buClr>
                <a:schemeClr val="hlink"/>
              </a:buClr>
              <a:buSzPct val="90000"/>
              <a:buFont typeface="Calibri" pitchFamily="34" charset="0"/>
              <a:buChar char="•"/>
            </a:pPr>
            <a:r>
              <a:rPr lang="en-US" altLang="en-US" sz="2000" dirty="0" smtClean="0">
                <a:latin typeface="+mn-lt"/>
              </a:rPr>
              <a:t> Land and natural resource rights</a:t>
            </a:r>
            <a:endParaRPr lang="en-US" altLang="en-US" sz="2000" dirty="0">
              <a:latin typeface="+mn-lt"/>
            </a:endParaRPr>
          </a:p>
        </p:txBody>
      </p:sp>
      <p:sp>
        <p:nvSpPr>
          <p:cNvPr id="7" name="Rectangle 6"/>
          <p:cNvSpPr/>
          <p:nvPr/>
        </p:nvSpPr>
        <p:spPr>
          <a:xfrm>
            <a:off x="4286598" y="2294693"/>
            <a:ext cx="3834938" cy="2785378"/>
          </a:xfrm>
          <a:prstGeom prst="rect">
            <a:avLst/>
          </a:prstGeom>
          <a:ln>
            <a:noFill/>
          </a:ln>
        </p:spPr>
        <p:txBody>
          <a:bodyPr wrap="square">
            <a:spAutoFit/>
          </a:bodyPr>
          <a:lstStyle/>
          <a:p>
            <a:pPr marL="282575" lvl="2" indent="-223838">
              <a:spcAft>
                <a:spcPts val="600"/>
              </a:spcAft>
            </a:pPr>
            <a:r>
              <a:rPr lang="en-US" altLang="en-US" sz="2000" b="1" i="1" u="sng" dirty="0">
                <a:latin typeface="+mn-lt"/>
              </a:rPr>
              <a:t>Financing Constraints</a:t>
            </a:r>
          </a:p>
          <a:p>
            <a:pPr marL="282575" lvl="2" indent="-223838">
              <a:spcAft>
                <a:spcPts val="600"/>
              </a:spcAft>
              <a:buFont typeface="Arial" pitchFamily="34" charset="0"/>
              <a:buChar char="•"/>
            </a:pPr>
            <a:r>
              <a:rPr lang="en-US" sz="2000" dirty="0" smtClean="0">
                <a:latin typeface="+mn-lt"/>
              </a:rPr>
              <a:t>Risk - Price, death, competitiveness,  weather, bio-security and disease, theft</a:t>
            </a:r>
          </a:p>
          <a:p>
            <a:pPr marL="282575" lvl="2" indent="-223838">
              <a:spcAft>
                <a:spcPts val="600"/>
              </a:spcAft>
              <a:buFont typeface="Arial" pitchFamily="34" charset="0"/>
              <a:buChar char="•"/>
            </a:pPr>
            <a:r>
              <a:rPr lang="en-US" sz="2000" dirty="0" smtClean="0">
                <a:latin typeface="+mn-lt"/>
              </a:rPr>
              <a:t>Transaction costs for obtaining financing</a:t>
            </a:r>
          </a:p>
          <a:p>
            <a:pPr marL="282575" lvl="2" indent="-223838">
              <a:spcAft>
                <a:spcPts val="600"/>
              </a:spcAft>
              <a:buFont typeface="Arial" pitchFamily="34" charset="0"/>
              <a:buChar char="•"/>
            </a:pPr>
            <a:r>
              <a:rPr lang="en-US" sz="2000" dirty="0" smtClean="0">
                <a:latin typeface="+mn-lt"/>
              </a:rPr>
              <a:t>Lack of long-term financing/ investment</a:t>
            </a:r>
            <a:endParaRPr lang="en-US" sz="2000" dirty="0">
              <a:latin typeface="+mn-lt"/>
            </a:endParaRPr>
          </a:p>
        </p:txBody>
      </p:sp>
    </p:spTree>
  </p:cSld>
  <p:clrMapOvr>
    <a:masterClrMapping/>
  </p:clrMapOvr>
  <p:transition spd="slow"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87484" y="365126"/>
            <a:ext cx="9666316" cy="657340"/>
          </a:xfrm>
        </p:spPr>
        <p:txBody>
          <a:bodyPr/>
          <a:lstStyle/>
          <a:p>
            <a:r>
              <a:rPr lang="en-US" altLang="en-US" sz="3600" dirty="0" smtClean="0"/>
              <a:t>Looking ahead – is it a good investment?</a:t>
            </a:r>
          </a:p>
        </p:txBody>
      </p:sp>
      <p:sp>
        <p:nvSpPr>
          <p:cNvPr id="3" name="Content Placeholder 2"/>
          <p:cNvSpPr>
            <a:spLocks noGrp="1"/>
          </p:cNvSpPr>
          <p:nvPr>
            <p:ph idx="1"/>
          </p:nvPr>
        </p:nvSpPr>
        <p:spPr>
          <a:xfrm>
            <a:off x="648393" y="954001"/>
            <a:ext cx="10722033" cy="5340350"/>
          </a:xfrm>
        </p:spPr>
        <p:txBody>
          <a:bodyPr/>
          <a:lstStyle/>
          <a:p>
            <a:pPr marL="0" indent="0">
              <a:buFont typeface="Arial" pitchFamily="34" charset="0"/>
              <a:buNone/>
              <a:defRPr/>
            </a:pPr>
            <a:r>
              <a:rPr lang="en-US" u="sng" dirty="0" smtClean="0"/>
              <a:t>Yes</a:t>
            </a:r>
          </a:p>
          <a:p>
            <a:pPr>
              <a:defRPr/>
            </a:pPr>
            <a:r>
              <a:rPr lang="en-US" dirty="0" smtClean="0"/>
              <a:t>As incomes rise, more meat is consumed</a:t>
            </a:r>
          </a:p>
          <a:p>
            <a:pPr>
              <a:defRPr/>
            </a:pPr>
            <a:r>
              <a:rPr lang="en-US" dirty="0" smtClean="0"/>
              <a:t>It has a more predictable income flow with less sharp losses</a:t>
            </a:r>
          </a:p>
          <a:p>
            <a:pPr>
              <a:defRPr/>
            </a:pPr>
            <a:r>
              <a:rPr lang="en-US" dirty="0" smtClean="0"/>
              <a:t>It complements labor seasonality of other agricultural activities</a:t>
            </a:r>
          </a:p>
          <a:p>
            <a:pPr>
              <a:defRPr/>
            </a:pPr>
            <a:r>
              <a:rPr lang="en-US" dirty="0" smtClean="0"/>
              <a:t>It can recycle crop residuals and make use of otherwise unproductive resources</a:t>
            </a:r>
          </a:p>
          <a:p>
            <a:pPr>
              <a:defRPr/>
            </a:pPr>
            <a:r>
              <a:rPr lang="en-US" dirty="0" smtClean="0"/>
              <a:t>Animal traction for power and transport</a:t>
            </a:r>
          </a:p>
          <a:p>
            <a:pPr marL="0" indent="0">
              <a:buFont typeface="Arial" pitchFamily="34" charset="0"/>
              <a:buNone/>
              <a:defRPr/>
            </a:pPr>
            <a:r>
              <a:rPr lang="en-US" u="sng" dirty="0" smtClean="0"/>
              <a:t>No</a:t>
            </a:r>
          </a:p>
          <a:p>
            <a:pPr>
              <a:defRPr/>
            </a:pPr>
            <a:r>
              <a:rPr lang="en-US" dirty="0" smtClean="0"/>
              <a:t>Standards, tracing and certifications make it harder for small farmers</a:t>
            </a:r>
          </a:p>
          <a:p>
            <a:pPr>
              <a:defRPr/>
            </a:pPr>
            <a:r>
              <a:rPr lang="en-US" dirty="0" smtClean="0"/>
              <a:t>Improper management can lead to significant losses of both animals and natural resources</a:t>
            </a:r>
          </a:p>
          <a:p>
            <a:pPr>
              <a:defRPr/>
            </a:pPr>
            <a:r>
              <a:rPr lang="en-US" dirty="0" smtClean="0"/>
              <a:t>Returns are generally low and slower than alternative investments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838200" y="365126"/>
            <a:ext cx="10515600" cy="624090"/>
          </a:xfrm>
        </p:spPr>
        <p:txBody>
          <a:bodyPr/>
          <a:lstStyle/>
          <a:p>
            <a:r>
              <a:rPr lang="en-US" altLang="en-US" dirty="0" smtClean="0"/>
              <a:t>Where to invest in the livestock industry?</a:t>
            </a:r>
          </a:p>
        </p:txBody>
      </p:sp>
      <p:sp>
        <p:nvSpPr>
          <p:cNvPr id="16387" name="Content Placeholder 2"/>
          <p:cNvSpPr>
            <a:spLocks noGrp="1"/>
          </p:cNvSpPr>
          <p:nvPr>
            <p:ph idx="1"/>
          </p:nvPr>
        </p:nvSpPr>
        <p:spPr>
          <a:xfrm>
            <a:off x="397625" y="1180407"/>
            <a:ext cx="7125393" cy="5503026"/>
          </a:xfrm>
        </p:spPr>
        <p:txBody>
          <a:bodyPr/>
          <a:lstStyle/>
          <a:p>
            <a:r>
              <a:rPr lang="en-US" altLang="en-US" dirty="0" smtClean="0"/>
              <a:t>Improved genetics</a:t>
            </a:r>
          </a:p>
          <a:p>
            <a:r>
              <a:rPr lang="en-US" altLang="en-US" dirty="0" smtClean="0"/>
              <a:t>Improved fencing, sheds</a:t>
            </a:r>
          </a:p>
          <a:p>
            <a:r>
              <a:rPr lang="en-US" altLang="en-US" dirty="0" smtClean="0"/>
              <a:t>Increased pasture or feed</a:t>
            </a:r>
          </a:p>
          <a:p>
            <a:r>
              <a:rPr lang="en-US" altLang="en-US" dirty="0" smtClean="0"/>
              <a:t>Increased herd size</a:t>
            </a:r>
          </a:p>
          <a:p>
            <a:r>
              <a:rPr lang="en-US" altLang="en-US" dirty="0" smtClean="0"/>
              <a:t>Bio-tech – improved conversion rates, etc.</a:t>
            </a:r>
          </a:p>
          <a:p>
            <a:r>
              <a:rPr lang="en-US" altLang="en-US" dirty="0" smtClean="0"/>
              <a:t>Support services – vet services, early warning, theft control</a:t>
            </a:r>
          </a:p>
          <a:p>
            <a:r>
              <a:rPr lang="en-US" altLang="en-US" dirty="0" smtClean="0"/>
              <a:t>Capacity development  and training</a:t>
            </a:r>
          </a:p>
          <a:p>
            <a:r>
              <a:rPr lang="en-US" altLang="en-US" dirty="0" smtClean="0"/>
              <a:t>Improved infrastructure – logistics, slaughter facilities, dairies and milk infrastructure</a:t>
            </a:r>
          </a:p>
          <a:p>
            <a:r>
              <a:rPr lang="en-US" altLang="en-US" dirty="0" smtClean="0"/>
              <a:t>Industry integration</a:t>
            </a:r>
          </a:p>
        </p:txBody>
      </p:sp>
      <p:grpSp>
        <p:nvGrpSpPr>
          <p:cNvPr id="12" name="Group 11"/>
          <p:cNvGrpSpPr/>
          <p:nvPr/>
        </p:nvGrpSpPr>
        <p:grpSpPr>
          <a:xfrm>
            <a:off x="7458469" y="2330246"/>
            <a:ext cx="1314449" cy="1314449"/>
            <a:chOff x="3004231" y="1160042"/>
            <a:chExt cx="1314449" cy="1314449"/>
          </a:xfrm>
        </p:grpSpPr>
        <p:sp>
          <p:nvSpPr>
            <p:cNvPr id="16" name="Oval 15"/>
            <p:cNvSpPr/>
            <p:nvPr/>
          </p:nvSpPr>
          <p:spPr>
            <a:xfrm>
              <a:off x="3004231" y="1160042"/>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20"/>
            <p:cNvSpPr/>
            <p:nvPr/>
          </p:nvSpPr>
          <p:spPr>
            <a:xfrm>
              <a:off x="3196728" y="1352538"/>
              <a:ext cx="929455" cy="929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p:txBody>
        </p:sp>
      </p:grpSp>
      <p:grpSp>
        <p:nvGrpSpPr>
          <p:cNvPr id="34" name="Group 33"/>
          <p:cNvGrpSpPr/>
          <p:nvPr/>
        </p:nvGrpSpPr>
        <p:grpSpPr>
          <a:xfrm>
            <a:off x="8084843" y="1112246"/>
            <a:ext cx="3897387" cy="4350874"/>
            <a:chOff x="8010029" y="1137184"/>
            <a:chExt cx="3897387" cy="4350874"/>
          </a:xfrm>
        </p:grpSpPr>
        <p:grpSp>
          <p:nvGrpSpPr>
            <p:cNvPr id="4" name="Group 3"/>
            <p:cNvGrpSpPr/>
            <p:nvPr/>
          </p:nvGrpSpPr>
          <p:grpSpPr>
            <a:xfrm>
              <a:off x="8996624" y="1137184"/>
              <a:ext cx="1314449" cy="1314449"/>
              <a:chOff x="4600575" y="231"/>
              <a:chExt cx="1314449" cy="1314449"/>
            </a:xfrm>
          </p:grpSpPr>
          <p:sp>
            <p:nvSpPr>
              <p:cNvPr id="32" name="Oval 31"/>
              <p:cNvSpPr/>
              <p:nvPr/>
            </p:nvSpPr>
            <p:spPr>
              <a:xfrm>
                <a:off x="4600575" y="231"/>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4"/>
              <p:cNvSpPr/>
              <p:nvPr/>
            </p:nvSpPr>
            <p:spPr>
              <a:xfrm>
                <a:off x="4793072" y="192727"/>
                <a:ext cx="929455" cy="929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p:txBody>
          </p:sp>
        </p:grpSp>
        <p:grpSp>
          <p:nvGrpSpPr>
            <p:cNvPr id="5" name="Group 4"/>
            <p:cNvGrpSpPr/>
            <p:nvPr/>
          </p:nvGrpSpPr>
          <p:grpSpPr>
            <a:xfrm>
              <a:off x="10269460" y="2146693"/>
              <a:ext cx="349131" cy="443626"/>
              <a:chOff x="5873411" y="1009740"/>
              <a:chExt cx="349131" cy="443626"/>
            </a:xfrm>
          </p:grpSpPr>
          <p:sp>
            <p:nvSpPr>
              <p:cNvPr id="30" name="Right Arrow 29"/>
              <p:cNvSpPr/>
              <p:nvPr/>
            </p:nvSpPr>
            <p:spPr>
              <a:xfrm rot="2160000">
                <a:off x="5873411" y="1009740"/>
                <a:ext cx="349131" cy="4436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1" name="Right Arrow 6"/>
              <p:cNvSpPr/>
              <p:nvPr/>
            </p:nvSpPr>
            <p:spPr>
              <a:xfrm rot="2160000">
                <a:off x="5883413" y="1067683"/>
                <a:ext cx="244392" cy="266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6" name="Group 5"/>
            <p:cNvGrpSpPr/>
            <p:nvPr/>
          </p:nvGrpSpPr>
          <p:grpSpPr>
            <a:xfrm>
              <a:off x="10592967" y="2296995"/>
              <a:ext cx="1314449" cy="1314449"/>
              <a:chOff x="6196918" y="1160042"/>
              <a:chExt cx="1314449" cy="1314449"/>
            </a:xfrm>
          </p:grpSpPr>
          <p:sp>
            <p:nvSpPr>
              <p:cNvPr id="28" name="Oval 27"/>
              <p:cNvSpPr/>
              <p:nvPr/>
            </p:nvSpPr>
            <p:spPr>
              <a:xfrm>
                <a:off x="6196918" y="1160042"/>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8"/>
              <p:cNvSpPr/>
              <p:nvPr/>
            </p:nvSpPr>
            <p:spPr>
              <a:xfrm>
                <a:off x="6389415" y="1352538"/>
                <a:ext cx="929455" cy="929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p:txBody>
          </p:sp>
        </p:grpSp>
        <p:grpSp>
          <p:nvGrpSpPr>
            <p:cNvPr id="7" name="Group 6"/>
            <p:cNvGrpSpPr/>
            <p:nvPr/>
          </p:nvGrpSpPr>
          <p:grpSpPr>
            <a:xfrm>
              <a:off x="10726558" y="3708563"/>
              <a:ext cx="443626" cy="349131"/>
              <a:chOff x="6330509" y="2571610"/>
              <a:chExt cx="443626" cy="349131"/>
            </a:xfrm>
          </p:grpSpPr>
          <p:sp>
            <p:nvSpPr>
              <p:cNvPr id="26" name="Right Arrow 25"/>
              <p:cNvSpPr/>
              <p:nvPr/>
            </p:nvSpPr>
            <p:spPr>
              <a:xfrm rot="6480000">
                <a:off x="6377756" y="2524363"/>
                <a:ext cx="349131" cy="4436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Right Arrow 10"/>
              <p:cNvSpPr/>
              <p:nvPr/>
            </p:nvSpPr>
            <p:spPr>
              <a:xfrm rot="17280000">
                <a:off x="6446309" y="2563282"/>
                <a:ext cx="244392" cy="266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8" name="Group 7"/>
            <p:cNvGrpSpPr/>
            <p:nvPr/>
          </p:nvGrpSpPr>
          <p:grpSpPr>
            <a:xfrm>
              <a:off x="9983218" y="4173609"/>
              <a:ext cx="1314449" cy="1314449"/>
              <a:chOff x="5587169" y="3036656"/>
              <a:chExt cx="1314449" cy="1314449"/>
            </a:xfrm>
          </p:grpSpPr>
          <p:sp>
            <p:nvSpPr>
              <p:cNvPr id="24" name="Oval 23"/>
              <p:cNvSpPr/>
              <p:nvPr/>
            </p:nvSpPr>
            <p:spPr>
              <a:xfrm>
                <a:off x="5587169" y="3036656"/>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12"/>
              <p:cNvSpPr/>
              <p:nvPr/>
            </p:nvSpPr>
            <p:spPr>
              <a:xfrm>
                <a:off x="5779666" y="3229152"/>
                <a:ext cx="929455" cy="929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p:txBody>
          </p:sp>
        </p:grpSp>
        <p:grpSp>
          <p:nvGrpSpPr>
            <p:cNvPr id="9" name="Group 8"/>
            <p:cNvGrpSpPr/>
            <p:nvPr/>
          </p:nvGrpSpPr>
          <p:grpSpPr>
            <a:xfrm>
              <a:off x="9489164" y="4609021"/>
              <a:ext cx="349131" cy="443626"/>
              <a:chOff x="5093115" y="3472068"/>
              <a:chExt cx="349131" cy="443626"/>
            </a:xfrm>
          </p:grpSpPr>
          <p:sp>
            <p:nvSpPr>
              <p:cNvPr id="22" name="Right Arrow 21"/>
              <p:cNvSpPr/>
              <p:nvPr/>
            </p:nvSpPr>
            <p:spPr>
              <a:xfrm rot="10800000">
                <a:off x="5093115" y="3472068"/>
                <a:ext cx="349131" cy="4436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14"/>
              <p:cNvSpPr/>
              <p:nvPr/>
            </p:nvSpPr>
            <p:spPr>
              <a:xfrm rot="21600000">
                <a:off x="5197854" y="3560793"/>
                <a:ext cx="244392" cy="266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10" name="Group 9"/>
            <p:cNvGrpSpPr/>
            <p:nvPr/>
          </p:nvGrpSpPr>
          <p:grpSpPr>
            <a:xfrm>
              <a:off x="8010029" y="4173609"/>
              <a:ext cx="1314449" cy="1314449"/>
              <a:chOff x="3613980" y="3036656"/>
              <a:chExt cx="1314449" cy="1314449"/>
            </a:xfrm>
          </p:grpSpPr>
          <p:sp>
            <p:nvSpPr>
              <p:cNvPr id="20" name="Oval 19"/>
              <p:cNvSpPr/>
              <p:nvPr/>
            </p:nvSpPr>
            <p:spPr>
              <a:xfrm>
                <a:off x="3613980" y="3036656"/>
                <a:ext cx="1314449" cy="13144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16"/>
              <p:cNvSpPr/>
              <p:nvPr/>
            </p:nvSpPr>
            <p:spPr>
              <a:xfrm>
                <a:off x="3806477" y="3229152"/>
                <a:ext cx="929455" cy="9294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p:txBody>
          </p:sp>
        </p:grpSp>
        <p:grpSp>
          <p:nvGrpSpPr>
            <p:cNvPr id="11" name="Group 10"/>
            <p:cNvGrpSpPr/>
            <p:nvPr/>
          </p:nvGrpSpPr>
          <p:grpSpPr>
            <a:xfrm>
              <a:off x="8143620" y="3727358"/>
              <a:ext cx="443626" cy="349131"/>
              <a:chOff x="3747571" y="2590405"/>
              <a:chExt cx="443626" cy="349131"/>
            </a:xfrm>
          </p:grpSpPr>
          <p:sp>
            <p:nvSpPr>
              <p:cNvPr id="18" name="Right Arrow 17"/>
              <p:cNvSpPr/>
              <p:nvPr/>
            </p:nvSpPr>
            <p:spPr>
              <a:xfrm rot="15120000">
                <a:off x="3794818" y="2543158"/>
                <a:ext cx="349131" cy="4436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Right Arrow 18"/>
              <p:cNvSpPr/>
              <p:nvPr/>
            </p:nvSpPr>
            <p:spPr>
              <a:xfrm rot="25920000">
                <a:off x="3863371" y="2681689"/>
                <a:ext cx="244392" cy="266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13" name="Group 12"/>
            <p:cNvGrpSpPr/>
            <p:nvPr/>
          </p:nvGrpSpPr>
          <p:grpSpPr>
            <a:xfrm>
              <a:off x="8673117" y="2158309"/>
              <a:ext cx="349131" cy="443626"/>
              <a:chOff x="4277068" y="1021356"/>
              <a:chExt cx="349131" cy="443626"/>
            </a:xfrm>
          </p:grpSpPr>
          <p:sp>
            <p:nvSpPr>
              <p:cNvPr id="14" name="Right Arrow 13"/>
              <p:cNvSpPr/>
              <p:nvPr/>
            </p:nvSpPr>
            <p:spPr>
              <a:xfrm rot="19440000">
                <a:off x="4277068" y="1021356"/>
                <a:ext cx="349131" cy="44362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22"/>
              <p:cNvSpPr/>
              <p:nvPr/>
            </p:nvSpPr>
            <p:spPr>
              <a:xfrm rot="19440000">
                <a:off x="4287070" y="1140863"/>
                <a:ext cx="244392" cy="266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sp>
        <p:nvSpPr>
          <p:cNvPr id="35" name="TextBox 34"/>
          <p:cNvSpPr txBox="1"/>
          <p:nvPr/>
        </p:nvSpPr>
        <p:spPr>
          <a:xfrm>
            <a:off x="9177251" y="1620981"/>
            <a:ext cx="1113906" cy="338554"/>
          </a:xfrm>
          <a:prstGeom prst="rect">
            <a:avLst/>
          </a:prstGeom>
          <a:noFill/>
        </p:spPr>
        <p:txBody>
          <a:bodyPr wrap="square" rtlCol="0">
            <a:spAutoFit/>
          </a:bodyPr>
          <a:lstStyle/>
          <a:p>
            <a:r>
              <a:rPr lang="en-US" sz="1600" dirty="0"/>
              <a:t>Production</a:t>
            </a:r>
          </a:p>
        </p:txBody>
      </p:sp>
      <p:sp>
        <p:nvSpPr>
          <p:cNvPr id="36" name="TextBox 35"/>
          <p:cNvSpPr txBox="1"/>
          <p:nvPr/>
        </p:nvSpPr>
        <p:spPr>
          <a:xfrm>
            <a:off x="10889672" y="2668386"/>
            <a:ext cx="939339" cy="338554"/>
          </a:xfrm>
          <a:prstGeom prst="rect">
            <a:avLst/>
          </a:prstGeom>
          <a:noFill/>
        </p:spPr>
        <p:txBody>
          <a:bodyPr wrap="square" rtlCol="0">
            <a:spAutoFit/>
          </a:bodyPr>
          <a:lstStyle/>
          <a:p>
            <a:r>
              <a:rPr lang="en-US" sz="1600" dirty="0"/>
              <a:t>Animals</a:t>
            </a:r>
          </a:p>
        </p:txBody>
      </p:sp>
      <p:sp>
        <p:nvSpPr>
          <p:cNvPr id="37" name="TextBox 36"/>
          <p:cNvSpPr txBox="1"/>
          <p:nvPr/>
        </p:nvSpPr>
        <p:spPr>
          <a:xfrm>
            <a:off x="8237912" y="4480561"/>
            <a:ext cx="955964" cy="584775"/>
          </a:xfrm>
          <a:prstGeom prst="rect">
            <a:avLst/>
          </a:prstGeom>
          <a:noFill/>
        </p:spPr>
        <p:txBody>
          <a:bodyPr wrap="square" rtlCol="0">
            <a:spAutoFit/>
          </a:bodyPr>
          <a:lstStyle/>
          <a:p>
            <a:r>
              <a:rPr lang="en-US" sz="1600" dirty="0"/>
              <a:t>Storage/ logistics</a:t>
            </a:r>
          </a:p>
        </p:txBody>
      </p:sp>
      <p:sp>
        <p:nvSpPr>
          <p:cNvPr id="38" name="TextBox 37"/>
          <p:cNvSpPr txBox="1"/>
          <p:nvPr/>
        </p:nvSpPr>
        <p:spPr>
          <a:xfrm>
            <a:off x="7589520" y="2651760"/>
            <a:ext cx="1088968" cy="584775"/>
          </a:xfrm>
          <a:prstGeom prst="rect">
            <a:avLst/>
          </a:prstGeom>
          <a:noFill/>
        </p:spPr>
        <p:txBody>
          <a:bodyPr wrap="square" rtlCol="0">
            <a:spAutoFit/>
          </a:bodyPr>
          <a:lstStyle/>
          <a:p>
            <a:r>
              <a:rPr lang="en-US" sz="1600" dirty="0" err="1" smtClean="0"/>
              <a:t>Agri</a:t>
            </a:r>
            <a:r>
              <a:rPr lang="en-US" sz="1600" dirty="0" smtClean="0"/>
              <a:t>-processing</a:t>
            </a:r>
            <a:endParaRPr lang="en-US" sz="1600" dirty="0"/>
          </a:p>
        </p:txBody>
      </p:sp>
      <p:sp>
        <p:nvSpPr>
          <p:cNvPr id="39" name="TextBox 38"/>
          <p:cNvSpPr txBox="1"/>
          <p:nvPr/>
        </p:nvSpPr>
        <p:spPr>
          <a:xfrm>
            <a:off x="10116590" y="4472247"/>
            <a:ext cx="1122218" cy="584775"/>
          </a:xfrm>
          <a:prstGeom prst="rect">
            <a:avLst/>
          </a:prstGeom>
          <a:noFill/>
        </p:spPr>
        <p:txBody>
          <a:bodyPr wrap="square" rtlCol="0">
            <a:spAutoFit/>
          </a:bodyPr>
          <a:lstStyle/>
          <a:p>
            <a:r>
              <a:rPr lang="en-US" sz="1600" dirty="0"/>
              <a:t>Technology/Bio-</a:t>
            </a:r>
            <a:r>
              <a:rPr lang="en-US" sz="1600" dirty="0" err="1"/>
              <a:t>tec</a:t>
            </a:r>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5282"/>
          </a:xfrm>
        </p:spPr>
        <p:txBody>
          <a:bodyPr/>
          <a:lstStyle/>
          <a:p>
            <a:r>
              <a:rPr lang="en-US" dirty="0" smtClean="0"/>
              <a:t>How to invest in the livestock sector?</a:t>
            </a:r>
            <a:endParaRPr lang="en-US" dirty="0"/>
          </a:p>
        </p:txBody>
      </p:sp>
      <p:sp>
        <p:nvSpPr>
          <p:cNvPr id="3" name="Content Placeholder 2"/>
          <p:cNvSpPr>
            <a:spLocks noGrp="1"/>
          </p:cNvSpPr>
          <p:nvPr>
            <p:ph idx="1"/>
          </p:nvPr>
        </p:nvSpPr>
        <p:spPr>
          <a:xfrm>
            <a:off x="838200" y="1305098"/>
            <a:ext cx="6194367" cy="4871865"/>
          </a:xfrm>
        </p:spPr>
        <p:txBody>
          <a:bodyPr/>
          <a:lstStyle/>
          <a:p>
            <a:pPr marL="514350" indent="-514350">
              <a:buFont typeface="+mj-lt"/>
              <a:buAutoNum type="arabicPeriod"/>
            </a:pPr>
            <a:r>
              <a:rPr lang="en-US" dirty="0" smtClean="0"/>
              <a:t>Personal equity and savings </a:t>
            </a:r>
          </a:p>
          <a:p>
            <a:pPr marL="514350" indent="-514350">
              <a:buFont typeface="+mj-lt"/>
              <a:buAutoNum type="arabicPeriod"/>
            </a:pPr>
            <a:r>
              <a:rPr lang="en-US" dirty="0" smtClean="0"/>
              <a:t>Reinvested earnings (both sales income and herd growth)</a:t>
            </a:r>
          </a:p>
          <a:p>
            <a:pPr marL="514350" indent="-514350">
              <a:buFont typeface="+mj-lt"/>
              <a:buAutoNum type="arabicPeriod"/>
            </a:pPr>
            <a:r>
              <a:rPr lang="en-US" dirty="0" smtClean="0"/>
              <a:t>Investment partners</a:t>
            </a:r>
          </a:p>
          <a:p>
            <a:pPr marL="514350" indent="-514350">
              <a:buFont typeface="+mj-lt"/>
              <a:buAutoNum type="arabicPeriod"/>
            </a:pPr>
            <a:r>
              <a:rPr lang="en-US" dirty="0" smtClean="0"/>
              <a:t>Loans</a:t>
            </a:r>
          </a:p>
          <a:p>
            <a:pPr marL="514350" indent="-514350">
              <a:buFont typeface="+mj-lt"/>
              <a:buAutoNum type="arabicPeriod"/>
            </a:pPr>
            <a:r>
              <a:rPr lang="en-US" dirty="0" smtClean="0"/>
              <a:t>Through forward contracts and futures financing</a:t>
            </a:r>
          </a:p>
          <a:p>
            <a:pPr marL="514350" indent="-514350">
              <a:buFont typeface="+mj-lt"/>
              <a:buAutoNum type="arabicPeriod"/>
            </a:pPr>
            <a:r>
              <a:rPr lang="en-US" dirty="0" smtClean="0"/>
              <a:t>With financing from value chain partners</a:t>
            </a:r>
            <a:endParaRPr lang="en-US" dirty="0"/>
          </a:p>
        </p:txBody>
      </p:sp>
      <p:pic>
        <p:nvPicPr>
          <p:cNvPr id="4" name="Content Placeholder 3"/>
          <p:cNvPicPr>
            <a:picLocks noChangeAspect="1"/>
          </p:cNvPicPr>
          <p:nvPr/>
        </p:nvPicPr>
        <p:blipFill>
          <a:blip r:embed="rId2" cstate="print"/>
          <a:srcRect/>
          <a:stretch>
            <a:fillRect/>
          </a:stretch>
        </p:blipFill>
        <p:spPr bwMode="auto">
          <a:xfrm>
            <a:off x="6768576" y="1595409"/>
            <a:ext cx="4979416" cy="33922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6"/>
          <p:cNvSpPr>
            <a:spLocks noChangeArrowheads="1"/>
          </p:cNvSpPr>
          <p:nvPr/>
        </p:nvSpPr>
        <p:spPr bwMode="auto">
          <a:xfrm>
            <a:off x="1557136" y="375718"/>
            <a:ext cx="9036050" cy="692150"/>
          </a:xfrm>
          <a:prstGeom prst="rect">
            <a:avLst/>
          </a:prstGeom>
          <a:noFill/>
          <a:ln>
            <a:noFill/>
          </a:ln>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ctr" eaLnBrk="1" fontAlgn="auto" hangingPunct="1">
              <a:spcAft>
                <a:spcPts val="0"/>
              </a:spcAft>
              <a:defRPr/>
            </a:pPr>
            <a:r>
              <a:rPr lang="en-US" altLang="en-US" sz="3200" dirty="0">
                <a:latin typeface="+mj-lt"/>
                <a:ea typeface="+mj-ea"/>
                <a:cs typeface="+mj-cs"/>
              </a:rPr>
              <a:t>Defining agricultural value chain finance</a:t>
            </a:r>
            <a:endParaRPr lang="en-GB" altLang="en-US" sz="3200" dirty="0">
              <a:latin typeface="+mj-lt"/>
              <a:ea typeface="+mj-ea"/>
              <a:cs typeface="+mj-cs"/>
            </a:endParaRPr>
          </a:p>
        </p:txBody>
      </p:sp>
      <p:sp>
        <p:nvSpPr>
          <p:cNvPr id="7172" name="Rectangle 7"/>
          <p:cNvSpPr>
            <a:spLocks noChangeArrowheads="1"/>
          </p:cNvSpPr>
          <p:nvPr/>
        </p:nvSpPr>
        <p:spPr bwMode="auto">
          <a:xfrm>
            <a:off x="893134" y="1312864"/>
            <a:ext cx="10111563" cy="2631816"/>
          </a:xfrm>
          <a:prstGeom prst="rect">
            <a:avLst/>
          </a:prstGeom>
          <a:noFill/>
          <a:ln>
            <a:noFill/>
          </a:ln>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fontAlgn="auto">
              <a:spcBef>
                <a:spcPct val="20000"/>
              </a:spcBef>
              <a:spcAft>
                <a:spcPts val="0"/>
              </a:spcAft>
              <a:defRPr/>
            </a:pPr>
            <a:r>
              <a:rPr lang="en-GB" altLang="en-US" sz="2800" b="1" i="1" dirty="0">
                <a:latin typeface="+mn-lt"/>
              </a:rPr>
              <a:t>Agricultural value chain finance (AgVCF) </a:t>
            </a:r>
            <a:r>
              <a:rPr lang="en-GB" altLang="en-US" sz="2800" b="1" i="1" dirty="0" smtClean="0">
                <a:latin typeface="+mn-lt"/>
              </a:rPr>
              <a:t>– </a:t>
            </a:r>
            <a:r>
              <a:rPr lang="en-GB" altLang="en-US" sz="2800" dirty="0" smtClean="0">
                <a:latin typeface="+mn-lt"/>
              </a:rPr>
              <a:t>financial </a:t>
            </a:r>
            <a:r>
              <a:rPr lang="en-GB" altLang="en-US" sz="2800" dirty="0">
                <a:latin typeface="+mn-lt"/>
              </a:rPr>
              <a:t>products and services flowing </a:t>
            </a:r>
            <a:r>
              <a:rPr lang="en-GB" altLang="en-US" sz="2800" b="1" i="1" dirty="0">
                <a:latin typeface="+mn-lt"/>
              </a:rPr>
              <a:t>to</a:t>
            </a:r>
            <a:r>
              <a:rPr lang="en-GB" altLang="en-US" sz="2800" dirty="0">
                <a:latin typeface="+mn-lt"/>
              </a:rPr>
              <a:t> and/or </a:t>
            </a:r>
            <a:r>
              <a:rPr lang="en-GB" altLang="en-US" sz="2800" b="1" i="1" dirty="0">
                <a:latin typeface="+mn-lt"/>
              </a:rPr>
              <a:t>through</a:t>
            </a:r>
            <a:r>
              <a:rPr lang="en-GB" altLang="en-US" sz="2800" dirty="0">
                <a:latin typeface="+mn-lt"/>
              </a:rPr>
              <a:t> an  </a:t>
            </a:r>
            <a:r>
              <a:rPr lang="en-GB" altLang="en-US" sz="2800" dirty="0" err="1">
                <a:latin typeface="+mn-lt"/>
              </a:rPr>
              <a:t>AgVC</a:t>
            </a:r>
            <a:r>
              <a:rPr lang="en-GB" altLang="en-US" sz="2800" dirty="0">
                <a:latin typeface="+mn-lt"/>
              </a:rPr>
              <a:t> to address the needs of those involved in that chain, be it a need for finance, a need to secure sales, procure products, reduce risk and/or improve efficiency within the chain. </a:t>
            </a:r>
          </a:p>
        </p:txBody>
      </p:sp>
      <p:sp>
        <p:nvSpPr>
          <p:cNvPr id="2" name="TextBox 1"/>
          <p:cNvSpPr txBox="1"/>
          <p:nvPr/>
        </p:nvSpPr>
        <p:spPr>
          <a:xfrm>
            <a:off x="1557136" y="3934048"/>
            <a:ext cx="8509479" cy="1692771"/>
          </a:xfrm>
          <a:prstGeom prst="rect">
            <a:avLst/>
          </a:prstGeom>
          <a:noFill/>
        </p:spPr>
        <p:txBody>
          <a:bodyPr wrap="square">
            <a:spAutoFit/>
          </a:bodyPr>
          <a:lstStyle/>
          <a:p>
            <a:pPr eaLnBrk="1" fontAlgn="auto" hangingPunct="1">
              <a:spcBef>
                <a:spcPts val="1200"/>
              </a:spcBef>
              <a:spcAft>
                <a:spcPts val="0"/>
              </a:spcAft>
              <a:defRPr/>
            </a:pPr>
            <a:r>
              <a:rPr lang="en-US" sz="2800" b="1" dirty="0">
                <a:solidFill>
                  <a:srgbClr val="820000"/>
                </a:solidFill>
                <a:latin typeface="+mj-lt"/>
              </a:rPr>
              <a:t>Objectives:</a:t>
            </a:r>
          </a:p>
          <a:p>
            <a:pPr marL="271463" indent="-271463" eaLnBrk="1" fontAlgn="auto" hangingPunct="1">
              <a:spcBef>
                <a:spcPts val="1200"/>
              </a:spcBef>
              <a:spcAft>
                <a:spcPts val="0"/>
              </a:spcAft>
              <a:buFont typeface="Wingdings" pitchFamily="2" charset="2"/>
              <a:buChar char="Ø"/>
              <a:defRPr/>
            </a:pPr>
            <a:r>
              <a:rPr lang="en-US" sz="2800" b="1" dirty="0">
                <a:solidFill>
                  <a:srgbClr val="820000"/>
                </a:solidFill>
                <a:latin typeface="+mj-lt"/>
              </a:rPr>
              <a:t>Align and structure financial products to fit the chain</a:t>
            </a:r>
          </a:p>
          <a:p>
            <a:pPr marL="271463" indent="-271463" eaLnBrk="1" fontAlgn="auto" hangingPunct="1">
              <a:spcBef>
                <a:spcPts val="1200"/>
              </a:spcBef>
              <a:spcAft>
                <a:spcPts val="0"/>
              </a:spcAft>
              <a:buFont typeface="Wingdings" pitchFamily="2" charset="2"/>
              <a:buChar char="Ø"/>
              <a:defRPr/>
            </a:pPr>
            <a:r>
              <a:rPr lang="en-US" sz="2800" b="1" dirty="0">
                <a:solidFill>
                  <a:srgbClr val="820000"/>
                </a:solidFill>
                <a:latin typeface="+mj-lt"/>
              </a:rPr>
              <a:t>Reduce costs and risks of finance</a:t>
            </a:r>
          </a:p>
        </p:txBody>
      </p:sp>
      <p:sp>
        <p:nvSpPr>
          <p:cNvPr id="18437" name="Slide Number Placeholder 3"/>
          <p:cNvSpPr txBox="1">
            <a:spLocks/>
          </p:cNvSpPr>
          <p:nvPr/>
        </p:nvSpPr>
        <p:spPr bwMode="auto">
          <a:xfrm>
            <a:off x="9205913" y="6154738"/>
            <a:ext cx="431800" cy="360362"/>
          </a:xfrm>
          <a:prstGeom prst="rect">
            <a:avLst/>
          </a:prstGeom>
          <a:noFill/>
          <a:ln w="9525">
            <a:noFill/>
            <a:miter lim="800000"/>
            <a:headEnd/>
            <a:tailEnd/>
          </a:ln>
        </p:spPr>
        <p:txBody>
          <a:bodyPr/>
          <a:lstStyle/>
          <a:p>
            <a:pPr eaLnBrk="1" hangingPunct="1"/>
            <a:fld id="{90D98397-20AA-46A5-9C8D-7C9EAFB57F34}" type="slidenum">
              <a:rPr lang="en-GB" altLang="en-US" sz="1000">
                <a:solidFill>
                  <a:srgbClr val="7F7F7F"/>
                </a:solidFill>
                <a:latin typeface="MetaBold-Roman"/>
                <a:cs typeface="Arial" pitchFamily="34" charset="0"/>
              </a:rPr>
              <a:pPr eaLnBrk="1" hangingPunct="1"/>
              <a:t>9</a:t>
            </a:fld>
            <a:endParaRPr lang="en-GB" altLang="en-US" sz="1000">
              <a:solidFill>
                <a:srgbClr val="7F7F7F"/>
              </a:solidFill>
              <a:latin typeface="MetaBold-Roman"/>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TextField"/>
</p:tagLst>
</file>

<file path=ppt/tags/tag2.xml><?xml version="1.0" encoding="utf-8"?>
<p:tagLst xmlns:a="http://schemas.openxmlformats.org/drawingml/2006/main" xmlns:r="http://schemas.openxmlformats.org/officeDocument/2006/relationships" xmlns:p="http://schemas.openxmlformats.org/presentationml/2006/main">
  <p:tag name="TYPE" val="TextField"/>
</p:tagLst>
</file>

<file path=ppt/tags/tag3.xml><?xml version="1.0" encoding="utf-8"?>
<p:tagLst xmlns:a="http://schemas.openxmlformats.org/drawingml/2006/main" xmlns:r="http://schemas.openxmlformats.org/officeDocument/2006/relationships" xmlns:p="http://schemas.openxmlformats.org/presentationml/2006/main">
  <p:tag name="TYPE" val="TextFiel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2355</Words>
  <Application>Microsoft Office PowerPoint</Application>
  <PresentationFormat>Widescreen</PresentationFormat>
  <Paragraphs>340</Paragraphs>
  <Slides>31</Slides>
  <Notes>5</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9" baseType="lpstr">
      <vt:lpstr>MS PGothic</vt:lpstr>
      <vt:lpstr>Arial</vt:lpstr>
      <vt:lpstr>Arial Black</vt:lpstr>
      <vt:lpstr>Arial Narrow</vt:lpstr>
      <vt:lpstr>Brush Script MT</vt:lpstr>
      <vt:lpstr>Calibri</vt:lpstr>
      <vt:lpstr>Calibri Light</vt:lpstr>
      <vt:lpstr>Courier New</vt:lpstr>
      <vt:lpstr>Garamond</vt:lpstr>
      <vt:lpstr>MetaBold-Roman</vt:lpstr>
      <vt:lpstr>新細明體</vt:lpstr>
      <vt:lpstr>新細明體</vt:lpstr>
      <vt:lpstr>Times New Roman</vt:lpstr>
      <vt:lpstr>Trebuchet MS</vt:lpstr>
      <vt:lpstr>Wingdings</vt:lpstr>
      <vt:lpstr>Office Theme</vt:lpstr>
      <vt:lpstr>Slide</vt:lpstr>
      <vt:lpstr>Clip</vt:lpstr>
      <vt:lpstr>“Models of inclusive value chain financing and investment for livestock”</vt:lpstr>
      <vt:lpstr>Outline</vt:lpstr>
      <vt:lpstr>Enhancing Rural Livelihoods</vt:lpstr>
      <vt:lpstr>Livestock investment and finance</vt:lpstr>
      <vt:lpstr>Key Challenges for Livestock Finance</vt:lpstr>
      <vt:lpstr>Looking ahead – is it a good investment?</vt:lpstr>
      <vt:lpstr>Where to invest in the livestock industry?</vt:lpstr>
      <vt:lpstr>How to invest in the livestock sector?</vt:lpstr>
      <vt:lpstr>PowerPoint Presentation</vt:lpstr>
      <vt:lpstr>PowerPoint Presentation</vt:lpstr>
      <vt:lpstr>Value chain finance approach</vt:lpstr>
      <vt:lpstr>Value chain business models</vt:lpstr>
      <vt:lpstr>Benefits of Value Chain Finance</vt:lpstr>
      <vt:lpstr>Who benefits from value chain finance?</vt:lpstr>
      <vt:lpstr>Examples of Livestock VC finance </vt:lpstr>
      <vt:lpstr>PowerPoint Presentation</vt:lpstr>
      <vt:lpstr>Yes Bank, India - Dairy at Integrated Agricultural Food Park: Information, Product &amp; Financial Flow</vt:lpstr>
      <vt:lpstr>Steward Bank - Zimbabwe</vt:lpstr>
      <vt:lpstr>Livestock Trust bank in Zimababwe</vt:lpstr>
      <vt:lpstr>Cidre in Bolivia – cattle registries as collateral</vt:lpstr>
      <vt:lpstr>Risks and tools to mitigate market risks for financing</vt:lpstr>
      <vt:lpstr>PowerPoint Presentation</vt:lpstr>
      <vt:lpstr>PowerPoint Presentation</vt:lpstr>
      <vt:lpstr>FAO Risk Avoidance Support</vt:lpstr>
      <vt:lpstr>Designing Value Chain Financing Solutions: Steps in the Process</vt:lpstr>
      <vt:lpstr>Enabling environment for livestock finance</vt:lpstr>
      <vt:lpstr>What is the role of the livestock industry regarding climate smart agriculture?</vt:lpstr>
      <vt:lpstr>Lessons and recommendations </vt:lpstr>
      <vt:lpstr>Paraguay Indigenous Foundation</vt:lpstr>
      <vt:lpstr>Vanuatu, South Pacific – cattle and coconuts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inclusive value chain financing and investment for livestock”</dc:title>
  <dc:creator>Calvin Miller</dc:creator>
  <cp:lastModifiedBy>Calvin Miller</cp:lastModifiedBy>
  <cp:revision>78</cp:revision>
  <dcterms:created xsi:type="dcterms:W3CDTF">2017-01-26T16:59:34Z</dcterms:created>
  <dcterms:modified xsi:type="dcterms:W3CDTF">2017-02-22T04:53:23Z</dcterms:modified>
</cp:coreProperties>
</file>